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71"/>
  </p:notesMasterIdLst>
  <p:sldIdLst>
    <p:sldId id="448" r:id="rId2"/>
    <p:sldId id="457" r:id="rId3"/>
    <p:sldId id="612" r:id="rId4"/>
    <p:sldId id="482" r:id="rId5"/>
    <p:sldId id="578" r:id="rId6"/>
    <p:sldId id="580" r:id="rId7"/>
    <p:sldId id="581" r:id="rId8"/>
    <p:sldId id="582" r:id="rId9"/>
    <p:sldId id="586" r:id="rId10"/>
    <p:sldId id="587" r:id="rId11"/>
    <p:sldId id="588" r:id="rId12"/>
    <p:sldId id="589" r:id="rId13"/>
    <p:sldId id="590" r:id="rId14"/>
    <p:sldId id="613" r:id="rId15"/>
    <p:sldId id="591" r:id="rId16"/>
    <p:sldId id="592" r:id="rId17"/>
    <p:sldId id="593" r:id="rId18"/>
    <p:sldId id="594" r:id="rId19"/>
    <p:sldId id="596" r:id="rId20"/>
    <p:sldId id="597" r:id="rId21"/>
    <p:sldId id="598" r:id="rId22"/>
    <p:sldId id="614" r:id="rId23"/>
    <p:sldId id="600" r:id="rId24"/>
    <p:sldId id="601" r:id="rId25"/>
    <p:sldId id="602" r:id="rId26"/>
    <p:sldId id="603" r:id="rId27"/>
    <p:sldId id="615" r:id="rId28"/>
    <p:sldId id="604" r:id="rId29"/>
    <p:sldId id="605" r:id="rId30"/>
    <p:sldId id="606" r:id="rId31"/>
    <p:sldId id="607" r:id="rId32"/>
    <p:sldId id="608" r:id="rId33"/>
    <p:sldId id="609" r:id="rId34"/>
    <p:sldId id="610" r:id="rId35"/>
    <p:sldId id="611" r:id="rId36"/>
    <p:sldId id="616" r:id="rId37"/>
    <p:sldId id="617" r:id="rId38"/>
    <p:sldId id="618" r:id="rId39"/>
    <p:sldId id="483" r:id="rId40"/>
    <p:sldId id="484" r:id="rId41"/>
    <p:sldId id="485" r:id="rId42"/>
    <p:sldId id="486" r:id="rId43"/>
    <p:sldId id="487" r:id="rId44"/>
    <p:sldId id="488" r:id="rId45"/>
    <p:sldId id="489" r:id="rId46"/>
    <p:sldId id="490" r:id="rId47"/>
    <p:sldId id="491" r:id="rId48"/>
    <p:sldId id="494" r:id="rId49"/>
    <p:sldId id="492" r:id="rId50"/>
    <p:sldId id="493" r:id="rId51"/>
    <p:sldId id="495" r:id="rId52"/>
    <p:sldId id="496" r:id="rId53"/>
    <p:sldId id="497" r:id="rId54"/>
    <p:sldId id="498" r:id="rId55"/>
    <p:sldId id="499" r:id="rId56"/>
    <p:sldId id="500" r:id="rId57"/>
    <p:sldId id="501" r:id="rId58"/>
    <p:sldId id="502" r:id="rId59"/>
    <p:sldId id="503" r:id="rId60"/>
    <p:sldId id="504" r:id="rId61"/>
    <p:sldId id="505" r:id="rId62"/>
    <p:sldId id="534" r:id="rId63"/>
    <p:sldId id="535" r:id="rId64"/>
    <p:sldId id="506" r:id="rId65"/>
    <p:sldId id="507" r:id="rId66"/>
    <p:sldId id="508" r:id="rId67"/>
    <p:sldId id="509" r:id="rId68"/>
    <p:sldId id="619" r:id="rId69"/>
    <p:sldId id="620" r:id="rId70"/>
    <p:sldId id="511" r:id="rId71"/>
    <p:sldId id="518" r:id="rId72"/>
    <p:sldId id="519" r:id="rId73"/>
    <p:sldId id="520" r:id="rId74"/>
    <p:sldId id="521" r:id="rId75"/>
    <p:sldId id="522" r:id="rId76"/>
    <p:sldId id="523" r:id="rId77"/>
    <p:sldId id="524" r:id="rId78"/>
    <p:sldId id="525" r:id="rId79"/>
    <p:sldId id="526" r:id="rId80"/>
    <p:sldId id="536" r:id="rId81"/>
    <p:sldId id="528" r:id="rId82"/>
    <p:sldId id="529" r:id="rId83"/>
    <p:sldId id="621" r:id="rId84"/>
    <p:sldId id="622" r:id="rId85"/>
    <p:sldId id="530" r:id="rId86"/>
    <p:sldId id="537" r:id="rId87"/>
    <p:sldId id="531" r:id="rId88"/>
    <p:sldId id="532" r:id="rId89"/>
    <p:sldId id="533" r:id="rId90"/>
    <p:sldId id="623" r:id="rId91"/>
    <p:sldId id="624" r:id="rId92"/>
    <p:sldId id="625" r:id="rId93"/>
    <p:sldId id="626" r:id="rId94"/>
    <p:sldId id="691" r:id="rId95"/>
    <p:sldId id="693" r:id="rId96"/>
    <p:sldId id="736" r:id="rId97"/>
    <p:sldId id="692" r:id="rId98"/>
    <p:sldId id="735" r:id="rId99"/>
    <p:sldId id="694" r:id="rId100"/>
    <p:sldId id="695" r:id="rId101"/>
    <p:sldId id="696" r:id="rId102"/>
    <p:sldId id="697" r:id="rId103"/>
    <p:sldId id="698" r:id="rId104"/>
    <p:sldId id="699" r:id="rId105"/>
    <p:sldId id="700" r:id="rId106"/>
    <p:sldId id="701" r:id="rId107"/>
    <p:sldId id="702" r:id="rId108"/>
    <p:sldId id="703" r:id="rId109"/>
    <p:sldId id="704" r:id="rId110"/>
    <p:sldId id="705" r:id="rId111"/>
    <p:sldId id="706" r:id="rId112"/>
    <p:sldId id="707" r:id="rId113"/>
    <p:sldId id="708" r:id="rId114"/>
    <p:sldId id="737" r:id="rId115"/>
    <p:sldId id="584" r:id="rId116"/>
    <p:sldId id="738" r:id="rId117"/>
    <p:sldId id="585" r:id="rId118"/>
    <p:sldId id="739" r:id="rId119"/>
    <p:sldId id="740" r:id="rId120"/>
    <p:sldId id="741" r:id="rId121"/>
    <p:sldId id="742" r:id="rId122"/>
    <p:sldId id="538" r:id="rId123"/>
    <p:sldId id="539" r:id="rId124"/>
    <p:sldId id="540" r:id="rId125"/>
    <p:sldId id="743" r:id="rId126"/>
    <p:sldId id="541" r:id="rId127"/>
    <p:sldId id="543" r:id="rId128"/>
    <p:sldId id="744" r:id="rId129"/>
    <p:sldId id="544" r:id="rId130"/>
    <p:sldId id="545" r:id="rId131"/>
    <p:sldId id="546" r:id="rId132"/>
    <p:sldId id="547" r:id="rId133"/>
    <p:sldId id="549" r:id="rId134"/>
    <p:sldId id="550" r:id="rId135"/>
    <p:sldId id="551" r:id="rId136"/>
    <p:sldId id="553" r:id="rId137"/>
    <p:sldId id="745" r:id="rId138"/>
    <p:sldId id="554" r:id="rId139"/>
    <p:sldId id="555" r:id="rId140"/>
    <p:sldId id="556" r:id="rId141"/>
    <p:sldId id="557" r:id="rId142"/>
    <p:sldId id="558" r:id="rId143"/>
    <p:sldId id="559" r:id="rId144"/>
    <p:sldId id="560" r:id="rId145"/>
    <p:sldId id="561" r:id="rId146"/>
    <p:sldId id="562" r:id="rId147"/>
    <p:sldId id="563" r:id="rId148"/>
    <p:sldId id="575" r:id="rId149"/>
    <p:sldId id="571" r:id="rId150"/>
    <p:sldId id="572" r:id="rId151"/>
    <p:sldId id="573" r:id="rId152"/>
    <p:sldId id="574" r:id="rId153"/>
    <p:sldId id="576" r:id="rId154"/>
    <p:sldId id="577" r:id="rId155"/>
    <p:sldId id="746" r:id="rId156"/>
    <p:sldId id="747" r:id="rId157"/>
    <p:sldId id="748" r:id="rId158"/>
    <p:sldId id="595" r:id="rId159"/>
    <p:sldId id="749" r:id="rId160"/>
    <p:sldId id="750" r:id="rId161"/>
    <p:sldId id="751" r:id="rId162"/>
    <p:sldId id="599" r:id="rId163"/>
    <p:sldId id="752" r:id="rId164"/>
    <p:sldId id="753" r:id="rId165"/>
    <p:sldId id="754" r:id="rId166"/>
    <p:sldId id="755" r:id="rId167"/>
    <p:sldId id="756" r:id="rId168"/>
    <p:sldId id="757" r:id="rId169"/>
    <p:sldId id="758" r:id="rId170"/>
    <p:sldId id="759" r:id="rId171"/>
    <p:sldId id="760" r:id="rId172"/>
    <p:sldId id="761" r:id="rId173"/>
    <p:sldId id="762" r:id="rId174"/>
    <p:sldId id="763" r:id="rId175"/>
    <p:sldId id="764" r:id="rId176"/>
    <p:sldId id="765" r:id="rId177"/>
    <p:sldId id="766" r:id="rId178"/>
    <p:sldId id="767" r:id="rId179"/>
    <p:sldId id="768" r:id="rId180"/>
    <p:sldId id="769" r:id="rId181"/>
    <p:sldId id="770" r:id="rId182"/>
    <p:sldId id="771" r:id="rId183"/>
    <p:sldId id="772" r:id="rId184"/>
    <p:sldId id="773" r:id="rId185"/>
    <p:sldId id="774" r:id="rId186"/>
    <p:sldId id="775" r:id="rId187"/>
    <p:sldId id="776" r:id="rId188"/>
    <p:sldId id="777" r:id="rId189"/>
    <p:sldId id="778" r:id="rId190"/>
    <p:sldId id="627" r:id="rId191"/>
    <p:sldId id="628" r:id="rId192"/>
    <p:sldId id="629" r:id="rId193"/>
    <p:sldId id="630" r:id="rId194"/>
    <p:sldId id="631" r:id="rId195"/>
    <p:sldId id="635" r:id="rId196"/>
    <p:sldId id="632" r:id="rId197"/>
    <p:sldId id="633" r:id="rId198"/>
    <p:sldId id="634" r:id="rId199"/>
    <p:sldId id="636" r:id="rId200"/>
    <p:sldId id="637" r:id="rId201"/>
    <p:sldId id="642" r:id="rId202"/>
    <p:sldId id="638" r:id="rId203"/>
    <p:sldId id="639" r:id="rId204"/>
    <p:sldId id="643" r:id="rId205"/>
    <p:sldId id="644" r:id="rId206"/>
    <p:sldId id="645" r:id="rId207"/>
    <p:sldId id="641" r:id="rId208"/>
    <p:sldId id="779" r:id="rId209"/>
    <p:sldId id="780" r:id="rId210"/>
    <p:sldId id="781" r:id="rId211"/>
    <p:sldId id="782" r:id="rId212"/>
    <p:sldId id="783" r:id="rId213"/>
    <p:sldId id="784" r:id="rId214"/>
    <p:sldId id="785" r:id="rId215"/>
    <p:sldId id="786" r:id="rId216"/>
    <p:sldId id="787" r:id="rId217"/>
    <p:sldId id="788" r:id="rId218"/>
    <p:sldId id="789" r:id="rId219"/>
    <p:sldId id="790" r:id="rId220"/>
    <p:sldId id="791" r:id="rId221"/>
    <p:sldId id="792" r:id="rId222"/>
    <p:sldId id="793" r:id="rId223"/>
    <p:sldId id="794" r:id="rId224"/>
    <p:sldId id="795" r:id="rId225"/>
    <p:sldId id="796" r:id="rId226"/>
    <p:sldId id="797" r:id="rId227"/>
    <p:sldId id="798" r:id="rId228"/>
    <p:sldId id="799" r:id="rId229"/>
    <p:sldId id="800" r:id="rId230"/>
    <p:sldId id="801" r:id="rId231"/>
    <p:sldId id="802" r:id="rId232"/>
    <p:sldId id="803" r:id="rId233"/>
    <p:sldId id="804" r:id="rId234"/>
    <p:sldId id="805" r:id="rId235"/>
    <p:sldId id="806" r:id="rId236"/>
    <p:sldId id="709" r:id="rId237"/>
    <p:sldId id="710" r:id="rId238"/>
    <p:sldId id="807" r:id="rId239"/>
    <p:sldId id="711" r:id="rId240"/>
    <p:sldId id="808" r:id="rId241"/>
    <p:sldId id="809" r:id="rId242"/>
    <p:sldId id="810" r:id="rId243"/>
    <p:sldId id="811" r:id="rId244"/>
    <p:sldId id="812" r:id="rId245"/>
    <p:sldId id="813" r:id="rId246"/>
    <p:sldId id="814" r:id="rId247"/>
    <p:sldId id="815" r:id="rId248"/>
    <p:sldId id="816" r:id="rId249"/>
    <p:sldId id="817" r:id="rId250"/>
    <p:sldId id="818" r:id="rId251"/>
    <p:sldId id="819" r:id="rId252"/>
    <p:sldId id="820" r:id="rId253"/>
    <p:sldId id="821" r:id="rId254"/>
    <p:sldId id="822" r:id="rId255"/>
    <p:sldId id="823" r:id="rId256"/>
    <p:sldId id="824" r:id="rId257"/>
    <p:sldId id="825" r:id="rId258"/>
    <p:sldId id="826" r:id="rId259"/>
    <p:sldId id="827" r:id="rId260"/>
    <p:sldId id="828" r:id="rId261"/>
    <p:sldId id="829" r:id="rId262"/>
    <p:sldId id="830" r:id="rId263"/>
    <p:sldId id="831" r:id="rId264"/>
    <p:sldId id="832" r:id="rId265"/>
    <p:sldId id="833" r:id="rId266"/>
    <p:sldId id="834" r:id="rId267"/>
    <p:sldId id="835" r:id="rId268"/>
    <p:sldId id="836" r:id="rId269"/>
    <p:sldId id="837" r:id="rId2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439B"/>
    <a:srgbClr val="9BC9DA"/>
    <a:srgbClr val="192D46"/>
    <a:srgbClr val="79A0B6"/>
    <a:srgbClr val="81A7C0"/>
    <a:srgbClr val="ECEA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7" autoAdjust="0"/>
    <p:restoredTop sz="87570" autoAdjust="0"/>
  </p:normalViewPr>
  <p:slideViewPr>
    <p:cSldViewPr snapToGrid="0">
      <p:cViewPr varScale="1">
        <p:scale>
          <a:sx n="107" d="100"/>
          <a:sy n="107" d="100"/>
        </p:scale>
        <p:origin x="1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84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notesMaster" Target="notesMasters/notes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493E9-058B-4F48-8C70-87F4FCC44ADA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8FB81-2459-4BEA-AC11-833B74598C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09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47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6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13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8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486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27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285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429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200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67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03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716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50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96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77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1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99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819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468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576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428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441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24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91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C8FB81-2459-4BEA-AC11-833B74598C56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1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46144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6450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08988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14A9FC-07E5-47A0-B791-4555FB147FBB}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22B82F-5C23-4C46-ACF9-6129B9F904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9DFBEA-0CAD-7F4D-B767-E42C8595B5BE}"/>
              </a:ext>
            </a:extLst>
          </p:cNvPr>
          <p:cNvSpPr/>
          <p:nvPr userDrawn="1"/>
        </p:nvSpPr>
        <p:spPr>
          <a:xfrm>
            <a:off x="0" y="491911"/>
            <a:ext cx="2892056" cy="369332"/>
          </a:xfrm>
          <a:prstGeom prst="rect">
            <a:avLst/>
          </a:prstGeom>
          <a:solidFill>
            <a:srgbClr val="E87A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800"/>
          </a:p>
        </p:txBody>
      </p:sp>
      <p:sp>
        <p:nvSpPr>
          <p:cNvPr id="16" name="제목 13">
            <a:extLst>
              <a:ext uri="{FF2B5EF4-FFF2-40B4-BE49-F238E27FC236}">
                <a16:creationId xmlns:a16="http://schemas.microsoft.com/office/drawing/2014/main" id="{64534E4E-7959-C84D-9918-5683A40FD5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216" y="815690"/>
            <a:ext cx="11355573" cy="1325563"/>
          </a:xfrm>
        </p:spPr>
        <p:txBody>
          <a:bodyPr>
            <a:no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변화하는 사회 컴퓨팅 사고</a:t>
            </a:r>
            <a:endParaRPr kumimoji="1" lang="ko-Kore-KR" altLang="en-US" dirty="0"/>
          </a:p>
        </p:txBody>
      </p:sp>
      <p:sp>
        <p:nvSpPr>
          <p:cNvPr id="17" name="텍스트 개체 틀 24">
            <a:extLst>
              <a:ext uri="{FF2B5EF4-FFF2-40B4-BE49-F238E27FC236}">
                <a16:creationId xmlns:a16="http://schemas.microsoft.com/office/drawing/2014/main" id="{47A7C688-0F75-684A-ADEF-0CFDFB269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895" y="491911"/>
            <a:ext cx="2339164" cy="369332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en-US" altLang="ko-KR" dirty="0"/>
              <a:t>Chapter 01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76906-CA77-13D2-9E10-7EB247E73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72360" y="5434442"/>
            <a:ext cx="2115215" cy="121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5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-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D2DD521A-B240-B944-A075-022A24C9C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154" y="467729"/>
            <a:ext cx="11019693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85E0B-8B8D-EC4B-B20F-B27A217A081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6154" y="1224355"/>
            <a:ext cx="11019693" cy="4977617"/>
          </a:xfrm>
        </p:spPr>
        <p:txBody>
          <a:bodyPr>
            <a:normAutofit/>
          </a:bodyPr>
          <a:lstStyle>
            <a:lvl1pPr marL="361950" indent="-361950" latinLnBrk="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630238" indent="-268288" latinLnBrk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 latinLnBrk="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A69A26-88B9-1E48-B24D-45F9CF2AD2F5}"/>
              </a:ext>
            </a:extLst>
          </p:cNvPr>
          <p:cNvSpPr txBox="1"/>
          <p:nvPr userDrawn="1"/>
        </p:nvSpPr>
        <p:spPr>
          <a:xfrm>
            <a:off x="4199968" y="6345853"/>
            <a:ext cx="2991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컴퓨팅 사고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(Computational Thinking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242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1057D6-0C02-F84D-9DB3-9F23AD32DAF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6154" y="1224355"/>
            <a:ext cx="11019693" cy="4977617"/>
          </a:xfrm>
        </p:spPr>
        <p:txBody>
          <a:bodyPr>
            <a:normAutofit/>
          </a:bodyPr>
          <a:lstStyle>
            <a:lvl1pPr marL="361950" indent="-361950" latinLnBrk="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630238" indent="-268288" latinLnBrk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 latinLnBrk="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8EBA2D8-ED5B-CA4C-9477-0B158754D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467729"/>
            <a:ext cx="11019693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8BA4167-B763-EF46-9DD3-796C6191985F}"/>
              </a:ext>
            </a:extLst>
          </p:cNvPr>
          <p:cNvSpPr txBox="1">
            <a:spLocks/>
          </p:cNvSpPr>
          <p:nvPr userDrawn="1"/>
        </p:nvSpPr>
        <p:spPr>
          <a:xfrm>
            <a:off x="8862647" y="6382529"/>
            <a:ext cx="2743200" cy="240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200" smtClean="0">
                <a:latin typeface="+mj-ea"/>
                <a:ea typeface="+mj-ea"/>
              </a:rPr>
              <a:pPr/>
              <a:t>‹#›</a:t>
            </a:fld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69A26-88B9-1E48-B24D-45F9CF2AD2F5}"/>
              </a:ext>
            </a:extLst>
          </p:cNvPr>
          <p:cNvSpPr txBox="1"/>
          <p:nvPr userDrawn="1"/>
        </p:nvSpPr>
        <p:spPr>
          <a:xfrm>
            <a:off x="4199968" y="6345853"/>
            <a:ext cx="2991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컴퓨팅 사고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(Computational Thinking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856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0C4802A3-92F0-9249-88AC-BC276DCE42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FC98D1-B3DA-E849-BA22-E61AA08F2CB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6154" y="1224355"/>
            <a:ext cx="11019693" cy="4977617"/>
          </a:xfrm>
        </p:spPr>
        <p:txBody>
          <a:bodyPr>
            <a:normAutofit/>
          </a:bodyPr>
          <a:lstStyle>
            <a:lvl1pPr marL="228600" indent="-228600" latinLnBrk="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539750" indent="-228600" latinLnBrk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 latinLnBrk="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 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3B17627D-223E-8E47-B9FE-078DCC56F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467729"/>
            <a:ext cx="11019693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A26-88B9-1E48-B24D-45F9CF2AD2F5}"/>
              </a:ext>
            </a:extLst>
          </p:cNvPr>
          <p:cNvSpPr txBox="1"/>
          <p:nvPr userDrawn="1"/>
        </p:nvSpPr>
        <p:spPr>
          <a:xfrm>
            <a:off x="4199968" y="6345853"/>
            <a:ext cx="2991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컴퓨팅 사고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(Computational Thinking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11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B51DA7C-C193-3E40-A2CD-300E5B5647C3}"/>
              </a:ext>
            </a:extLst>
          </p:cNvPr>
          <p:cNvSpPr txBox="1">
            <a:spLocks/>
          </p:cNvSpPr>
          <p:nvPr userDrawn="1"/>
        </p:nvSpPr>
        <p:spPr>
          <a:xfrm>
            <a:off x="8862647" y="6382529"/>
            <a:ext cx="2743200" cy="2403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0A78C32-347C-4862-A476-F43548E080F8}" type="slidenum">
              <a:rPr lang="ko-KR" altLang="en-US" sz="1200" smtClean="0">
                <a:latin typeface="+mj-ea"/>
                <a:ea typeface="+mj-ea"/>
              </a:rPr>
              <a:pPr/>
              <a:t>‹#›</a:t>
            </a:fld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3E115F08-9F40-7C48-929E-4B7A253760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154" y="467729"/>
            <a:ext cx="11019693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2FAA8A5-F5A0-C548-A601-672ABEE9EE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6154" y="1224355"/>
            <a:ext cx="11019693" cy="4977617"/>
          </a:xfrm>
        </p:spPr>
        <p:txBody>
          <a:bodyPr>
            <a:normAutofit/>
          </a:bodyPr>
          <a:lstStyle>
            <a:lvl1pPr marL="361950" indent="-361950" latinLnBrk="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630238" indent="-268288" latinLnBrk="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 latinLnBrk="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 latinLnBrk="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 latinLnBrk="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69A26-88B9-1E48-B24D-45F9CF2AD2F5}"/>
              </a:ext>
            </a:extLst>
          </p:cNvPr>
          <p:cNvSpPr txBox="1"/>
          <p:nvPr userDrawn="1"/>
        </p:nvSpPr>
        <p:spPr>
          <a:xfrm>
            <a:off x="4199968" y="6345853"/>
            <a:ext cx="2991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컴퓨팅 사고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(Computational Thinking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054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목차와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B18E314A-FA59-B14F-91E9-7FC33573F9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154" y="467729"/>
            <a:ext cx="11019693" cy="486508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1F439B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변수 생성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CCA6AC-5C73-3A4F-B9FF-948D4FB90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54" y="1224355"/>
            <a:ext cx="11019693" cy="4977617"/>
          </a:xfrm>
        </p:spPr>
        <p:txBody>
          <a:bodyPr>
            <a:normAutofit/>
          </a:bodyPr>
          <a:lstStyle>
            <a:lvl1pPr marL="228600" indent="-228600">
              <a:lnSpc>
                <a:spcPct val="150000"/>
              </a:lnSpc>
              <a:buFont typeface="Wingdings" panose="05000000000000000000" pitchFamily="2" charset="2"/>
              <a:buChar char="u"/>
              <a:defRPr sz="2000">
                <a:latin typeface="+mj-ea"/>
                <a:ea typeface="+mj-ea"/>
              </a:defRPr>
            </a:lvl1pPr>
            <a:lvl2pPr marL="539750" indent="-228600">
              <a:lnSpc>
                <a:spcPct val="150000"/>
              </a:lnSpc>
              <a:buFont typeface="Wingdings" panose="05000000000000000000" pitchFamily="2" charset="2"/>
              <a:buChar char="§"/>
              <a:defRPr sz="1800">
                <a:latin typeface="+mj-ea"/>
                <a:ea typeface="+mj-ea"/>
              </a:defRPr>
            </a:lvl2pPr>
            <a:lvl3pPr marL="896938" indent="-228600">
              <a:lnSpc>
                <a:spcPct val="150000"/>
              </a:lnSpc>
              <a:defRPr sz="1600">
                <a:latin typeface="+mj-ea"/>
                <a:ea typeface="+mj-ea"/>
              </a:defRPr>
            </a:lvl3pPr>
            <a:lvl4pPr marL="1166813" indent="-228600">
              <a:lnSpc>
                <a:spcPct val="150000"/>
              </a:lnSpc>
              <a:buFont typeface="Wingdings" panose="05000000000000000000" pitchFamily="2" charset="2"/>
              <a:buChar char="ü"/>
              <a:defRPr sz="1400">
                <a:latin typeface="+mj-ea"/>
                <a:ea typeface="+mj-ea"/>
              </a:defRPr>
            </a:lvl4pPr>
            <a:lvl5pPr marL="1436688" indent="-228600">
              <a:lnSpc>
                <a:spcPct val="150000"/>
              </a:lnSpc>
              <a:buFont typeface="Wingdings" panose="05000000000000000000" pitchFamily="2" charset="2"/>
              <a:buChar char="Ø"/>
              <a:defRPr sz="12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A69A26-88B9-1E48-B24D-45F9CF2AD2F5}"/>
              </a:ext>
            </a:extLst>
          </p:cNvPr>
          <p:cNvSpPr txBox="1"/>
          <p:nvPr userDrawn="1"/>
        </p:nvSpPr>
        <p:spPr>
          <a:xfrm>
            <a:off x="4199968" y="6345853"/>
            <a:ext cx="2991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컴퓨팅 사고 </a:t>
            </a:r>
            <a:r>
              <a:rPr kumimoji="1" lang="en-US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(Computational Thinking</a:t>
            </a:r>
            <a:r>
              <a:rPr kumimoji="1" lang="en" altLang="ko-KR" sz="1200" kern="1200" dirty="0">
                <a:solidFill>
                  <a:srgbClr val="21439B"/>
                </a:solidFill>
                <a:latin typeface="+mj-ea"/>
                <a:ea typeface="+mn-ea"/>
                <a:cs typeface="+mn-cs"/>
              </a:rPr>
              <a:t>) </a:t>
            </a:r>
            <a:endParaRPr kumimoji="1" lang="ko-Kore-KR" altLang="en-US" sz="1200" kern="1200" dirty="0">
              <a:solidFill>
                <a:srgbClr val="21439B"/>
              </a:solidFill>
              <a:latin typeface="+mj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891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표지판이(가) 표시된 사진&#10;&#10;자동 생성된 설명">
            <a:extLst>
              <a:ext uri="{FF2B5EF4-FFF2-40B4-BE49-F238E27FC236}">
                <a16:creationId xmlns:a16="http://schemas.microsoft.com/office/drawing/2014/main" id="{55A337B7-1DC5-6046-AEBE-E697EAD22E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85"/>
            <a:ext cx="12192000" cy="6858000"/>
          </a:xfrm>
          <a:prstGeom prst="rect">
            <a:avLst/>
          </a:prstGeom>
        </p:spPr>
      </p:pic>
      <p:sp>
        <p:nvSpPr>
          <p:cNvPr id="9" name="제목 4">
            <a:extLst>
              <a:ext uri="{FF2B5EF4-FFF2-40B4-BE49-F238E27FC236}">
                <a16:creationId xmlns:a16="http://schemas.microsoft.com/office/drawing/2014/main" id="{9E391CDE-31FE-7D4B-ACDC-13CC1EC8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688" y="2915752"/>
            <a:ext cx="10400313" cy="1325563"/>
          </a:xfrm>
        </p:spPr>
        <p:txBody>
          <a:bodyPr anchor="b">
            <a:norm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12FBD22-7436-3B49-B236-21BBB95BA4F9}"/>
              </a:ext>
            </a:extLst>
          </p:cNvPr>
          <p:cNvSpPr/>
          <p:nvPr userDrawn="1"/>
        </p:nvSpPr>
        <p:spPr>
          <a:xfrm>
            <a:off x="1791687" y="4241315"/>
            <a:ext cx="64514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2400" dirty="0">
                <a:solidFill>
                  <a:schemeClr val="bg1"/>
                </a:solidFill>
                <a:latin typeface="+mj-ea"/>
                <a:ea typeface="+mj-ea"/>
              </a:rPr>
              <a:t>Computational</a:t>
            </a:r>
            <a:r>
              <a:rPr lang="en" altLang="ko-Kore-KR" sz="2400" baseline="0" dirty="0">
                <a:solidFill>
                  <a:schemeClr val="bg1"/>
                </a:solidFill>
                <a:latin typeface="+mj-ea"/>
                <a:ea typeface="+mj-ea"/>
              </a:rPr>
              <a:t> Thinking</a:t>
            </a:r>
            <a:endParaRPr lang="en" altLang="ko-Kore-KR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67885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6780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0864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11146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99771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9311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65967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83320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6528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3FBD9-F7A0-44EB-B28D-BE083ED6724C}" type="datetime1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6382D-F671-405B-BC03-6D2FCD80D3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7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6" r:id="rId12"/>
    <p:sldLayoutId id="2147483692" r:id="rId13"/>
    <p:sldLayoutId id="2147483694" r:id="rId14"/>
    <p:sldLayoutId id="2147483667" r:id="rId15"/>
    <p:sldLayoutId id="2147483675" r:id="rId16"/>
    <p:sldLayoutId id="2147483697" r:id="rId17"/>
    <p:sldLayoutId id="2147483698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sv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1.svg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4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E41C2B-936E-0345-86C9-8A3871E6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입출력 함수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62216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정수 입력 받기</a:t>
            </a:r>
            <a:endParaRPr lang="en-US" altLang="ko-KR" dirty="0"/>
          </a:p>
          <a:p>
            <a:pPr lvl="1"/>
            <a:r>
              <a:rPr lang="en-US" altLang="ko-KR" dirty="0"/>
              <a:t>input( ) </a:t>
            </a:r>
            <a:r>
              <a:rPr lang="ko-KR" altLang="en-US" dirty="0"/>
              <a:t>함수로 필요한 데이터를 문자열로 입력 받아서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입력 문자열을 분리하여 </a:t>
            </a:r>
            <a:r>
              <a:rPr lang="ko-KR" altLang="en-US" b="1" dirty="0" err="1">
                <a:solidFill>
                  <a:srgbClr val="C00000"/>
                </a:solidFill>
              </a:rPr>
              <a:t>자료형</a:t>
            </a:r>
            <a:r>
              <a:rPr lang="ko-KR" altLang="en-US" b="1" dirty="0">
                <a:solidFill>
                  <a:srgbClr val="C00000"/>
                </a:solidFill>
              </a:rPr>
              <a:t> 변환</a:t>
            </a:r>
            <a:r>
              <a:rPr lang="ko-KR" altLang="en-US" dirty="0"/>
              <a:t> 수행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 입력 받기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07403" y="2230654"/>
            <a:ext cx="7298421" cy="299532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  <a:ea typeface="나눔스퀘어 ExtraBold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num = input("Enter two numbers: ")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Enter two numbers: </a:t>
            </a:r>
            <a:r>
              <a:rPr lang="pt-BR" altLang="ko-KR" dirty="0">
                <a:solidFill>
                  <a:srgbClr val="7030A0"/>
                </a:solidFill>
                <a:ea typeface="+mn-ea"/>
              </a:rPr>
              <a:t>10 20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num</a:t>
            </a:r>
          </a:p>
          <a:p>
            <a:r>
              <a:rPr lang="pt-BR" altLang="ko-KR" sz="1400" dirty="0">
                <a:solidFill>
                  <a:srgbClr val="0070C0"/>
                </a:solidFill>
              </a:rPr>
              <a:t>'</a:t>
            </a:r>
            <a:r>
              <a:rPr lang="pt-BR" altLang="ko-KR" dirty="0">
                <a:solidFill>
                  <a:srgbClr val="0070C0"/>
                </a:solidFill>
                <a:ea typeface="+mn-ea"/>
              </a:rPr>
              <a:t>10 20'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n1, n2 = num.split()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입력 문자열을 공백을 기준으로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개로 분리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ea typeface="+mn-ea"/>
            </a:endParaRP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n1 = int(n1)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문자열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n1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을 정수로 변환</a:t>
            </a:r>
            <a:endParaRPr lang="pt-BR" altLang="ko-KR" dirty="0">
              <a:solidFill>
                <a:schemeClr val="tx1"/>
              </a:solidFill>
              <a:ea typeface="+mn-ea"/>
            </a:endParaRP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n2 = int(n2)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</a:t>
            </a:r>
            <a:r>
              <a:rPr lang="en-US" altLang="ko-KR" dirty="0">
                <a:solidFill>
                  <a:schemeClr val="tx1"/>
                </a:solidFill>
                <a:ea typeface="+mn-ea"/>
              </a:rPr>
              <a:t>print(n1, n2)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type of n1 and n2 is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endParaRPr lang="pt-BR" altLang="ko-KR" dirty="0">
              <a:solidFill>
                <a:schemeClr val="tx1"/>
              </a:solidFill>
              <a:ea typeface="+mn-ea"/>
            </a:endParaRPr>
          </a:p>
          <a:p>
            <a:r>
              <a:rPr lang="pt-BR" altLang="ko-KR" dirty="0">
                <a:solidFill>
                  <a:srgbClr val="0070C0"/>
                </a:solidFill>
                <a:ea typeface="+mn-ea"/>
              </a:rPr>
              <a:t>10 20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36354" y="5225982"/>
            <a:ext cx="6641196" cy="9489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  <a:ea typeface="나눔스퀘어 ExtraBold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n1, n2 = input("Enter two numbers: ")</a:t>
            </a:r>
            <a:r>
              <a:rPr lang="pt-BR" altLang="ko-KR" dirty="0">
                <a:solidFill>
                  <a:srgbClr val="C00000"/>
                </a:solidFill>
                <a:ea typeface="+mn-ea"/>
              </a:rPr>
              <a:t>.split()	</a:t>
            </a:r>
            <a:r>
              <a:rPr lang="pt-BR" altLang="ko-KR" dirty="0">
                <a:solidFill>
                  <a:schemeClr val="tx1"/>
                </a:solidFill>
                <a:ea typeface="+mn-ea"/>
              </a:rPr>
              <a:t>Enter Enter two numbers: </a:t>
            </a:r>
            <a:r>
              <a:rPr lang="pt-BR" altLang="ko-KR" dirty="0">
                <a:solidFill>
                  <a:srgbClr val="7030A0"/>
                </a:solidFill>
                <a:ea typeface="+mn-ea"/>
              </a:rPr>
              <a:t>10 20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</a:t>
            </a:r>
            <a:r>
              <a:rPr lang="en-US" altLang="ko-KR" dirty="0">
                <a:solidFill>
                  <a:schemeClr val="tx1"/>
                </a:solidFill>
                <a:ea typeface="+mn-ea"/>
              </a:rPr>
              <a:t>n1 = </a:t>
            </a:r>
            <a:r>
              <a:rPr lang="en-US" altLang="ko-KR" dirty="0" err="1">
                <a:solidFill>
                  <a:schemeClr val="tx1"/>
                </a:solidFill>
                <a:ea typeface="+mn-ea"/>
              </a:rPr>
              <a:t>int</a:t>
            </a:r>
            <a:r>
              <a:rPr lang="en-US" altLang="ko-KR" dirty="0">
                <a:solidFill>
                  <a:schemeClr val="tx1"/>
                </a:solidFill>
                <a:ea typeface="+mn-ea"/>
              </a:rPr>
              <a:t>(n1); n2 = </a:t>
            </a:r>
            <a:r>
              <a:rPr lang="en-US" altLang="ko-KR" dirty="0" err="1">
                <a:solidFill>
                  <a:schemeClr val="tx1"/>
                </a:solidFill>
                <a:ea typeface="+mn-ea"/>
              </a:rPr>
              <a:t>int</a:t>
            </a:r>
            <a:r>
              <a:rPr lang="en-US" altLang="ko-KR" dirty="0">
                <a:solidFill>
                  <a:schemeClr val="tx1"/>
                </a:solidFill>
                <a:ea typeface="+mn-ea"/>
              </a:rPr>
              <a:t>(n2)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문자열을 정수로 변환</a:t>
            </a:r>
            <a:endParaRPr lang="pt-BR" altLang="ko-KR" dirty="0">
              <a:solidFill>
                <a:srgbClr val="0070C0"/>
              </a:solidFill>
              <a:ea typeface="+mn-ea"/>
            </a:endParaRPr>
          </a:p>
        </p:txBody>
      </p:sp>
      <p:sp>
        <p:nvSpPr>
          <p:cNvPr id="7" name="위로 굽은 화살표 6"/>
          <p:cNvSpPr/>
          <p:nvPr/>
        </p:nvSpPr>
        <p:spPr>
          <a:xfrm rot="5400000">
            <a:off x="3204916" y="4763068"/>
            <a:ext cx="542925" cy="1123460"/>
          </a:xfrm>
          <a:prstGeom prst="bentUpArrow">
            <a:avLst>
              <a:gd name="adj1" fmla="val 26755"/>
              <a:gd name="adj2" fmla="val 25000"/>
              <a:gd name="adj3" fmla="val 4429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14525" y="5617197"/>
            <a:ext cx="2464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1439B"/>
                </a:solidFill>
              </a:rPr>
              <a:t>입력과 문자열 분리를 </a:t>
            </a:r>
            <a:endParaRPr lang="en-US" altLang="ko-KR" sz="1600" b="1" dirty="0">
              <a:solidFill>
                <a:srgbClr val="21439B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21439B"/>
                </a:solidFill>
              </a:rPr>
              <a:t>한 번에 처리</a:t>
            </a:r>
          </a:p>
        </p:txBody>
      </p:sp>
    </p:spTree>
    <p:extLst>
      <p:ext uri="{BB962C8B-B14F-4D97-AF65-F5344CB8AC3E}">
        <p14:creationId xmlns:p14="http://schemas.microsoft.com/office/powerpoint/2010/main" val="251356003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조건이 </a:t>
            </a:r>
            <a:r>
              <a:rPr lang="ko-KR" altLang="en-US" b="1" dirty="0">
                <a:solidFill>
                  <a:srgbClr val="C00000"/>
                </a:solidFill>
              </a:rPr>
              <a:t>거짓</a:t>
            </a:r>
            <a:r>
              <a:rPr lang="en-US" altLang="ko-KR" b="1" dirty="0">
                <a:solidFill>
                  <a:srgbClr val="C00000"/>
                </a:solidFill>
              </a:rPr>
              <a:t>(False)</a:t>
            </a:r>
            <a:r>
              <a:rPr lang="ko-KR" altLang="en-US" b="1" dirty="0">
                <a:solidFill>
                  <a:srgbClr val="C00000"/>
                </a:solidFill>
              </a:rPr>
              <a:t>일 때도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수행할 문장이 있을 경우</a:t>
            </a:r>
            <a:r>
              <a:rPr lang="ko-KR" altLang="en-US" dirty="0"/>
              <a:t> 사용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if-else </a:t>
            </a:r>
            <a:r>
              <a:rPr lang="ko-KR" altLang="en-US" dirty="0"/>
              <a:t>문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1447287" y="2091897"/>
            <a:ext cx="3252607" cy="2086725"/>
            <a:chOff x="1540179" y="1914358"/>
            <a:chExt cx="3252607" cy="2086725"/>
          </a:xfrm>
        </p:grpSpPr>
        <p:sp>
          <p:nvSpPr>
            <p:cNvPr id="4" name="TextBox 3"/>
            <p:cNvSpPr txBox="1"/>
            <p:nvPr/>
          </p:nvSpPr>
          <p:spPr>
            <a:xfrm>
              <a:off x="1540179" y="1914358"/>
              <a:ext cx="3252607" cy="2086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rgbClr val="C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if </a:t>
              </a:r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 </a:t>
              </a:r>
              <a:r>
                <a:rPr lang="en-US" altLang="ko-KR" dirty="0">
                  <a:solidFill>
                    <a:srgbClr val="C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: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statement1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statement2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solidFill>
                    <a:srgbClr val="C0000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else :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statement3</a:t>
              </a: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    statement4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678171" y="2425832"/>
              <a:ext cx="428004" cy="426291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22408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78171" y="3397875"/>
              <a:ext cx="428004" cy="426291"/>
            </a:xfrm>
            <a:prstGeom prst="rect">
              <a:avLst/>
            </a:prstGeom>
            <a:pattFill prst="pct5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22408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cxnSp>
        <p:nvCxnSpPr>
          <p:cNvPr id="8" name="직선 화살표 연결선 7"/>
          <p:cNvCxnSpPr>
            <a:endCxn id="12" idx="0"/>
          </p:cNvCxnSpPr>
          <p:nvPr/>
        </p:nvCxnSpPr>
        <p:spPr>
          <a:xfrm>
            <a:off x="8122909" y="3282198"/>
            <a:ext cx="1" cy="3589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8BD8EF-250E-A941-ACF7-381F7775C61E}"/>
              </a:ext>
            </a:extLst>
          </p:cNvPr>
          <p:cNvGrpSpPr/>
          <p:nvPr/>
        </p:nvGrpSpPr>
        <p:grpSpPr>
          <a:xfrm>
            <a:off x="4453913" y="3609197"/>
            <a:ext cx="7289926" cy="1967904"/>
            <a:chOff x="1063932" y="3912045"/>
            <a:chExt cx="7289926" cy="1967904"/>
          </a:xfrm>
        </p:grpSpPr>
        <p:sp>
          <p:nvSpPr>
            <p:cNvPr id="10" name="직사각형 9"/>
            <p:cNvSpPr/>
            <p:nvPr/>
          </p:nvSpPr>
          <p:spPr>
            <a:xfrm>
              <a:off x="2586683" y="4714714"/>
              <a:ext cx="1617768" cy="56880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statement1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statement2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166619" y="4709128"/>
              <a:ext cx="1617768" cy="577603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statement3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statement4</a:t>
              </a:r>
            </a:p>
          </p:txBody>
        </p:sp>
        <p:sp>
          <p:nvSpPr>
            <p:cNvPr id="12" name="다이아몬드 11"/>
            <p:cNvSpPr/>
            <p:nvPr/>
          </p:nvSpPr>
          <p:spPr>
            <a:xfrm>
              <a:off x="3916178" y="3943966"/>
              <a:ext cx="1633502" cy="619691"/>
            </a:xfrm>
            <a:prstGeom prst="diamond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59214" y="4041242"/>
              <a:ext cx="1324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</a:t>
              </a:r>
              <a:endParaRPr lang="ko-KR" altLang="en-US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95411" y="3926779"/>
              <a:ext cx="6365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False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40095" y="5285050"/>
              <a:ext cx="2313763" cy="59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j-ea"/>
                  <a:ea typeface="+mj-ea"/>
                </a:rPr>
                <a:t>조건식이 </a:t>
              </a:r>
              <a:r>
                <a:rPr lang="en-US" altLang="ko-KR" sz="1600" dirty="0">
                  <a:latin typeface="+mj-ea"/>
                  <a:ea typeface="+mj-ea"/>
                </a:rPr>
                <a:t>False</a:t>
              </a:r>
              <a:r>
                <a:rPr lang="ko-KR" altLang="en-US" sz="1600" dirty="0">
                  <a:latin typeface="+mj-ea"/>
                  <a:ea typeface="+mj-ea"/>
                </a:rPr>
                <a:t>일 경우 수행할 문장들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63932" y="5285050"/>
              <a:ext cx="2313770" cy="594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j-ea"/>
                  <a:ea typeface="+mj-ea"/>
                </a:rPr>
                <a:t>조건식이 </a:t>
              </a:r>
              <a:r>
                <a:rPr lang="en-US" altLang="ko-KR" sz="1600" dirty="0">
                  <a:latin typeface="+mj-ea"/>
                  <a:ea typeface="+mj-ea"/>
                </a:rPr>
                <a:t>True</a:t>
              </a:r>
              <a:r>
                <a:rPr lang="ko-KR" altLang="en-US" sz="1600" dirty="0">
                  <a:latin typeface="+mj-ea"/>
                  <a:ea typeface="+mj-ea"/>
                </a:rPr>
                <a:t>일 경우 수행할 문장들 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93847" y="3912045"/>
              <a:ext cx="6586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True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18" name="꺾인 연결선[E] 30">
              <a:extLst>
                <a:ext uri="{FF2B5EF4-FFF2-40B4-BE49-F238E27FC236}">
                  <a16:creationId xmlns:a16="http://schemas.microsoft.com/office/drawing/2014/main" id="{FBB94E44-7E8C-DA47-B11D-29BB8C1ABDC5}"/>
                </a:ext>
              </a:extLst>
            </p:cNvPr>
            <p:cNvCxnSpPr>
              <a:cxnSpLocks/>
              <a:stCxn id="12" idx="3"/>
              <a:endCxn id="11" idx="0"/>
            </p:cNvCxnSpPr>
            <p:nvPr/>
          </p:nvCxnSpPr>
          <p:spPr>
            <a:xfrm>
              <a:off x="5549680" y="4253812"/>
              <a:ext cx="425823" cy="455316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[E] 33">
              <a:extLst>
                <a:ext uri="{FF2B5EF4-FFF2-40B4-BE49-F238E27FC236}">
                  <a16:creationId xmlns:a16="http://schemas.microsoft.com/office/drawing/2014/main" id="{FCDFD0CE-068E-9D4F-9AA1-74EA4FDCA367}"/>
                </a:ext>
              </a:extLst>
            </p:cNvPr>
            <p:cNvCxnSpPr>
              <a:stCxn id="12" idx="1"/>
              <a:endCxn id="10" idx="0"/>
            </p:cNvCxnSpPr>
            <p:nvPr/>
          </p:nvCxnSpPr>
          <p:spPr>
            <a:xfrm rot="10800000" flipV="1">
              <a:off x="3395568" y="4253812"/>
              <a:ext cx="520611" cy="460902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[E] 35">
              <a:extLst>
                <a:ext uri="{FF2B5EF4-FFF2-40B4-BE49-F238E27FC236}">
                  <a16:creationId xmlns:a16="http://schemas.microsoft.com/office/drawing/2014/main" id="{CF8FEB55-F8F0-F74B-B30B-ABBD5C609F2C}"/>
                </a:ext>
              </a:extLst>
            </p:cNvPr>
            <p:cNvCxnSpPr>
              <a:stCxn id="10" idx="2"/>
              <a:endCxn id="11" idx="2"/>
            </p:cNvCxnSpPr>
            <p:nvPr/>
          </p:nvCxnSpPr>
          <p:spPr>
            <a:xfrm rot="16200000" flipH="1">
              <a:off x="4683929" y="3995156"/>
              <a:ext cx="3213" cy="2579936"/>
            </a:xfrm>
            <a:prstGeom prst="bentConnector3">
              <a:avLst>
                <a:gd name="adj1" fmla="val 721484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A07DB08-B7F2-954F-95FE-74E3EBA703FE}"/>
                </a:ext>
              </a:extLst>
            </p:cNvPr>
            <p:cNvCxnSpPr/>
            <p:nvPr/>
          </p:nvCxnSpPr>
          <p:spPr>
            <a:xfrm>
              <a:off x="4685535" y="5517972"/>
              <a:ext cx="0" cy="3604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05638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정수를 하나 입력 받아 </a:t>
            </a:r>
            <a:r>
              <a:rPr lang="en-US" altLang="ko-KR" dirty="0"/>
              <a:t>100</a:t>
            </a:r>
            <a:r>
              <a:rPr lang="ko-KR" altLang="en-US" dirty="0"/>
              <a:t>보다 큰 수 인지 작은 수인지 판별하여</a:t>
            </a:r>
            <a:r>
              <a:rPr lang="en-US" altLang="ko-KR" dirty="0"/>
              <a:t>100</a:t>
            </a:r>
            <a:r>
              <a:rPr lang="ko-KR" altLang="en-US" dirty="0"/>
              <a:t>보다 작으면</a:t>
            </a:r>
            <a:br>
              <a:rPr lang="en-US" altLang="ko-KR" dirty="0"/>
            </a:b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/>
              <a:t>100</a:t>
            </a:r>
            <a:r>
              <a:rPr lang="ko-KR" altLang="en-US" dirty="0"/>
              <a:t>보다 작다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/>
              <a:t>100</a:t>
            </a:r>
            <a:r>
              <a:rPr lang="ko-KR" altLang="en-US" dirty="0"/>
              <a:t>보다 크거나 같다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dirty="0"/>
              <a:t>를 출력하는 코드를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if-else </a:t>
            </a:r>
            <a:r>
              <a:rPr lang="ko-KR" altLang="en-US" dirty="0"/>
              <a:t>문 예제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5757148" y="2336700"/>
            <a:ext cx="4629870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num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</a:t>
            </a:r>
            <a:r>
              <a:rPr lang="en-US" altLang="ko-KR" sz="1600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(input(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정수를 </a:t>
            </a:r>
            <a:r>
              <a:rPr lang="ko-KR" altLang="en-US" sz="1600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입력하시오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endParaRPr lang="en-US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 </a:t>
            </a:r>
            <a:r>
              <a:rPr lang="en-US" altLang="ko-KR" sz="1600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num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&lt; 100 :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100</a:t>
            </a:r>
            <a:r>
              <a:rPr lang="ko-KR" altLang="en-US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보다 작다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else: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100</a:t>
            </a:r>
            <a:r>
              <a:rPr lang="ko-KR" altLang="en-US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보다 크거나 같다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665374" y="3986147"/>
            <a:ext cx="2102059" cy="518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조건이 </a:t>
            </a:r>
            <a:r>
              <a:rPr lang="en-US" altLang="ko-KR" sz="1600" dirty="0">
                <a:solidFill>
                  <a:srgbClr val="C00000"/>
                </a:solidFill>
                <a:latin typeface="+mj-ea"/>
                <a:ea typeface="+mj-ea"/>
              </a:rPr>
              <a:t>True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일 때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665374" y="5006301"/>
            <a:ext cx="2420455" cy="518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조건이 </a:t>
            </a:r>
            <a:r>
              <a:rPr lang="en-US" altLang="ko-KR" sz="1600" dirty="0">
                <a:solidFill>
                  <a:srgbClr val="C00000"/>
                </a:solidFill>
                <a:latin typeface="+mj-ea"/>
                <a:ea typeface="+mj-ea"/>
              </a:rPr>
              <a:t>False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일 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6458130" y="4394972"/>
            <a:ext cx="377686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정수를 </a:t>
            </a:r>
            <a:r>
              <a:rPr lang="ko-KR" alt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입력하시오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보다 작다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E0FABA-16F3-734A-87AF-36CFB4DBDEA4}"/>
              </a:ext>
            </a:extLst>
          </p:cNvPr>
          <p:cNvSpPr txBox="1"/>
          <p:nvPr/>
        </p:nvSpPr>
        <p:spPr>
          <a:xfrm>
            <a:off x="6434197" y="5445044"/>
            <a:ext cx="3800799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정수를 </a:t>
            </a:r>
            <a:r>
              <a:rPr lang="ko-KR" alt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입력하시오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보다 크거나 같다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66" y="4394972"/>
            <a:ext cx="581099" cy="50551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5567" y="5402648"/>
            <a:ext cx="581099" cy="505510"/>
          </a:xfrm>
          <a:prstGeom prst="rect">
            <a:avLst/>
          </a:prstGeom>
        </p:spPr>
      </p:pic>
      <p:cxnSp>
        <p:nvCxnSpPr>
          <p:cNvPr id="28" name="꺾인 연결선 19">
            <a:extLst>
              <a:ext uri="{FF2B5EF4-FFF2-40B4-BE49-F238E27FC236}">
                <a16:creationId xmlns:a16="http://schemas.microsoft.com/office/drawing/2014/main" id="{359018FB-FE5B-2541-9C79-5D9DA3F53BA9}"/>
              </a:ext>
            </a:extLst>
          </p:cNvPr>
          <p:cNvCxnSpPr>
            <a:cxnSpLocks/>
            <a:stCxn id="35" idx="2"/>
          </p:cNvCxnSpPr>
          <p:nvPr/>
        </p:nvCxnSpPr>
        <p:spPr>
          <a:xfrm rot="5400000">
            <a:off x="3094552" y="3521337"/>
            <a:ext cx="183647" cy="2100337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6ADF13-A07D-0446-BAE5-3F0A54EFEE3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2142616" y="3658735"/>
            <a:ext cx="2740" cy="41619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22DF1CB-F9FC-094F-BECB-1E907DD68898}"/>
              </a:ext>
            </a:extLst>
          </p:cNvPr>
          <p:cNvSpPr/>
          <p:nvPr/>
        </p:nvSpPr>
        <p:spPr>
          <a:xfrm>
            <a:off x="1262067" y="2957912"/>
            <a:ext cx="1766577" cy="736589"/>
          </a:xfrm>
          <a:prstGeom prst="diamond">
            <a:avLst/>
          </a:prstGeom>
          <a:solidFill>
            <a:srgbClr val="22408F"/>
          </a:solidFill>
          <a:ln>
            <a:solidFill>
              <a:srgbClr val="224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E18C2D-5B3D-3543-8D49-F714549B0D11}"/>
              </a:ext>
            </a:extLst>
          </p:cNvPr>
          <p:cNvSpPr/>
          <p:nvPr/>
        </p:nvSpPr>
        <p:spPr>
          <a:xfrm>
            <a:off x="1262067" y="4074928"/>
            <a:ext cx="1766577" cy="404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1" lang="en-US" altLang="x-none" sz="1200" dirty="0">
                <a:latin typeface="+mj-ea"/>
                <a:ea typeface="+mj-ea"/>
              </a:rPr>
              <a:t>100</a:t>
            </a:r>
            <a:r>
              <a:rPr kumimoji="1" lang="ko-KR" altLang="en-US" sz="1200" dirty="0">
                <a:latin typeface="+mj-ea"/>
                <a:ea typeface="+mj-ea"/>
              </a:rPr>
              <a:t>보다 작다</a:t>
            </a:r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1" lang="ko-KR" altLang="en-US" sz="1200" dirty="0">
                <a:latin typeface="+mj-ea"/>
                <a:ea typeface="+mj-ea"/>
              </a:rPr>
              <a:t> 출력</a:t>
            </a:r>
            <a:endParaRPr kumimoji="1" lang="x-none" altLang="en-US" sz="1200" dirty="0">
              <a:latin typeface="+mj-ea"/>
              <a:ea typeface="+mj-ea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14A758AD-E8C8-2846-961B-16C20536CC09}"/>
              </a:ext>
            </a:extLst>
          </p:cNvPr>
          <p:cNvSpPr/>
          <p:nvPr/>
        </p:nvSpPr>
        <p:spPr>
          <a:xfrm>
            <a:off x="1262067" y="4918675"/>
            <a:ext cx="1766577" cy="39130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프로그램 종료</a:t>
            </a:r>
            <a:endParaRPr kumimoji="1" lang="x-none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F6C276-7AFC-1B47-955C-E5742ADBAB32}"/>
              </a:ext>
            </a:extLst>
          </p:cNvPr>
          <p:cNvSpPr txBox="1"/>
          <p:nvPr/>
        </p:nvSpPr>
        <p:spPr>
          <a:xfrm>
            <a:off x="3084778" y="3091786"/>
            <a:ext cx="4732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100" dirty="0"/>
              <a:t>False</a:t>
            </a:r>
            <a:endParaRPr kumimoji="1" lang="x-none" altLang="en-US" sz="11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9EC7CC-6B27-C740-9F1D-78C1E9745AE7}"/>
              </a:ext>
            </a:extLst>
          </p:cNvPr>
          <p:cNvSpPr txBox="1"/>
          <p:nvPr/>
        </p:nvSpPr>
        <p:spPr>
          <a:xfrm>
            <a:off x="2136206" y="3709701"/>
            <a:ext cx="4475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100" dirty="0"/>
              <a:t>True</a:t>
            </a:r>
            <a:endParaRPr kumimoji="1" lang="x-none" altLang="en-US" sz="11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AF1493-7C45-5A49-992D-14D9DFF7DDE2}"/>
              </a:ext>
            </a:extLst>
          </p:cNvPr>
          <p:cNvSpPr/>
          <p:nvPr/>
        </p:nvSpPr>
        <p:spPr>
          <a:xfrm>
            <a:off x="3167763" y="4074928"/>
            <a:ext cx="2137559" cy="404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1" lang="en-US" altLang="x-none" sz="1200" dirty="0">
                <a:latin typeface="+mj-ea"/>
                <a:ea typeface="+mj-ea"/>
              </a:rPr>
              <a:t>100</a:t>
            </a:r>
            <a:r>
              <a:rPr kumimoji="1" lang="ko-KR" altLang="en-US" sz="1200" dirty="0">
                <a:latin typeface="+mj-ea"/>
                <a:ea typeface="+mj-ea"/>
              </a:rPr>
              <a:t>보다 크거나 같다</a:t>
            </a:r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1" lang="ko-KR" altLang="en-US" sz="1200" dirty="0">
                <a:latin typeface="+mj-ea"/>
                <a:ea typeface="+mj-ea"/>
              </a:rPr>
              <a:t> 출력</a:t>
            </a:r>
            <a:endParaRPr kumimoji="1" lang="x-none" altLang="en-US" sz="1200" dirty="0">
              <a:latin typeface="+mj-ea"/>
              <a:ea typeface="+mj-ea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059F827-0118-E841-AEAC-6F3EA2F51FEF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145356" y="4479682"/>
            <a:ext cx="0" cy="43899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670447B-6F51-CC40-A66D-D5AECE5679F7}"/>
              </a:ext>
            </a:extLst>
          </p:cNvPr>
          <p:cNvSpPr txBox="1"/>
          <p:nvPr/>
        </p:nvSpPr>
        <p:spPr>
          <a:xfrm>
            <a:off x="1507085" y="3138597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num</a:t>
            </a:r>
            <a:r>
              <a:rPr kumimoji="1"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이 </a:t>
            </a:r>
            <a:r>
              <a:rPr kumimoji="1"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100</a:t>
            </a:r>
            <a:r>
              <a:rPr kumimoji="1"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보다</a:t>
            </a:r>
            <a:endParaRPr kumimoji="1" lang="en-US" altLang="ko-KR" sz="12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작은가</a:t>
            </a:r>
            <a:r>
              <a:rPr kumimoji="1"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kumimoji="1" lang="x-none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8" name="꺾인 연결선[E] 6">
            <a:extLst>
              <a:ext uri="{FF2B5EF4-FFF2-40B4-BE49-F238E27FC236}">
                <a16:creationId xmlns:a16="http://schemas.microsoft.com/office/drawing/2014/main" id="{AF4AD30D-E86C-9947-A6CE-F4265F6075D7}"/>
              </a:ext>
            </a:extLst>
          </p:cNvPr>
          <p:cNvCxnSpPr>
            <a:stCxn id="30" idx="3"/>
            <a:endCxn id="35" idx="0"/>
          </p:cNvCxnSpPr>
          <p:nvPr/>
        </p:nvCxnSpPr>
        <p:spPr>
          <a:xfrm>
            <a:off x="3028644" y="3326207"/>
            <a:ext cx="1207899" cy="748721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0800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 err="1"/>
              <a:t>조건문에서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조건</a:t>
            </a:r>
            <a:r>
              <a:rPr lang="en-US" altLang="ko-KR" dirty="0"/>
              <a:t>"</a:t>
            </a:r>
            <a:r>
              <a:rPr lang="ko-KR" altLang="en-US" dirty="0"/>
              <a:t>이란 </a:t>
            </a:r>
            <a:r>
              <a:rPr lang="ko-KR" altLang="en-US" b="1" dirty="0">
                <a:solidFill>
                  <a:srgbClr val="C00000"/>
                </a:solidFill>
              </a:rPr>
              <a:t>참과 거짓을 판단하는 문장</a:t>
            </a:r>
            <a:r>
              <a:rPr lang="ko-KR" altLang="en-US" dirty="0"/>
              <a:t>을 말함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연산 결과가 </a:t>
            </a:r>
            <a:r>
              <a:rPr lang="ko-KR" altLang="en-US" dirty="0" err="1"/>
              <a:t>불리언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b="1" dirty="0">
                <a:solidFill>
                  <a:srgbClr val="C00000"/>
                </a:solidFill>
              </a:rPr>
              <a:t>참</a:t>
            </a:r>
            <a:r>
              <a:rPr lang="en-US" altLang="ko-KR" b="1" dirty="0">
                <a:solidFill>
                  <a:srgbClr val="C00000"/>
                </a:solidFill>
              </a:rPr>
              <a:t>(True) </a:t>
            </a:r>
            <a:r>
              <a:rPr lang="ko-KR" altLang="en-US" dirty="0"/>
              <a:t>또는 </a:t>
            </a:r>
            <a:r>
              <a:rPr lang="ko-KR" altLang="en-US" b="1" dirty="0">
                <a:solidFill>
                  <a:srgbClr val="C00000"/>
                </a:solidFill>
              </a:rPr>
              <a:t>거짓</a:t>
            </a:r>
            <a:r>
              <a:rPr lang="en-US" altLang="ko-KR" b="1" dirty="0">
                <a:solidFill>
                  <a:srgbClr val="C00000"/>
                </a:solidFill>
              </a:rPr>
              <a:t>(False)</a:t>
            </a:r>
          </a:p>
          <a:p>
            <a:pPr lvl="1"/>
            <a:r>
              <a:rPr lang="ko-KR" altLang="en-US" dirty="0"/>
              <a:t>관계연산자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score </a:t>
            </a:r>
            <a:r>
              <a:rPr lang="en-US" altLang="ko-KR" b="1" dirty="0">
                <a:solidFill>
                  <a:srgbClr val="C00000"/>
                </a:solidFill>
              </a:rPr>
              <a:t>&lt;</a:t>
            </a:r>
            <a:r>
              <a:rPr lang="en-US" altLang="ko-KR" dirty="0"/>
              <a:t> 90)</a:t>
            </a:r>
          </a:p>
          <a:p>
            <a:pPr lvl="1"/>
            <a:r>
              <a:rPr lang="ko-KR" altLang="en-US" dirty="0"/>
              <a:t>논리연산자 </a:t>
            </a:r>
            <a:r>
              <a:rPr lang="en-US" altLang="ko-KR" dirty="0"/>
              <a:t>(height &gt; 150 </a:t>
            </a:r>
            <a:r>
              <a:rPr lang="en-US" altLang="ko-KR" b="1" dirty="0">
                <a:solidFill>
                  <a:srgbClr val="C00000"/>
                </a:solidFill>
              </a:rPr>
              <a:t>and</a:t>
            </a:r>
            <a:r>
              <a:rPr lang="en-US" altLang="ko-KR" dirty="0"/>
              <a:t> weight &gt; 50)</a:t>
            </a:r>
          </a:p>
          <a:p>
            <a:pPr lvl="1"/>
            <a:r>
              <a:rPr lang="ko-KR" altLang="en-US" dirty="0">
                <a:solidFill>
                  <a:srgbClr val="0070C0"/>
                </a:solidFill>
              </a:rPr>
              <a:t>그 외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연산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산술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문자열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리스트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은</a:t>
            </a:r>
            <a:r>
              <a:rPr lang="en-US" altLang="ko-KR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en-US" altLang="ko-KR" dirty="0"/>
              <a:t>(condition)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342163" y="1811507"/>
            <a:ext cx="1930160" cy="645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if 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</a:rPr>
              <a:t>condition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: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BD542-B41C-4F65-974B-5B7BA469F4FB}"/>
              </a:ext>
            </a:extLst>
          </p:cNvPr>
          <p:cNvSpPr txBox="1"/>
          <p:nvPr/>
        </p:nvSpPr>
        <p:spPr>
          <a:xfrm>
            <a:off x="6994100" y="3429000"/>
            <a:ext cx="4370585" cy="27277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score = 85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score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&lt;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90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</a:rPr>
              <a:t>True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height = 155; weight = 50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height &gt; 150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and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weight &gt; 50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</a:rPr>
              <a:t>False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10 + 20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7414135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 외 연산의 경우 계산결과를 논리값으로 변환 </a:t>
            </a:r>
            <a:r>
              <a:rPr lang="en-US" altLang="ko-KR" dirty="0"/>
              <a:t>(bool( ) </a:t>
            </a:r>
            <a:r>
              <a:rPr lang="ko-KR" altLang="en-US" dirty="0"/>
              <a:t>함수를 암묵적으로 적용</a:t>
            </a:r>
            <a:r>
              <a:rPr lang="en-US" altLang="ko-KR" dirty="0"/>
              <a:t>)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en-US" altLang="ko-KR" dirty="0"/>
              <a:t>(condition)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8465" y="2002835"/>
          <a:ext cx="8026183" cy="15428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3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3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자료형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계산결과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참 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(True)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거짓 </a:t>
                      </a:r>
                      <a:r>
                        <a:rPr lang="en-US" altLang="ko-KR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(False)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수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정수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실수</a:t>
                      </a:r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1, 123, 3.14,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0.1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indent="0"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0, 0.0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5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문자열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onsolas" panose="020B0609020204030204" pitchFamily="49" charset="0"/>
                          <a:ea typeface="+mn-ea"/>
                        </a:rPr>
                        <a:t>"0", " ", "</a:t>
                      </a:r>
                      <a:r>
                        <a:rPr lang="en-US" altLang="ko-KR" sz="1400" b="0" dirty="0" err="1">
                          <a:latin typeface="Consolas" panose="020B0609020204030204" pitchFamily="49" charset="0"/>
                          <a:ea typeface="+mn-ea"/>
                        </a:rPr>
                        <a:t>yonsei</a:t>
                      </a:r>
                      <a:r>
                        <a:rPr lang="en-US" altLang="ko-KR" sz="1400" b="0" dirty="0">
                          <a:latin typeface="Consolas" panose="020B0609020204030204" pitchFamily="49" charset="0"/>
                          <a:ea typeface="+mn-ea"/>
                        </a:rPr>
                        <a:t>"</a:t>
                      </a:r>
                      <a:endParaRPr lang="ko-KR" altLang="en-US" sz="14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onsolas" panose="020B0609020204030204" pitchFamily="49" charset="0"/>
                          <a:ea typeface="+mn-ea"/>
                        </a:rPr>
                        <a:t>""</a:t>
                      </a:r>
                      <a:endParaRPr lang="ko-KR" altLang="en-US" sz="14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5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리스트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latin typeface="Consolas" panose="020B0609020204030204" pitchFamily="49" charset="0"/>
                          <a:ea typeface="+mn-ea"/>
                        </a:rPr>
                        <a:t>[0], [""], [10, 20]</a:t>
                      </a:r>
                      <a:endParaRPr lang="ko-KR" altLang="en-US" sz="1400" b="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2000" indent="0"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]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4ED3A93-EBBD-4D5E-84D0-CDCD879BB59C}"/>
              </a:ext>
            </a:extLst>
          </p:cNvPr>
          <p:cNvSpPr txBox="1"/>
          <p:nvPr/>
        </p:nvSpPr>
        <p:spPr>
          <a:xfrm>
            <a:off x="1408465" y="3726666"/>
            <a:ext cx="3816395" cy="186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bool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(10+20)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bool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(0)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bool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("</a:t>
            </a:r>
            <a:r>
              <a:rPr lang="en-US" altLang="ko-KR" sz="1600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yonsei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5F261-1DFB-4EEC-A03B-E6B0C6C691BB}"/>
              </a:ext>
            </a:extLst>
          </p:cNvPr>
          <p:cNvSpPr txBox="1"/>
          <p:nvPr/>
        </p:nvSpPr>
        <p:spPr>
          <a:xfrm>
            <a:off x="5588580" y="3726667"/>
            <a:ext cx="3816395" cy="186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bool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("")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bool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([])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</a:rPr>
              <a:t>bool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([0])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7618572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산술연산 </a:t>
            </a:r>
            <a:r>
              <a:rPr lang="ko-KR" altLang="en-US" dirty="0" err="1"/>
              <a:t>조건문을</a:t>
            </a:r>
            <a:r>
              <a:rPr lang="ko-KR" altLang="en-US" dirty="0"/>
              <a:t> 사용한 홀수</a:t>
            </a:r>
            <a:r>
              <a:rPr lang="en-US" altLang="ko-KR" dirty="0"/>
              <a:t>/</a:t>
            </a:r>
            <a:r>
              <a:rPr lang="ko-KR" altLang="en-US" dirty="0"/>
              <a:t>짝수 구분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같은 프로그램을 다른 코딩으로 구현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en-US" altLang="ko-KR" dirty="0"/>
              <a:t>(condition) </a:t>
            </a: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산술연산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F4A7C-A750-43BF-9E1B-0D2715900322}"/>
              </a:ext>
            </a:extLst>
          </p:cNvPr>
          <p:cNvSpPr txBox="1"/>
          <p:nvPr/>
        </p:nvSpPr>
        <p:spPr>
          <a:xfrm>
            <a:off x="1315614" y="1872301"/>
            <a:ext cx="639147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n = int(input("Enter a number : "))</a:t>
            </a:r>
          </a:p>
          <a:p>
            <a:r>
              <a:rPr lang="en-US" altLang="ko-KR" dirty="0"/>
              <a:t>if </a:t>
            </a:r>
            <a:r>
              <a:rPr lang="en-US" altLang="ko-KR" dirty="0">
                <a:solidFill>
                  <a:srgbClr val="C00000"/>
                </a:solidFill>
              </a:rPr>
              <a:t>n % 2</a:t>
            </a:r>
            <a:r>
              <a:rPr lang="en-US" altLang="ko-KR" dirty="0"/>
              <a:t> :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bool(n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%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2)</a:t>
            </a:r>
          </a:p>
          <a:p>
            <a:r>
              <a:rPr lang="en-US" altLang="ko-KR" dirty="0"/>
              <a:t>    print("{} is </a:t>
            </a:r>
            <a:r>
              <a:rPr lang="en-US" altLang="ko-KR" dirty="0" err="1"/>
              <a:t>odd.".format</a:t>
            </a:r>
            <a:r>
              <a:rPr lang="en-US" altLang="ko-KR" dirty="0"/>
              <a:t>(n))</a:t>
            </a:r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    print("{} is </a:t>
            </a:r>
            <a:r>
              <a:rPr lang="en-US" altLang="ko-KR" dirty="0" err="1"/>
              <a:t>even.".format</a:t>
            </a:r>
            <a:r>
              <a:rPr lang="en-US" altLang="ko-KR" dirty="0"/>
              <a:t>(n))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D0D4E1-F91E-4249-B669-5A10ADF5519A}"/>
              </a:ext>
            </a:extLst>
          </p:cNvPr>
          <p:cNvSpPr txBox="1"/>
          <p:nvPr/>
        </p:nvSpPr>
        <p:spPr>
          <a:xfrm>
            <a:off x="1315614" y="4317012"/>
            <a:ext cx="639147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n = int(input("Enter a number : "))</a:t>
            </a:r>
          </a:p>
          <a:p>
            <a:r>
              <a:rPr lang="en-US" altLang="ko-KR" dirty="0"/>
              <a:t>s = "even"</a:t>
            </a:r>
          </a:p>
          <a:p>
            <a:r>
              <a:rPr lang="en-US" altLang="ko-KR" dirty="0"/>
              <a:t>if </a:t>
            </a:r>
            <a:r>
              <a:rPr lang="en-US" altLang="ko-KR" dirty="0">
                <a:solidFill>
                  <a:srgbClr val="C00000"/>
                </a:solidFill>
              </a:rPr>
              <a:t>n % 2 </a:t>
            </a:r>
            <a:r>
              <a:rPr lang="en-US" altLang="ko-KR" dirty="0"/>
              <a:t>: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n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홀수일 때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True</a:t>
            </a:r>
          </a:p>
          <a:p>
            <a:r>
              <a:rPr lang="en-US" altLang="ko-KR" dirty="0"/>
              <a:t>   s = "odd" </a:t>
            </a:r>
          </a:p>
          <a:p>
            <a:r>
              <a:rPr lang="en-US" altLang="ko-KR" dirty="0"/>
              <a:t>print("{} is {}.".format(n, s))</a:t>
            </a:r>
          </a:p>
        </p:txBody>
      </p:sp>
    </p:spTree>
    <p:extLst>
      <p:ext uri="{BB962C8B-B14F-4D97-AF65-F5344CB8AC3E}">
        <p14:creationId xmlns:p14="http://schemas.microsoft.com/office/powerpoint/2010/main" val="211092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실수</a:t>
            </a:r>
            <a:r>
              <a:rPr lang="en-US" altLang="ko-KR" dirty="0"/>
              <a:t>/</a:t>
            </a:r>
            <a:r>
              <a:rPr lang="ko-KR" altLang="en-US" dirty="0"/>
              <a:t>정수 혼합</a:t>
            </a:r>
            <a:r>
              <a:rPr lang="en-US" altLang="ko-KR" dirty="0"/>
              <a:t>, </a:t>
            </a:r>
            <a:r>
              <a:rPr lang="ko-KR" altLang="en-US" dirty="0"/>
              <a:t>문자열 </a:t>
            </a:r>
            <a:r>
              <a:rPr lang="ko-KR" altLang="en-US" dirty="0" err="1"/>
              <a:t>조건문</a:t>
            </a:r>
            <a:r>
              <a:rPr lang="ko-KR" altLang="en-US" dirty="0"/>
              <a:t> 사용 가능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문자열과 실수</a:t>
            </a:r>
            <a:r>
              <a:rPr lang="en-US" altLang="ko-KR" dirty="0"/>
              <a:t>/</a:t>
            </a:r>
            <a:r>
              <a:rPr lang="ko-KR" altLang="en-US" dirty="0"/>
              <a:t>정수는 </a:t>
            </a:r>
            <a:r>
              <a:rPr lang="en-US" altLang="ko-KR" dirty="0"/>
              <a:t>"==" , "!=" </a:t>
            </a:r>
            <a:r>
              <a:rPr lang="ko-KR" altLang="en-US" dirty="0"/>
              <a:t>비교만 가능 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en-US" altLang="ko-KR" dirty="0"/>
              <a:t>(condition) </a:t>
            </a: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관계연산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9255" y="2083922"/>
            <a:ext cx="6629960" cy="41180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if </a:t>
            </a:r>
            <a:r>
              <a:rPr lang="en-US" altLang="ko-KR" dirty="0">
                <a:solidFill>
                  <a:srgbClr val="C00000"/>
                </a:solidFill>
              </a:rPr>
              <a:t>1 &lt; 2.0</a:t>
            </a:r>
            <a:r>
              <a:rPr lang="en-US" altLang="ko-KR" dirty="0"/>
              <a:t> : print(True)</a:t>
            </a:r>
          </a:p>
          <a:p>
            <a:r>
              <a:rPr lang="en-US" altLang="ko-KR" dirty="0"/>
              <a:t>else: print(False)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True</a:t>
            </a:r>
          </a:p>
          <a:p>
            <a:r>
              <a:rPr lang="en-US" altLang="ko-KR" dirty="0"/>
              <a:t>&gt;&gt;&gt; if </a:t>
            </a:r>
            <a:r>
              <a:rPr lang="en-US" altLang="ko-KR" dirty="0">
                <a:solidFill>
                  <a:srgbClr val="C00000"/>
                </a:solidFill>
              </a:rPr>
              <a:t>2 == 2.0 </a:t>
            </a:r>
            <a:r>
              <a:rPr lang="en-US" altLang="ko-KR" dirty="0"/>
              <a:t>: print(True)</a:t>
            </a:r>
          </a:p>
          <a:p>
            <a:r>
              <a:rPr lang="en-US" altLang="ko-KR" dirty="0"/>
              <a:t>else: print(False)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True</a:t>
            </a:r>
          </a:p>
          <a:p>
            <a:r>
              <a:rPr lang="en-US" altLang="ko-KR" dirty="0"/>
              <a:t>&gt;&gt;&gt; if </a:t>
            </a:r>
            <a:r>
              <a:rPr lang="en-US" altLang="ko-KR" dirty="0">
                <a:solidFill>
                  <a:srgbClr val="C00000"/>
                </a:solidFill>
              </a:rPr>
              <a:t>"big" &lt; "small" </a:t>
            </a:r>
            <a:r>
              <a:rPr lang="en-US" altLang="ko-KR" dirty="0"/>
              <a:t>: print(True)</a:t>
            </a:r>
          </a:p>
          <a:p>
            <a:r>
              <a:rPr lang="en-US" altLang="ko-KR" dirty="0"/>
              <a:t>else: print(False)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True</a:t>
            </a:r>
          </a:p>
          <a:p>
            <a:r>
              <a:rPr lang="en-US" altLang="ko-KR" dirty="0"/>
              <a:t>&gt;&gt;&gt; if </a:t>
            </a:r>
            <a:r>
              <a:rPr lang="en-US" altLang="ko-KR" dirty="0">
                <a:solidFill>
                  <a:srgbClr val="C00000"/>
                </a:solidFill>
              </a:rPr>
              <a:t>"one" == 1 </a:t>
            </a:r>
            <a:r>
              <a:rPr lang="en-US" altLang="ko-KR" dirty="0"/>
              <a:t>: print(True)</a:t>
            </a:r>
          </a:p>
          <a:p>
            <a:r>
              <a:rPr lang="en-US" altLang="ko-KR" dirty="0"/>
              <a:t>else: print(False)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False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976676" y="4088426"/>
            <a:ext cx="7220515" cy="1015663"/>
            <a:chOff x="976676" y="4088426"/>
            <a:chExt cx="7220515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6343799" y="4320228"/>
              <a:ext cx="185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err="1">
                  <a:solidFill>
                    <a:srgbClr val="7030A0"/>
                  </a:solidFill>
                </a:rPr>
                <a:t>문자순으로</a:t>
              </a:r>
              <a:r>
                <a:rPr lang="ko-KR" altLang="en-US" dirty="0">
                  <a:solidFill>
                    <a:srgbClr val="7030A0"/>
                  </a:solidFill>
                </a:rPr>
                <a:t> 비교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6676" y="4088426"/>
              <a:ext cx="5282199" cy="1015663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endParaRPr lang="en-US" altLang="ko-KR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endParaRPr lang="en-US" altLang="ko-KR" sz="20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조건식을</a:t>
            </a:r>
            <a:r>
              <a:rPr lang="ko-KR" altLang="en-US" dirty="0"/>
              <a:t> 조합하여 복합 </a:t>
            </a:r>
            <a:r>
              <a:rPr lang="ko-KR" altLang="en-US" dirty="0" err="1"/>
              <a:t>조건문</a:t>
            </a:r>
            <a:r>
              <a:rPr lang="ko-KR" altLang="en-US" dirty="0"/>
              <a:t> 구성할 수 있음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윤년인지 확인하기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로는 나누어 떨어져야 하고</a:t>
            </a:r>
            <a:r>
              <a:rPr lang="en-US" altLang="ko-KR" dirty="0"/>
              <a:t>, 100</a:t>
            </a:r>
            <a:r>
              <a:rPr lang="ko-KR" altLang="en-US" dirty="0"/>
              <a:t>으로 나누어 떨어지면 안 됨</a:t>
            </a:r>
            <a:endParaRPr lang="en-US" altLang="ko-KR" dirty="0"/>
          </a:p>
          <a:p>
            <a:pPr lvl="1"/>
            <a:r>
              <a:rPr lang="ko-KR" altLang="en-US" dirty="0"/>
              <a:t>또는 </a:t>
            </a:r>
            <a:r>
              <a:rPr lang="en-US" altLang="ko-KR" dirty="0"/>
              <a:t>400</a:t>
            </a:r>
            <a:r>
              <a:rPr lang="ko-KR" altLang="en-US" dirty="0"/>
              <a:t>으로 나누어 떨어지면 윤년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 </a:t>
            </a:r>
            <a:r>
              <a:rPr lang="en-US" altLang="ko-KR" dirty="0"/>
              <a:t>(condition) </a:t>
            </a:r>
            <a:r>
              <a:rPr lang="ko-KR" altLang="en-US" dirty="0"/>
              <a:t>예 </a:t>
            </a:r>
            <a:r>
              <a:rPr lang="en-US" altLang="ko-KR" dirty="0"/>
              <a:t>: </a:t>
            </a:r>
            <a:r>
              <a:rPr lang="ko-KR" altLang="en-US" dirty="0"/>
              <a:t>논리연산 </a:t>
            </a:r>
            <a:r>
              <a:rPr lang="ko-KR" altLang="en-US" dirty="0" err="1"/>
              <a:t>조건문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0D4E1-F91E-4249-B669-5A10ADF5519A}"/>
              </a:ext>
            </a:extLst>
          </p:cNvPr>
          <p:cNvSpPr txBox="1"/>
          <p:nvPr/>
        </p:nvSpPr>
        <p:spPr>
          <a:xfrm>
            <a:off x="1018710" y="3321613"/>
            <a:ext cx="8478419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year = </a:t>
            </a:r>
            <a:r>
              <a:rPr lang="en-US" altLang="ko-KR" dirty="0" err="1"/>
              <a:t>int</a:t>
            </a:r>
            <a:r>
              <a:rPr lang="en-US" altLang="ko-KR" dirty="0"/>
              <a:t>(input("</a:t>
            </a:r>
            <a:r>
              <a:rPr lang="ko-KR" altLang="en-US" dirty="0"/>
              <a:t>연도를 입력하시오</a:t>
            </a:r>
            <a:r>
              <a:rPr lang="en-US" altLang="ko-KR" dirty="0"/>
              <a:t>: "))</a:t>
            </a:r>
          </a:p>
          <a:p>
            <a:r>
              <a:rPr lang="en-US" altLang="ko-KR" dirty="0"/>
              <a:t>if (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(year % 4 == 0)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C00000"/>
                </a:solidFill>
              </a:rPr>
              <a:t>and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(year % 100 != 0)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C00000"/>
                </a:solidFill>
              </a:rPr>
              <a:t>or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(year % 400 == 0)</a:t>
            </a:r>
            <a:r>
              <a:rPr lang="en-US" altLang="ko-KR" dirty="0"/>
              <a:t> :</a:t>
            </a:r>
          </a:p>
          <a:p>
            <a:r>
              <a:rPr lang="en-US" altLang="ko-KR" dirty="0"/>
              <a:t>   print(year, "</a:t>
            </a:r>
            <a:r>
              <a:rPr lang="ko-KR" altLang="en-US" dirty="0"/>
              <a:t>년은 윤년입니다</a:t>
            </a:r>
            <a:r>
              <a:rPr lang="en-US" altLang="ko-KR" dirty="0"/>
              <a:t>.") </a:t>
            </a:r>
          </a:p>
          <a:p>
            <a:r>
              <a:rPr lang="en-US" altLang="ko-KR" dirty="0"/>
              <a:t>else:</a:t>
            </a:r>
          </a:p>
          <a:p>
            <a:r>
              <a:rPr lang="en-US" altLang="ko-KR" dirty="0"/>
              <a:t>   print(year, "</a:t>
            </a:r>
            <a:r>
              <a:rPr lang="ko-KR" altLang="en-US" dirty="0"/>
              <a:t>년은 평년입니다</a:t>
            </a:r>
            <a:r>
              <a:rPr lang="en-US" altLang="ko-KR" dirty="0"/>
              <a:t>.")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661274" y="5253389"/>
            <a:ext cx="377686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연도를 입력하시오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2020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2020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년은 윤년입니다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710" y="5253389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562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- else </a:t>
            </a:r>
            <a:r>
              <a:rPr lang="ko-KR" altLang="en-US" dirty="0"/>
              <a:t>문장 안에 또 다른 </a:t>
            </a:r>
            <a:r>
              <a:rPr lang="en-US" altLang="ko-KR" dirty="0"/>
              <a:t>if - else </a:t>
            </a:r>
            <a:r>
              <a:rPr lang="ko-KR" altLang="en-US" dirty="0"/>
              <a:t>문장을 넣을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if-else </a:t>
            </a:r>
            <a:r>
              <a:rPr lang="ko-KR" altLang="en-US" dirty="0"/>
              <a:t>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8166" y="2007647"/>
            <a:ext cx="2799396" cy="3616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condition1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if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condition2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statement1</a:t>
            </a:r>
            <a:b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 :</a:t>
            </a:r>
            <a:endParaRPr lang="en-US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statement2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 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if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condition3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statement3</a:t>
            </a:r>
            <a:b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 :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statement4</a:t>
            </a:r>
          </a:p>
          <a:p>
            <a:pPr>
              <a:lnSpc>
                <a:spcPct val="120000"/>
              </a:lnSpc>
            </a:pP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619068" y="2331968"/>
            <a:ext cx="2056328" cy="1265159"/>
          </a:xfrm>
          <a:prstGeom prst="roundRect">
            <a:avLst>
              <a:gd name="adj" fmla="val 11255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1619068" y="4073135"/>
            <a:ext cx="1981514" cy="1280352"/>
          </a:xfrm>
          <a:prstGeom prst="roundRect">
            <a:avLst>
              <a:gd name="adj" fmla="val 11255"/>
            </a:avLst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4138791" y="1948589"/>
            <a:ext cx="7320997" cy="3675882"/>
            <a:chOff x="4151206" y="2238292"/>
            <a:chExt cx="7320997" cy="3675882"/>
          </a:xfrm>
        </p:grpSpPr>
        <p:sp>
          <p:nvSpPr>
            <p:cNvPr id="6" name="직사각형 5"/>
            <p:cNvSpPr/>
            <p:nvPr/>
          </p:nvSpPr>
          <p:spPr>
            <a:xfrm>
              <a:off x="6142898" y="4722189"/>
              <a:ext cx="1633502" cy="46584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statement2</a:t>
              </a:r>
            </a:p>
          </p:txBody>
        </p:sp>
        <p:sp>
          <p:nvSpPr>
            <p:cNvPr id="7" name="다이아몬드 6"/>
            <p:cNvSpPr/>
            <p:nvPr/>
          </p:nvSpPr>
          <p:spPr>
            <a:xfrm>
              <a:off x="6980155" y="2628242"/>
              <a:ext cx="1633502" cy="673266"/>
            </a:xfrm>
            <a:prstGeom prst="diamond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64990" y="277386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condition1</a:t>
              </a:r>
              <a:endParaRPr lang="ko-KR" altLang="en-US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cxnSp>
          <p:nvCxnSpPr>
            <p:cNvPr id="9" name="직선 화살표 연결선 8"/>
            <p:cNvCxnSpPr>
              <a:endCxn id="7" idx="0"/>
            </p:cNvCxnSpPr>
            <p:nvPr/>
          </p:nvCxnSpPr>
          <p:spPr>
            <a:xfrm>
              <a:off x="7796905" y="2238292"/>
              <a:ext cx="1" cy="38995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527261" y="2654319"/>
              <a:ext cx="6365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False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5116530" y="3746698"/>
              <a:ext cx="1633502" cy="673266"/>
            </a:xfrm>
            <a:prstGeom prst="diamond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98885" y="3896744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condition2</a:t>
              </a:r>
              <a:endParaRPr lang="ko-KR" altLang="en-US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59854" y="4722189"/>
              <a:ext cx="1633502" cy="46584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statement3</a:t>
              </a:r>
            </a:p>
          </p:txBody>
        </p:sp>
        <p:sp>
          <p:nvSpPr>
            <p:cNvPr id="14" name="다이아몬드 13"/>
            <p:cNvSpPr/>
            <p:nvPr/>
          </p:nvSpPr>
          <p:spPr>
            <a:xfrm>
              <a:off x="8844669" y="3747913"/>
              <a:ext cx="1633502" cy="673266"/>
            </a:xfrm>
            <a:prstGeom prst="diamond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01296" y="3879213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condition3</a:t>
              </a:r>
              <a:endParaRPr lang="ko-KR" altLang="en-US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151206" y="4722189"/>
              <a:ext cx="1633502" cy="46584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statement1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838701" y="4709576"/>
              <a:ext cx="1633502" cy="465845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statement4</a:t>
              </a:r>
            </a:p>
          </p:txBody>
        </p:sp>
        <p:cxnSp>
          <p:nvCxnSpPr>
            <p:cNvPr id="18" name="꺾인 연결선 17"/>
            <p:cNvCxnSpPr>
              <a:stCxn id="7" idx="1"/>
              <a:endCxn id="11" idx="0"/>
            </p:cNvCxnSpPr>
            <p:nvPr/>
          </p:nvCxnSpPr>
          <p:spPr>
            <a:xfrm rot="10800000" flipV="1">
              <a:off x="5933281" y="2964874"/>
              <a:ext cx="1046874" cy="781823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7" idx="3"/>
              <a:endCxn id="14" idx="0"/>
            </p:cNvCxnSpPr>
            <p:nvPr/>
          </p:nvCxnSpPr>
          <p:spPr>
            <a:xfrm>
              <a:off x="8613657" y="2964875"/>
              <a:ext cx="1047763" cy="783038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1" idx="1"/>
              <a:endCxn id="16" idx="0"/>
            </p:cNvCxnSpPr>
            <p:nvPr/>
          </p:nvCxnSpPr>
          <p:spPr>
            <a:xfrm rot="10800000" flipV="1">
              <a:off x="4967958" y="4083331"/>
              <a:ext cx="148573" cy="638858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stCxn id="14" idx="3"/>
              <a:endCxn id="17" idx="0"/>
            </p:cNvCxnSpPr>
            <p:nvPr/>
          </p:nvCxnSpPr>
          <p:spPr>
            <a:xfrm>
              <a:off x="10478171" y="4084546"/>
              <a:ext cx="177281" cy="625030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469620" y="2654916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True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95269" y="3727467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True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70601" y="3746697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True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421217" y="3718101"/>
              <a:ext cx="6365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False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53710" y="3718101"/>
              <a:ext cx="6365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False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36" name="꺾인 연결선 35"/>
            <p:cNvCxnSpPr>
              <a:stCxn id="14" idx="1"/>
              <a:endCxn id="13" idx="0"/>
            </p:cNvCxnSpPr>
            <p:nvPr/>
          </p:nvCxnSpPr>
          <p:spPr>
            <a:xfrm rot="10800000" flipV="1">
              <a:off x="8676605" y="4084545"/>
              <a:ext cx="168064" cy="637643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 39"/>
            <p:cNvCxnSpPr>
              <a:stCxn id="11" idx="3"/>
              <a:endCxn id="6" idx="0"/>
            </p:cNvCxnSpPr>
            <p:nvPr/>
          </p:nvCxnSpPr>
          <p:spPr>
            <a:xfrm>
              <a:off x="6750032" y="4083331"/>
              <a:ext cx="209617" cy="638858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꺾인 연결선[E] 35">
              <a:extLst>
                <a:ext uri="{FF2B5EF4-FFF2-40B4-BE49-F238E27FC236}">
                  <a16:creationId xmlns:a16="http://schemas.microsoft.com/office/drawing/2014/main" id="{CF8FEB55-F8F0-F74B-B30B-ABBD5C609F2C}"/>
                </a:ext>
              </a:extLst>
            </p:cNvPr>
            <p:cNvCxnSpPr>
              <a:stCxn id="16" idx="2"/>
              <a:endCxn id="17" idx="2"/>
            </p:cNvCxnSpPr>
            <p:nvPr/>
          </p:nvCxnSpPr>
          <p:spPr>
            <a:xfrm rot="5400000" flipH="1" flipV="1">
              <a:off x="7805397" y="2337980"/>
              <a:ext cx="12613" cy="5687495"/>
            </a:xfrm>
            <a:prstGeom prst="bentConnector3">
              <a:avLst>
                <a:gd name="adj1" fmla="val -2848085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3A07DB08-B7F2-954F-95FE-74E3EBA703FE}"/>
                </a:ext>
              </a:extLst>
            </p:cNvPr>
            <p:cNvCxnSpPr/>
            <p:nvPr/>
          </p:nvCxnSpPr>
          <p:spPr>
            <a:xfrm>
              <a:off x="7810628" y="5553729"/>
              <a:ext cx="0" cy="3604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3A07DB08-B7F2-954F-95FE-74E3EBA703FE}"/>
                </a:ext>
              </a:extLst>
            </p:cNvPr>
            <p:cNvCxnSpPr/>
            <p:nvPr/>
          </p:nvCxnSpPr>
          <p:spPr>
            <a:xfrm>
              <a:off x="6931656" y="5193284"/>
              <a:ext cx="0" cy="3604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3A07DB08-B7F2-954F-95FE-74E3EBA703FE}"/>
                </a:ext>
              </a:extLst>
            </p:cNvPr>
            <p:cNvCxnSpPr/>
            <p:nvPr/>
          </p:nvCxnSpPr>
          <p:spPr>
            <a:xfrm>
              <a:off x="8671764" y="5175421"/>
              <a:ext cx="0" cy="3604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23593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마트에서</a:t>
            </a:r>
            <a:r>
              <a:rPr lang="ko-KR" altLang="en-US" dirty="0"/>
              <a:t> 사과가 신선하면 사과를 사기로 한다</a:t>
            </a:r>
            <a:r>
              <a:rPr lang="en-US" altLang="ko-KR" dirty="0"/>
              <a:t>. </a:t>
            </a:r>
            <a:r>
              <a:rPr lang="ko-KR" altLang="en-US" dirty="0"/>
              <a:t>만약 사과가 개당 </a:t>
            </a:r>
            <a:r>
              <a:rPr lang="en-US" altLang="ko-KR" dirty="0"/>
              <a:t>1000</a:t>
            </a:r>
            <a:r>
              <a:rPr lang="ko-KR" altLang="en-US" dirty="0"/>
              <a:t>원 미만이면 </a:t>
            </a:r>
            <a:r>
              <a:rPr lang="en-US" altLang="ko-KR" dirty="0"/>
              <a:t>10</a:t>
            </a:r>
            <a:r>
              <a:rPr lang="ko-KR" altLang="en-US" dirty="0"/>
              <a:t>개를 사고 개당 </a:t>
            </a:r>
            <a:r>
              <a:rPr lang="en-US" altLang="ko-KR" dirty="0"/>
              <a:t>1000</a:t>
            </a:r>
            <a:r>
              <a:rPr lang="ko-KR" altLang="en-US" dirty="0"/>
              <a:t>원 이상이면 </a:t>
            </a:r>
            <a:r>
              <a:rPr lang="en-US" altLang="ko-KR" dirty="0"/>
              <a:t>5</a:t>
            </a:r>
            <a:r>
              <a:rPr lang="ko-KR" altLang="en-US" dirty="0"/>
              <a:t>개만 산다</a:t>
            </a:r>
            <a:r>
              <a:rPr lang="en-US" altLang="ko-KR" dirty="0"/>
              <a:t>. </a:t>
            </a:r>
            <a:r>
              <a:rPr lang="ko-KR" altLang="en-US" dirty="0"/>
              <a:t>아래 출력 결과를 참고하여 프로그램을 작성해보자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if-else </a:t>
            </a:r>
            <a:r>
              <a:rPr lang="ko-KR" altLang="en-US" dirty="0"/>
              <a:t>문 예제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4038" y="2718307"/>
            <a:ext cx="643432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사과의 상태를 입력하시오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신선</a:t>
            </a:r>
            <a:endParaRPr lang="en-US" altLang="ko-KR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사과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개의 가격을 입력하시오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500</a:t>
            </a:r>
          </a:p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사과를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개 산다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94038" y="3798427"/>
            <a:ext cx="643432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사과의 상태를 입력하시오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신선</a:t>
            </a:r>
            <a:endParaRPr lang="en-US" altLang="ko-KR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사과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개의 가격을 입력하시오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1500</a:t>
            </a:r>
          </a:p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사과를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개 산다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94038" y="4874898"/>
            <a:ext cx="643432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사과의 상태를 입력하시오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ko-KR" alt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보통</a:t>
            </a:r>
            <a:endParaRPr lang="en-US" altLang="ko-KR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사과를 사지 않는다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7" y="2682775"/>
            <a:ext cx="581099" cy="5055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6" y="3789708"/>
            <a:ext cx="581099" cy="5055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686" y="4858446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780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마트에서</a:t>
            </a:r>
            <a:r>
              <a:rPr lang="ko-KR" altLang="en-US" dirty="0"/>
              <a:t> 사과가 신선하면 사과를 사기로 한다</a:t>
            </a:r>
            <a:r>
              <a:rPr lang="en-US" altLang="ko-KR" dirty="0"/>
              <a:t>. </a:t>
            </a:r>
            <a:r>
              <a:rPr lang="ko-KR" altLang="en-US" dirty="0"/>
              <a:t>만약 사과가 개당 </a:t>
            </a:r>
            <a:r>
              <a:rPr lang="en-US" altLang="ko-KR" dirty="0"/>
              <a:t>1000</a:t>
            </a:r>
            <a:r>
              <a:rPr lang="ko-KR" altLang="en-US" dirty="0"/>
              <a:t>원 미만이면 </a:t>
            </a:r>
            <a:r>
              <a:rPr lang="en-US" altLang="ko-KR" dirty="0"/>
              <a:t>10</a:t>
            </a:r>
            <a:r>
              <a:rPr lang="ko-KR" altLang="en-US" dirty="0"/>
              <a:t>개를 사고 개당 </a:t>
            </a:r>
            <a:r>
              <a:rPr lang="en-US" altLang="ko-KR" dirty="0"/>
              <a:t>1000</a:t>
            </a:r>
            <a:r>
              <a:rPr lang="ko-KR" altLang="en-US" dirty="0"/>
              <a:t>원 이상이면 </a:t>
            </a:r>
            <a:r>
              <a:rPr lang="en-US" altLang="ko-KR" dirty="0"/>
              <a:t>5</a:t>
            </a:r>
            <a:r>
              <a:rPr lang="ko-KR" altLang="en-US" dirty="0"/>
              <a:t>개만 산다</a:t>
            </a:r>
            <a:r>
              <a:rPr lang="en-US" altLang="ko-KR" dirty="0"/>
              <a:t>. </a:t>
            </a:r>
            <a:r>
              <a:rPr lang="ko-KR" altLang="en-US" dirty="0"/>
              <a:t>아래 출력 결과를 참고하여 프로그램을 작성해보자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</a:t>
            </a:r>
            <a:r>
              <a:rPr lang="en-US" altLang="ko-KR" dirty="0"/>
              <a:t>if-else </a:t>
            </a:r>
            <a:r>
              <a:rPr lang="ko-KR" altLang="en-US" dirty="0"/>
              <a:t>문 예제 계속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06212" y="2608572"/>
            <a:ext cx="7693436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appleQuality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= input("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사과의 상태를  입력하시오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: ")</a:t>
            </a:r>
          </a:p>
          <a:p>
            <a:endParaRPr lang="en-US" altLang="ko-KR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appleQuality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== "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신선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":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applePrice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(input("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사과 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개의 가격을 </a:t>
            </a:r>
            <a:r>
              <a:rPr lang="ko-KR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입력하시오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: "))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applePrice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&lt; 1000: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print("10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개를 산다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print("5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개를 산다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r>
              <a:rPr lang="en-US" altLang="ko-KR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print("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사과를 사지 않는다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371369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</a:t>
            </a:r>
            <a:r>
              <a:rPr kumimoji="1" lang="ko-KR" altLang="en-US" dirty="0" err="1"/>
              <a:t>출력함수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print()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0429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조건에 따라 다중으로 분기되는 경우</a:t>
            </a:r>
            <a:endParaRPr lang="en-US" altLang="ko-KR" dirty="0"/>
          </a:p>
          <a:p>
            <a:pPr lvl="1"/>
            <a:r>
              <a:rPr lang="en-US" altLang="ko-KR" dirty="0" err="1"/>
              <a:t>elif</a:t>
            </a:r>
            <a:r>
              <a:rPr lang="ko-KR" altLang="en-US" dirty="0"/>
              <a:t>는 이전 </a:t>
            </a:r>
            <a:r>
              <a:rPr lang="ko-KR" altLang="en-US" dirty="0" err="1"/>
              <a:t>조건문이</a:t>
            </a:r>
            <a:r>
              <a:rPr lang="ko-KR" altLang="en-US" dirty="0"/>
              <a:t> 거짓일 때 수행됨</a:t>
            </a:r>
            <a:endParaRPr lang="en-US" altLang="ko-KR" dirty="0"/>
          </a:p>
          <a:p>
            <a:pPr lvl="1"/>
            <a:r>
              <a:rPr lang="en-US" altLang="ko-KR" dirty="0"/>
              <a:t>else</a:t>
            </a:r>
            <a:r>
              <a:rPr lang="ko-KR" altLang="en-US" dirty="0"/>
              <a:t>는 불필요하면 빼도 됨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if-</a:t>
            </a:r>
            <a:r>
              <a:rPr lang="en-US" altLang="ko-KR" dirty="0" err="1"/>
              <a:t>elif</a:t>
            </a:r>
            <a:r>
              <a:rPr lang="en-US" altLang="ko-KR" dirty="0"/>
              <a:t>-else </a:t>
            </a:r>
            <a:r>
              <a:rPr lang="ko-KR" altLang="en-US" dirty="0"/>
              <a:t>문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30534" y="2973213"/>
            <a:ext cx="256798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condition1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statement1</a:t>
            </a:r>
          </a:p>
          <a:p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condition2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statement2</a:t>
            </a:r>
          </a:p>
          <a:p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condition3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:</a:t>
            </a:r>
          </a:p>
          <a:p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statement3</a:t>
            </a:r>
          </a:p>
          <a:p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 :</a:t>
            </a:r>
          </a:p>
          <a:p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statement4</a:t>
            </a:r>
          </a:p>
          <a:p>
            <a:r>
              <a:rPr lang="en-US" altLang="ko-KR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statementA</a:t>
            </a:r>
            <a:endParaRPr lang="en-US" altLang="ko-KR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5415723" y="2486116"/>
            <a:ext cx="4105752" cy="3715856"/>
            <a:chOff x="5415723" y="2486116"/>
            <a:chExt cx="4105752" cy="3715856"/>
          </a:xfrm>
        </p:grpSpPr>
        <p:grpSp>
          <p:nvGrpSpPr>
            <p:cNvPr id="4" name="그룹 3"/>
            <p:cNvGrpSpPr/>
            <p:nvPr/>
          </p:nvGrpSpPr>
          <p:grpSpPr>
            <a:xfrm>
              <a:off x="5415723" y="2486116"/>
              <a:ext cx="4105752" cy="3377302"/>
              <a:chOff x="4336678" y="2663915"/>
              <a:chExt cx="4105752" cy="3377302"/>
            </a:xfrm>
          </p:grpSpPr>
          <p:cxnSp>
            <p:nvCxnSpPr>
              <p:cNvPr id="5" name="직선 화살표 연결선 4"/>
              <p:cNvCxnSpPr>
                <a:stCxn id="7" idx="3"/>
                <a:endCxn id="12" idx="1"/>
              </p:cNvCxnSpPr>
              <p:nvPr/>
            </p:nvCxnSpPr>
            <p:spPr>
              <a:xfrm>
                <a:off x="5818253" y="3200669"/>
                <a:ext cx="554497" cy="8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5733077" y="2919365"/>
                <a:ext cx="5284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ea"/>
                    <a:ea typeface="+mj-ea"/>
                  </a:rPr>
                  <a:t>True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7" name="다이아몬드 6"/>
              <p:cNvSpPr/>
              <p:nvPr/>
            </p:nvSpPr>
            <p:spPr>
              <a:xfrm>
                <a:off x="4337880" y="2976687"/>
                <a:ext cx="1480373" cy="447963"/>
              </a:xfrm>
              <a:prstGeom prst="diamond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ts val="1800"/>
                  </a:lnSpc>
                </a:pP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390975" y="3017816"/>
                <a:ext cx="13067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srgbClr val="0070C0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condition1</a:t>
                </a:r>
                <a:endParaRPr lang="ko-KR" altLang="en-US" sz="1600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endParaRPr>
              </a:p>
            </p:txBody>
          </p:sp>
          <p:cxnSp>
            <p:nvCxnSpPr>
              <p:cNvPr id="9" name="직선 화살표 연결선 8"/>
              <p:cNvCxnSpPr>
                <a:endCxn id="7" idx="0"/>
              </p:cNvCxnSpPr>
              <p:nvPr/>
            </p:nvCxnSpPr>
            <p:spPr>
              <a:xfrm>
                <a:off x="5075694" y="2663915"/>
                <a:ext cx="2373" cy="31277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4536086" y="3367060"/>
                <a:ext cx="5798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latin typeface="+mj-ea"/>
                    <a:ea typeface="+mj-ea"/>
                  </a:rPr>
                  <a:t>False</a:t>
                </a:r>
                <a:endParaRPr lang="ko-KR" altLang="en-US" sz="1400" dirty="0">
                  <a:latin typeface="+mj-ea"/>
                  <a:ea typeface="+mj-ea"/>
                </a:endParaRPr>
              </a:p>
            </p:txBody>
          </p:sp>
          <p:cxnSp>
            <p:nvCxnSpPr>
              <p:cNvPr id="11" name="직선 화살표 연결선 10"/>
              <p:cNvCxnSpPr>
                <a:stCxn id="7" idx="2"/>
                <a:endCxn id="33" idx="0"/>
              </p:cNvCxnSpPr>
              <p:nvPr/>
            </p:nvCxnSpPr>
            <p:spPr>
              <a:xfrm flipH="1">
                <a:off x="5076865" y="3424650"/>
                <a:ext cx="1202" cy="32713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직사각형 11"/>
              <p:cNvSpPr/>
              <p:nvPr/>
            </p:nvSpPr>
            <p:spPr>
              <a:xfrm>
                <a:off x="6372750" y="3044734"/>
                <a:ext cx="1604494" cy="31203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statement1</a:t>
                </a: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36679" y="3682896"/>
                <a:ext cx="1935929" cy="843027"/>
                <a:chOff x="1583512" y="1651110"/>
                <a:chExt cx="1816022" cy="79414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2903789" y="1651110"/>
                  <a:ext cx="495745" cy="289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+mj-ea"/>
                      <a:ea typeface="+mj-ea"/>
                    </a:rPr>
                    <a:t>True</a:t>
                  </a:r>
                  <a:endParaRPr lang="ko-KR" altLang="en-US" sz="1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33" name="다이아몬드 32"/>
                <p:cNvSpPr/>
                <p:nvPr/>
              </p:nvSpPr>
              <p:spPr>
                <a:xfrm>
                  <a:off x="1583512" y="1716000"/>
                  <a:ext cx="1388681" cy="42198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800"/>
                    </a:lnSpc>
                  </a:pPr>
                  <a:endParaRPr lang="ko-KR" altLang="en-US" sz="20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1638287" y="1757130"/>
                  <a:ext cx="1225830" cy="3189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rgbClr val="0070C0"/>
                      </a:solidFill>
                      <a:latin typeface="Consolas" panose="020B0609020204030204" pitchFamily="49" charset="0"/>
                      <a:ea typeface="+mj-ea"/>
                      <a:cs typeface="Consolas" panose="020B0609020204030204" pitchFamily="49" charset="0"/>
                    </a:rPr>
                    <a:t>condition2</a:t>
                  </a:r>
                  <a:endParaRPr lang="ko-KR" alt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1770539" y="2074199"/>
                  <a:ext cx="543925" cy="289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+mj-ea"/>
                      <a:ea typeface="+mj-ea"/>
                    </a:rPr>
                    <a:t>False</a:t>
                  </a:r>
                  <a:endParaRPr lang="ko-KR" altLang="en-US" sz="1400" dirty="0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36" name="직선 화살표 연결선 35"/>
                <p:cNvCxnSpPr>
                  <a:stCxn id="33" idx="2"/>
                  <a:endCxn id="29" idx="0"/>
                </p:cNvCxnSpPr>
                <p:nvPr/>
              </p:nvCxnSpPr>
              <p:spPr>
                <a:xfrm flipH="1">
                  <a:off x="2277852" y="2137987"/>
                  <a:ext cx="1" cy="307265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직선 화살표 연결선 13"/>
              <p:cNvCxnSpPr>
                <a:stCxn id="33" idx="3"/>
                <a:endCxn id="15" idx="1"/>
              </p:cNvCxnSpPr>
              <p:nvPr/>
            </p:nvCxnSpPr>
            <p:spPr>
              <a:xfrm flipV="1">
                <a:off x="5817051" y="3974694"/>
                <a:ext cx="566817" cy="106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직사각형 14"/>
              <p:cNvSpPr/>
              <p:nvPr/>
            </p:nvSpPr>
            <p:spPr>
              <a:xfrm>
                <a:off x="6383868" y="3818677"/>
                <a:ext cx="1604494" cy="31203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statement2</a:t>
                </a:r>
              </a:p>
            </p:txBody>
          </p:sp>
          <p:grpSp>
            <p:nvGrpSpPr>
              <p:cNvPr id="16" name="그룹 15"/>
              <p:cNvGrpSpPr/>
              <p:nvPr/>
            </p:nvGrpSpPr>
            <p:grpSpPr>
              <a:xfrm>
                <a:off x="4336679" y="4478152"/>
                <a:ext cx="1931521" cy="853428"/>
                <a:chOff x="1578857" y="1670999"/>
                <a:chExt cx="1811886" cy="803940"/>
              </a:xfrm>
            </p:grpSpPr>
            <p:sp>
              <p:nvSpPr>
                <p:cNvPr id="27" name="TextBox 26"/>
                <p:cNvSpPr txBox="1"/>
                <p:nvPr/>
              </p:nvSpPr>
              <p:spPr>
                <a:xfrm>
                  <a:off x="1638334" y="1762221"/>
                  <a:ext cx="1225829" cy="3189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solidFill>
                        <a:srgbClr val="0070C0"/>
                      </a:solidFill>
                      <a:latin typeface="Consolas" panose="020B0609020204030204" pitchFamily="49" charset="0"/>
                      <a:ea typeface="+mj-ea"/>
                      <a:cs typeface="Consolas" panose="020B0609020204030204" pitchFamily="49" charset="0"/>
                    </a:rPr>
                    <a:t>condition3</a:t>
                  </a:r>
                  <a:endParaRPr lang="ko-KR" altLang="en-US" sz="1600" dirty="0">
                    <a:solidFill>
                      <a:srgbClr val="0070C0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2894998" y="1670999"/>
                  <a:ext cx="495745" cy="289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+mj-ea"/>
                      <a:ea typeface="+mj-ea"/>
                    </a:rPr>
                    <a:t>True</a:t>
                  </a:r>
                  <a:endParaRPr lang="ko-KR" altLang="en-US" sz="140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29" name="다이아몬드 28"/>
                <p:cNvSpPr/>
                <p:nvPr/>
              </p:nvSpPr>
              <p:spPr>
                <a:xfrm>
                  <a:off x="1578857" y="1716000"/>
                  <a:ext cx="1388681" cy="421987"/>
                </a:xfrm>
                <a:prstGeom prst="diamond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800"/>
                    </a:lnSpc>
                  </a:pPr>
                  <a:endParaRPr lang="ko-KR" altLang="en-US" sz="20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1754931" y="2071398"/>
                  <a:ext cx="543925" cy="2899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>
                      <a:latin typeface="+mj-ea"/>
                      <a:ea typeface="+mj-ea"/>
                    </a:rPr>
                    <a:t>False</a:t>
                  </a:r>
                  <a:endParaRPr lang="ko-KR" altLang="en-US" sz="1400" dirty="0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31" name="직선 화살표 연결선 30"/>
                <p:cNvCxnSpPr>
                  <a:stCxn id="29" idx="2"/>
                  <a:endCxn id="19" idx="0"/>
                </p:cNvCxnSpPr>
                <p:nvPr/>
              </p:nvCxnSpPr>
              <p:spPr>
                <a:xfrm flipH="1">
                  <a:off x="2273196" y="2137987"/>
                  <a:ext cx="2" cy="336952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" name="직선 화살표 연결선 16"/>
              <p:cNvCxnSpPr>
                <a:stCxn id="29" idx="3"/>
                <a:endCxn id="18" idx="1"/>
              </p:cNvCxnSpPr>
              <p:nvPr/>
            </p:nvCxnSpPr>
            <p:spPr>
              <a:xfrm flipV="1">
                <a:off x="5817050" y="4739294"/>
                <a:ext cx="575818" cy="1061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직사각형 17"/>
              <p:cNvSpPr/>
              <p:nvPr/>
            </p:nvSpPr>
            <p:spPr>
              <a:xfrm>
                <a:off x="6392868" y="4583277"/>
                <a:ext cx="1604494" cy="31203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statement3</a:t>
                </a: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336678" y="5331580"/>
                <a:ext cx="1480371" cy="312033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rPr>
                  <a:t>statement4</a:t>
                </a:r>
              </a:p>
            </p:txBody>
          </p:sp>
          <p:cxnSp>
            <p:nvCxnSpPr>
              <p:cNvPr id="20" name="직선 화살표 연결선 19"/>
              <p:cNvCxnSpPr>
                <a:stCxn id="19" idx="2"/>
                <a:endCxn id="40" idx="0"/>
              </p:cNvCxnSpPr>
              <p:nvPr/>
            </p:nvCxnSpPr>
            <p:spPr>
              <a:xfrm>
                <a:off x="5076864" y="5643613"/>
                <a:ext cx="0" cy="39760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stCxn id="18" idx="2"/>
              </p:cNvCxnSpPr>
              <p:nvPr/>
            </p:nvCxnSpPr>
            <p:spPr>
              <a:xfrm>
                <a:off x="7195116" y="4895310"/>
                <a:ext cx="0" cy="930932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 flipH="1">
                <a:off x="5104217" y="5817050"/>
                <a:ext cx="3331759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>
                <a:stCxn id="12" idx="3"/>
              </p:cNvCxnSpPr>
              <p:nvPr/>
            </p:nvCxnSpPr>
            <p:spPr>
              <a:xfrm>
                <a:off x="7977244" y="3200751"/>
                <a:ext cx="465186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stCxn id="15" idx="3"/>
              </p:cNvCxnSpPr>
              <p:nvPr/>
            </p:nvCxnSpPr>
            <p:spPr>
              <a:xfrm>
                <a:off x="7988362" y="3974694"/>
                <a:ext cx="220969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>
                <a:off x="8431853" y="3200668"/>
                <a:ext cx="0" cy="2625574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>
                <a:off x="8209331" y="3966110"/>
                <a:ext cx="0" cy="1867191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5415723" y="5863418"/>
              <a:ext cx="14803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Consolas" panose="020B0609020204030204" pitchFamily="49" charset="0"/>
                  <a:ea typeface="+mj-ea"/>
                </a:rPr>
                <a:t>statementA</a:t>
              </a:r>
              <a:endParaRPr lang="ko-KR" altLang="en-US" sz="1600" dirty="0">
                <a:latin typeface="Consolas" panose="020B0609020204030204" pitchFamily="49" charset="0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00162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학생들의 성적을 받아서 성적이 </a:t>
            </a:r>
            <a:r>
              <a:rPr lang="en-US" altLang="ko-KR" dirty="0"/>
              <a:t>90</a:t>
            </a:r>
            <a:r>
              <a:rPr lang="ko-KR" altLang="en-US" dirty="0"/>
              <a:t>점 이상이면 </a:t>
            </a:r>
            <a:r>
              <a:rPr lang="en-US" altLang="ko-KR" dirty="0"/>
              <a:t>A</a:t>
            </a:r>
            <a:r>
              <a:rPr lang="ko-KR" altLang="en-US" dirty="0"/>
              <a:t>학점</a:t>
            </a:r>
            <a:r>
              <a:rPr lang="en-US" altLang="ko-KR" dirty="0"/>
              <a:t>, 80</a:t>
            </a:r>
            <a:r>
              <a:rPr lang="ko-KR" altLang="en-US" dirty="0"/>
              <a:t>점 이상이고 </a:t>
            </a:r>
            <a:r>
              <a:rPr lang="en-US" altLang="ko-KR" dirty="0"/>
              <a:t>90</a:t>
            </a:r>
            <a:r>
              <a:rPr lang="ko-KR" altLang="en-US" dirty="0"/>
              <a:t>점 미만이면 </a:t>
            </a:r>
            <a:r>
              <a:rPr lang="en-US" altLang="ko-KR" dirty="0"/>
              <a:t>B</a:t>
            </a:r>
            <a:r>
              <a:rPr lang="ko-KR" altLang="en-US" dirty="0"/>
              <a:t>학점</a:t>
            </a:r>
            <a:r>
              <a:rPr lang="en-US" altLang="ko-KR" dirty="0"/>
              <a:t>, 70</a:t>
            </a:r>
            <a:r>
              <a:rPr lang="ko-KR" altLang="en-US" dirty="0"/>
              <a:t>점 이상이고 </a:t>
            </a:r>
            <a:r>
              <a:rPr lang="en-US" altLang="ko-KR" dirty="0"/>
              <a:t>80</a:t>
            </a:r>
            <a:r>
              <a:rPr lang="ko-KR" altLang="en-US" dirty="0"/>
              <a:t>점 미만이면 </a:t>
            </a:r>
            <a:r>
              <a:rPr lang="en-US" altLang="ko-KR" dirty="0"/>
              <a:t>C</a:t>
            </a:r>
            <a:r>
              <a:rPr lang="ko-KR" altLang="en-US" dirty="0"/>
              <a:t>학점</a:t>
            </a:r>
            <a:r>
              <a:rPr lang="en-US" altLang="ko-KR" dirty="0"/>
              <a:t>, 60</a:t>
            </a:r>
            <a:r>
              <a:rPr lang="ko-KR" altLang="en-US" dirty="0"/>
              <a:t>점 이상이고 </a:t>
            </a:r>
            <a:r>
              <a:rPr lang="en-US" altLang="ko-KR" dirty="0"/>
              <a:t>70</a:t>
            </a:r>
            <a:r>
              <a:rPr lang="ko-KR" altLang="en-US" dirty="0"/>
              <a:t>점 미만이면 </a:t>
            </a:r>
            <a:r>
              <a:rPr lang="en-US" altLang="ko-KR" dirty="0"/>
              <a:t>D</a:t>
            </a:r>
            <a:r>
              <a:rPr lang="ko-KR" altLang="en-US" dirty="0"/>
              <a:t>학점</a:t>
            </a:r>
            <a:r>
              <a:rPr lang="en-US" altLang="ko-KR" dirty="0"/>
              <a:t>, 60</a:t>
            </a:r>
            <a:r>
              <a:rPr lang="ko-KR" altLang="en-US" dirty="0"/>
              <a:t>점 미만이면 </a:t>
            </a:r>
            <a:r>
              <a:rPr lang="en-US" altLang="ko-KR" dirty="0"/>
              <a:t>F</a:t>
            </a:r>
            <a:r>
              <a:rPr lang="ko-KR" altLang="en-US" dirty="0"/>
              <a:t>학점 출력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if-</a:t>
            </a:r>
            <a:r>
              <a:rPr lang="en-US" altLang="ko-KR" dirty="0" err="1"/>
              <a:t>elif</a:t>
            </a:r>
            <a:r>
              <a:rPr lang="en-US" altLang="ko-KR" dirty="0"/>
              <a:t>-else </a:t>
            </a:r>
            <a:r>
              <a:rPr lang="ko-KR" altLang="en-US" dirty="0"/>
              <a:t>문 예제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55363" y="2461417"/>
            <a:ext cx="4239491" cy="3471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= </a:t>
            </a:r>
            <a:r>
              <a:rPr lang="en-US" altLang="ko-KR" sz="1400" kern="0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int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(input(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점수를 입력하세요 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b="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score &gt;= 90:    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b="1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sz="14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&gt;= 80:  </a:t>
            </a:r>
            <a:r>
              <a:rPr lang="en-US" altLang="ko-KR" sz="1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80 &lt;= score &lt; 90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b="1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sz="14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&gt;= 70:  </a:t>
            </a:r>
            <a:r>
              <a:rPr lang="en-US" altLang="ko-KR" sz="1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70 &lt;= score &lt; 80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b="1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sz="14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&gt;= 60:  </a:t>
            </a:r>
            <a:r>
              <a:rPr lang="en-US" altLang="ko-KR" sz="1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60 &lt;= score &lt; 70  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b="1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</a:t>
            </a:r>
            <a:r>
              <a:rPr lang="en-US" altLang="ko-KR" sz="1400" b="1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  </a:t>
            </a:r>
            <a:r>
              <a:rPr lang="en-US" altLang="ko-KR" sz="1400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score &lt; 60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학점입니다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.</a:t>
            </a:r>
            <a:r>
              <a:rPr lang="en-US" altLang="ko-KR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4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1" name="그래픽 4">
            <a:extLst>
              <a:ext uri="{FF2B5EF4-FFF2-40B4-BE49-F238E27FC236}">
                <a16:creationId xmlns:a16="http://schemas.microsoft.com/office/drawing/2014/main" id="{A3EBB053-5312-3548-A9C2-C61968E621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98" r="10009"/>
          <a:stretch/>
        </p:blipFill>
        <p:spPr>
          <a:xfrm>
            <a:off x="2356083" y="2192582"/>
            <a:ext cx="4399280" cy="40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798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두 코드는 동일한 일 수행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if-</a:t>
            </a:r>
            <a:r>
              <a:rPr lang="en-US" altLang="ko-KR" dirty="0" err="1"/>
              <a:t>elif</a:t>
            </a:r>
            <a:r>
              <a:rPr lang="en-US" altLang="ko-KR" dirty="0"/>
              <a:t>-else </a:t>
            </a:r>
            <a:r>
              <a:rPr lang="ko-KR" altLang="en-US" dirty="0"/>
              <a:t>문 예제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49097" y="2164761"/>
            <a:ext cx="2484082" cy="3921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= 82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score &gt;= 90:    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score &gt;= 80:    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score &gt;= 70:    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elif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score &gt;= 60:    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    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pPr indent="-57150" latinLnBrk="1">
              <a:spcBef>
                <a:spcPct val="20000"/>
              </a:spcBef>
              <a:buClr>
                <a:srgbClr val="00B050"/>
              </a:buClr>
              <a:buSzPct val="77000"/>
            </a:pP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학점입니다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.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6317" y="2164761"/>
            <a:ext cx="3768505" cy="39210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 latinLnBrk="1">
              <a:spcBef>
                <a:spcPct val="20000"/>
              </a:spcBef>
              <a:buClr>
                <a:srgbClr val="996666"/>
              </a:buClr>
              <a:buSzPct val="80000"/>
            </a:pP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score = 82 </a:t>
            </a:r>
          </a:p>
          <a:p>
            <a:pPr lvl="0" latinLnBrk="1">
              <a:spcBef>
                <a:spcPct val="20000"/>
              </a:spcBef>
              <a:buClr>
                <a:srgbClr val="996666"/>
              </a:buClr>
              <a:buSzPct val="80000"/>
            </a:pP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score &gt;= 90: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</a:t>
            </a: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80 &lt;= score :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</a:t>
            </a: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   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</a:t>
            </a: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70 &lt;= score :        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   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</a:t>
            </a: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       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</a:t>
            </a: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60 &lt;= score :            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        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</a:t>
            </a: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else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                </a:t>
            </a:r>
            <a:b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</a:b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            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pPr lvl="0" latinLnBrk="1">
              <a:spcBef>
                <a:spcPct val="20000"/>
              </a:spcBef>
              <a:buClr>
                <a:srgbClr val="996666"/>
              </a:buClr>
              <a:buSzPct val="80000"/>
            </a:pP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학점입니다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.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kern="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  <a:endParaRPr lang="en-US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3911" y="1771590"/>
            <a:ext cx="157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중첩 </a:t>
            </a:r>
            <a:r>
              <a:rPr lang="en-US" altLang="ko-KR" dirty="0">
                <a:latin typeface="+mj-ea"/>
                <a:ea typeface="+mj-ea"/>
              </a:rPr>
              <a:t>if-else</a:t>
            </a:r>
            <a:r>
              <a:rPr lang="ko-KR" altLang="en-US" dirty="0">
                <a:latin typeface="+mj-ea"/>
                <a:ea typeface="+mj-ea"/>
              </a:rPr>
              <a:t>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0399" y="1771590"/>
            <a:ext cx="142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if-</a:t>
            </a:r>
            <a:r>
              <a:rPr lang="en-US" altLang="ko-KR" dirty="0" err="1">
                <a:latin typeface="+mj-ea"/>
                <a:ea typeface="+mj-ea"/>
              </a:rPr>
              <a:t>elif</a:t>
            </a:r>
            <a:r>
              <a:rPr lang="en-US" altLang="ko-KR" dirty="0">
                <a:latin typeface="+mj-ea"/>
                <a:ea typeface="+mj-ea"/>
              </a:rPr>
              <a:t>-else</a:t>
            </a:r>
            <a:r>
              <a:rPr lang="ko-KR" altLang="en-US" dirty="0"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16709443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또는 </a:t>
            </a:r>
            <a:r>
              <a:rPr lang="en-US" altLang="ko-KR" dirty="0"/>
              <a:t>3</a:t>
            </a:r>
            <a:r>
              <a:rPr lang="ko-KR" altLang="en-US" dirty="0"/>
              <a:t>으로 나누어지는지 정확히 판정하는 코드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if-</a:t>
            </a:r>
            <a:r>
              <a:rPr lang="en-US" altLang="ko-KR" dirty="0" err="1"/>
              <a:t>elif</a:t>
            </a:r>
            <a:r>
              <a:rPr lang="en-US" altLang="ko-KR" dirty="0"/>
              <a:t>-else </a:t>
            </a:r>
            <a:r>
              <a:rPr lang="ko-KR" altLang="en-US" dirty="0"/>
              <a:t>문 </a:t>
            </a:r>
            <a:r>
              <a:rPr lang="en-US" altLang="ko-KR" dirty="0"/>
              <a:t>&amp; </a:t>
            </a:r>
            <a:r>
              <a:rPr lang="ko-KR" altLang="en-US" dirty="0"/>
              <a:t>중첩 </a:t>
            </a:r>
            <a:r>
              <a:rPr lang="en-US" altLang="ko-KR" dirty="0"/>
              <a:t>if-else </a:t>
            </a:r>
            <a:r>
              <a:rPr lang="ko-KR" altLang="en-US" dirty="0"/>
              <a:t>문 예제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154" y="2274033"/>
            <a:ext cx="5354488" cy="3548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indent="-57150" latinLnBrk="1">
              <a:spcBef>
                <a:spcPct val="20000"/>
              </a:spcBef>
              <a:buClr>
                <a:srgbClr val="00B050"/>
              </a:buClr>
              <a:buSzPct val="77000"/>
              <a:defRPr sz="1600" kern="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sz="1400" dirty="0"/>
              <a:t>n =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(input("Enter a number : "))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C00000"/>
                </a:solidFill>
              </a:rPr>
              <a:t>if</a:t>
            </a:r>
            <a:r>
              <a:rPr lang="en-US" altLang="ko-KR" sz="1400" dirty="0"/>
              <a:t> (n % 2 == 0) </a:t>
            </a:r>
            <a:r>
              <a:rPr lang="en-US" altLang="ko-KR" sz="1400" dirty="0">
                <a:solidFill>
                  <a:srgbClr val="C00000"/>
                </a:solidFill>
              </a:rPr>
              <a:t>and</a:t>
            </a:r>
            <a:r>
              <a:rPr lang="en-US" altLang="ko-KR" sz="1400" dirty="0"/>
              <a:t> (n % 3 == 0) :</a:t>
            </a:r>
          </a:p>
          <a:p>
            <a:r>
              <a:rPr lang="en-US" altLang="ko-KR" sz="1400" dirty="0"/>
              <a:t>    print("%d is divided by both 2 and 3." %n)</a:t>
            </a:r>
          </a:p>
          <a:p>
            <a:endParaRPr lang="en-US" altLang="ko-KR" sz="1400" dirty="0"/>
          </a:p>
          <a:p>
            <a:r>
              <a:rPr lang="en-US" altLang="ko-KR" sz="1400" dirty="0" err="1">
                <a:solidFill>
                  <a:srgbClr val="C00000"/>
                </a:solidFill>
              </a:rPr>
              <a:t>elif</a:t>
            </a:r>
            <a:r>
              <a:rPr lang="en-US" altLang="ko-KR" sz="1400" dirty="0">
                <a:solidFill>
                  <a:srgbClr val="C00000"/>
                </a:solidFill>
              </a:rPr>
              <a:t> </a:t>
            </a:r>
            <a:r>
              <a:rPr lang="en-US" altLang="ko-KR" sz="1400" dirty="0"/>
              <a:t>(n % 2 == 0) </a:t>
            </a:r>
            <a:r>
              <a:rPr lang="en-US" altLang="ko-KR" sz="1400" dirty="0">
                <a:solidFill>
                  <a:srgbClr val="C00000"/>
                </a:solidFill>
              </a:rPr>
              <a:t>and</a:t>
            </a:r>
            <a:r>
              <a:rPr lang="en-US" altLang="ko-KR" sz="1400" dirty="0"/>
              <a:t> (</a:t>
            </a:r>
            <a:r>
              <a:rPr lang="en-US" altLang="ko-KR" sz="1400" dirty="0">
                <a:solidFill>
                  <a:srgbClr val="C00000"/>
                </a:solidFill>
              </a:rPr>
              <a:t>not</a:t>
            </a:r>
            <a:r>
              <a:rPr lang="en-US" altLang="ko-KR" sz="1400" dirty="0"/>
              <a:t> n % 3 == 0) :</a:t>
            </a:r>
          </a:p>
          <a:p>
            <a:r>
              <a:rPr lang="en-US" altLang="ko-KR" sz="1400" dirty="0"/>
              <a:t>    print("%d is divided by 2 but not by 3." %n)</a:t>
            </a:r>
          </a:p>
          <a:p>
            <a:endParaRPr lang="en-US" altLang="ko-KR" sz="1400" dirty="0"/>
          </a:p>
          <a:p>
            <a:r>
              <a:rPr lang="en-US" altLang="ko-KR" sz="1400" dirty="0" err="1">
                <a:solidFill>
                  <a:srgbClr val="C00000"/>
                </a:solidFill>
              </a:rPr>
              <a:t>elif</a:t>
            </a:r>
            <a:r>
              <a:rPr lang="en-US" altLang="ko-KR" sz="1400" dirty="0">
                <a:solidFill>
                  <a:srgbClr val="C00000"/>
                </a:solidFill>
              </a:rPr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rgbClr val="C00000"/>
                </a:solidFill>
              </a:rPr>
              <a:t>not</a:t>
            </a:r>
            <a:r>
              <a:rPr lang="en-US" altLang="ko-KR" sz="1400" dirty="0"/>
              <a:t> n % 2 == 0) </a:t>
            </a:r>
            <a:r>
              <a:rPr lang="en-US" altLang="ko-KR" sz="1400" dirty="0">
                <a:solidFill>
                  <a:srgbClr val="C00000"/>
                </a:solidFill>
              </a:rPr>
              <a:t>and</a:t>
            </a:r>
            <a:r>
              <a:rPr lang="en-US" altLang="ko-KR" sz="1400" dirty="0"/>
              <a:t> (n % 3 == 0) :</a:t>
            </a:r>
          </a:p>
          <a:p>
            <a:r>
              <a:rPr lang="en-US" altLang="ko-KR" sz="1400" dirty="0"/>
              <a:t>    print("%d is divided by 3 but not by 2." %n)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C00000"/>
                </a:solidFill>
              </a:rPr>
              <a:t>else</a:t>
            </a:r>
            <a:r>
              <a:rPr lang="en-US" altLang="ko-KR" sz="1400" dirty="0"/>
              <a:t> :</a:t>
            </a:r>
          </a:p>
          <a:p>
            <a:r>
              <a:rPr lang="en-US" altLang="ko-KR" sz="1400" dirty="0"/>
              <a:t>    print("%d is neither divided by 2 nor by 3." %n)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6447" y="2274032"/>
            <a:ext cx="5689174" cy="35482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indent="-57150" latinLnBrk="1">
              <a:spcBef>
                <a:spcPct val="20000"/>
              </a:spcBef>
              <a:buClr>
                <a:srgbClr val="00B050"/>
              </a:buClr>
              <a:buSzPct val="77000"/>
              <a:defRPr sz="1600" kern="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sz="1400" dirty="0"/>
              <a:t>n =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(input("Enter a number : "))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C00000"/>
                </a:solidFill>
              </a:rPr>
              <a:t>if</a:t>
            </a:r>
            <a:r>
              <a:rPr lang="en-US" altLang="ko-KR" sz="1400" dirty="0"/>
              <a:t> n % 2 == 0 :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>
                <a:solidFill>
                  <a:srgbClr val="C00000"/>
                </a:solidFill>
              </a:rPr>
              <a:t>if</a:t>
            </a:r>
            <a:r>
              <a:rPr lang="en-US" altLang="ko-KR" sz="1400" dirty="0"/>
              <a:t> n % 3 == 0 :</a:t>
            </a:r>
          </a:p>
          <a:p>
            <a:r>
              <a:rPr lang="en-US" altLang="ko-KR" sz="1400" dirty="0"/>
              <a:t>       print("%d is divided by both 2 and 3." %n)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>
                <a:solidFill>
                  <a:srgbClr val="C00000"/>
                </a:solidFill>
              </a:rPr>
              <a:t>else</a:t>
            </a:r>
            <a:r>
              <a:rPr lang="en-US" altLang="ko-KR" sz="1400" dirty="0"/>
              <a:t> :</a:t>
            </a:r>
          </a:p>
          <a:p>
            <a:r>
              <a:rPr lang="en-US" altLang="ko-KR" sz="1400" dirty="0"/>
              <a:t>       print("%d is divided by 2 but not by 3." %n)</a:t>
            </a:r>
          </a:p>
          <a:p>
            <a:endParaRPr lang="en-US" altLang="ko-KR" sz="1400" dirty="0"/>
          </a:p>
          <a:p>
            <a:r>
              <a:rPr lang="en-US" altLang="ko-KR" sz="1400" dirty="0">
                <a:solidFill>
                  <a:srgbClr val="C00000"/>
                </a:solidFill>
              </a:rPr>
              <a:t>else</a:t>
            </a:r>
            <a:r>
              <a:rPr lang="en-US" altLang="ko-KR" sz="1400" dirty="0"/>
              <a:t> :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>
                <a:solidFill>
                  <a:srgbClr val="C00000"/>
                </a:solidFill>
              </a:rPr>
              <a:t>if</a:t>
            </a:r>
            <a:r>
              <a:rPr lang="en-US" altLang="ko-KR" sz="1400" dirty="0"/>
              <a:t> n % 3 == 0 :</a:t>
            </a:r>
          </a:p>
          <a:p>
            <a:r>
              <a:rPr lang="en-US" altLang="ko-KR" sz="1400" dirty="0"/>
              <a:t>       print("%d is divided by 3 but not by 2." %n)</a:t>
            </a:r>
          </a:p>
          <a:p>
            <a:r>
              <a:rPr lang="en-US" altLang="ko-KR" sz="1400" dirty="0"/>
              <a:t>   </a:t>
            </a:r>
            <a:r>
              <a:rPr lang="en-US" altLang="ko-KR" sz="1400" dirty="0">
                <a:solidFill>
                  <a:srgbClr val="C00000"/>
                </a:solidFill>
              </a:rPr>
              <a:t>else</a:t>
            </a:r>
            <a:r>
              <a:rPr lang="en-US" altLang="ko-KR" sz="1400" dirty="0"/>
              <a:t> :</a:t>
            </a:r>
          </a:p>
          <a:p>
            <a:r>
              <a:rPr lang="en-US" altLang="ko-KR" sz="1400" dirty="0"/>
              <a:t>       print("%d is neither divided by 2 nor by 3." %n)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83218" y="1904700"/>
            <a:ext cx="157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중첩 </a:t>
            </a:r>
            <a:r>
              <a:rPr lang="en-US" altLang="ko-KR" dirty="0">
                <a:latin typeface="+mj-ea"/>
                <a:ea typeface="+mj-ea"/>
              </a:rPr>
              <a:t>if-else</a:t>
            </a:r>
            <a:r>
              <a:rPr lang="ko-KR" altLang="en-US" dirty="0">
                <a:latin typeface="+mj-ea"/>
                <a:ea typeface="+mj-ea"/>
              </a:rPr>
              <a:t>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2326" y="1904700"/>
            <a:ext cx="1421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if-</a:t>
            </a:r>
            <a:r>
              <a:rPr lang="en-US" altLang="ko-KR" dirty="0" err="1">
                <a:latin typeface="+mj-ea"/>
                <a:ea typeface="+mj-ea"/>
              </a:rPr>
              <a:t>elif</a:t>
            </a:r>
            <a:r>
              <a:rPr lang="en-US" altLang="ko-KR" dirty="0">
                <a:latin typeface="+mj-ea"/>
                <a:ea typeface="+mj-ea"/>
              </a:rPr>
              <a:t>-else</a:t>
            </a:r>
            <a:r>
              <a:rPr lang="ko-KR" altLang="en-US" dirty="0">
                <a:latin typeface="+mj-ea"/>
                <a:ea typeface="+mj-ea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42272554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E41C2B-936E-0345-86C9-8A3871E6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군집자료형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445203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CB281F-8259-434E-AE6D-A9E04D7B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목차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03A61-F0F8-5C47-B8E5-7991B4C443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6154" y="1224355"/>
            <a:ext cx="11019693" cy="4977617"/>
          </a:xfrm>
        </p:spPr>
        <p:txBody>
          <a:bodyPr/>
          <a:lstStyle/>
          <a:p>
            <a:r>
              <a:rPr kumimoji="1" lang="ko-KR" altLang="en-US" dirty="0"/>
              <a:t> </a:t>
            </a:r>
            <a:r>
              <a:rPr lang="ko-KR" altLang="en-US" dirty="0"/>
              <a:t>문자열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리스트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63346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C00000"/>
                </a:solidFill>
              </a:rPr>
              <a:t>여러 개</a:t>
            </a:r>
            <a:r>
              <a:rPr lang="ko-KR" altLang="en-US" dirty="0"/>
              <a:t>의 데이터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</a:t>
            </a:r>
            <a:r>
              <a:rPr lang="ko-KR" altLang="en-US" dirty="0"/>
              <a:t>를 하나로 묶어서 저장 및 관리가 필요한 경우</a:t>
            </a:r>
            <a:br>
              <a:rPr lang="en-US" altLang="ko-KR" dirty="0"/>
            </a:br>
            <a:r>
              <a:rPr lang="ko-KR" altLang="en-US" dirty="0">
                <a:latin typeface="바탕"/>
                <a:ea typeface="바탕"/>
              </a:rPr>
              <a:t>⇒ </a:t>
            </a:r>
            <a:r>
              <a:rPr lang="ko-KR" altLang="en-US" dirty="0"/>
              <a:t>군집 </a:t>
            </a:r>
            <a:r>
              <a:rPr lang="ko-KR" altLang="en-US" dirty="0" err="1"/>
              <a:t>자료형</a:t>
            </a:r>
            <a:r>
              <a:rPr lang="ko-KR" altLang="en-US" dirty="0"/>
              <a:t> 제공</a:t>
            </a:r>
            <a:endParaRPr lang="en-US" altLang="ko-KR" dirty="0"/>
          </a:p>
          <a:p>
            <a:r>
              <a:rPr lang="en-US" altLang="ko-KR" dirty="0"/>
              <a:t> Python</a:t>
            </a:r>
            <a:r>
              <a:rPr lang="ko-KR" altLang="en-US" dirty="0"/>
              <a:t>의 군집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ko-KR" altLang="en-US" dirty="0"/>
              <a:t>문자열</a:t>
            </a:r>
            <a:r>
              <a:rPr lang="en-US" altLang="ko-KR" dirty="0"/>
              <a:t>(string)</a:t>
            </a:r>
          </a:p>
          <a:p>
            <a:pPr lvl="1"/>
            <a:r>
              <a:rPr lang="ko-KR" altLang="en-US" dirty="0"/>
              <a:t>리스트</a:t>
            </a:r>
            <a:r>
              <a:rPr lang="en-US" altLang="ko-KR" dirty="0"/>
              <a:t>(list)</a:t>
            </a:r>
          </a:p>
          <a:p>
            <a:pPr lvl="1"/>
            <a:r>
              <a:rPr lang="ko-KR" altLang="en-US" dirty="0" err="1"/>
              <a:t>튜플</a:t>
            </a:r>
            <a:r>
              <a:rPr lang="en-US" altLang="ko-KR" dirty="0"/>
              <a:t>(tuple)</a:t>
            </a:r>
          </a:p>
          <a:p>
            <a:pPr lvl="1"/>
            <a:r>
              <a:rPr lang="ko-KR" altLang="en-US" dirty="0"/>
              <a:t>세트</a:t>
            </a:r>
            <a:r>
              <a:rPr lang="en-US" altLang="ko-KR" dirty="0"/>
              <a:t>(set)</a:t>
            </a:r>
          </a:p>
          <a:p>
            <a:pPr lvl="1"/>
            <a:r>
              <a:rPr lang="ko-KR" altLang="en-US" dirty="0"/>
              <a:t>사전</a:t>
            </a:r>
            <a:r>
              <a:rPr lang="en-US" altLang="ko-KR" dirty="0"/>
              <a:t>(</a:t>
            </a:r>
            <a:r>
              <a:rPr lang="en-US" altLang="ko-KR" dirty="0" err="1"/>
              <a:t>dict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4" name="그래픽 7">
            <a:extLst>
              <a:ext uri="{FF2B5EF4-FFF2-40B4-BE49-F238E27FC236}">
                <a16:creationId xmlns:a16="http://schemas.microsoft.com/office/drawing/2014/main" id="{FC5D6A8F-5B1A-A348-8166-F8B1148E61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59" t="34186" r="25194" b="12893"/>
          <a:stretch/>
        </p:blipFill>
        <p:spPr>
          <a:xfrm>
            <a:off x="5569106" y="3308749"/>
            <a:ext cx="3609652" cy="207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719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153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</a:t>
            </a:r>
            <a:r>
              <a:rPr lang="en-US" altLang="ko-KR" dirty="0"/>
              <a:t>(string)</a:t>
            </a:r>
            <a:r>
              <a:rPr lang="ko-KR" altLang="en-US" dirty="0"/>
              <a:t>은 연속된 </a:t>
            </a:r>
            <a:r>
              <a:rPr lang="ko-KR" altLang="en-US" b="1" dirty="0">
                <a:solidFill>
                  <a:srgbClr val="C00000"/>
                </a:solidFill>
              </a:rPr>
              <a:t>문자</a:t>
            </a:r>
            <a:r>
              <a:rPr lang="ko-KR" altLang="en-US" dirty="0"/>
              <a:t>들의 집합을 의미</a:t>
            </a:r>
            <a:endParaRPr lang="en-US" altLang="ko-KR" dirty="0"/>
          </a:p>
          <a:p>
            <a:pPr lvl="1"/>
            <a:r>
              <a:rPr lang="ko-KR" altLang="en-US" dirty="0"/>
              <a:t>문자들의 나열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sequence of characters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rgbClr val="000000"/>
                </a:solidFill>
              </a:rPr>
            </a:br>
            <a:br>
              <a:rPr lang="en-US" altLang="ko-KR" dirty="0">
                <a:solidFill>
                  <a:srgbClr val="000000"/>
                </a:solidFill>
              </a:rPr>
            </a:br>
            <a:endParaRPr lang="en-US" altLang="ko-KR" dirty="0">
              <a:solidFill>
                <a:srgbClr val="000000"/>
              </a:solidFill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0"/>
            <a:r>
              <a:rPr lang="ko-KR" altLang="en-US" dirty="0"/>
              <a:t>파이썬에서는 텍스트를 다루는 자료형으로 문자열</a:t>
            </a:r>
            <a:r>
              <a:rPr lang="en-US" altLang="ko-KR" dirty="0"/>
              <a:t>(string)</a:t>
            </a:r>
            <a:r>
              <a:rPr lang="ko-KR" altLang="en-US" dirty="0"/>
              <a:t>을 제공</a:t>
            </a:r>
            <a:endParaRPr lang="en-US" altLang="ko-KR" dirty="0"/>
          </a:p>
          <a:p>
            <a:pPr lvl="1"/>
            <a:r>
              <a:rPr lang="en-US" altLang="ko-KR" dirty="0"/>
              <a:t>string</a:t>
            </a:r>
            <a:r>
              <a:rPr lang="ko-KR" altLang="ko-KR" dirty="0"/>
              <a:t>은 영어로 끈</a:t>
            </a:r>
            <a:r>
              <a:rPr lang="en-US" altLang="ko-KR" dirty="0"/>
              <a:t>, </a:t>
            </a:r>
            <a:r>
              <a:rPr lang="ko-KR" altLang="ko-KR" dirty="0"/>
              <a:t>줄</a:t>
            </a:r>
            <a:r>
              <a:rPr lang="ko-KR" altLang="en-US" dirty="0"/>
              <a:t>을 의미</a:t>
            </a:r>
            <a:r>
              <a:rPr lang="en-US" altLang="ko-KR" dirty="0"/>
              <a:t>. </a:t>
            </a:r>
            <a:r>
              <a:rPr lang="ko-KR" altLang="ko-KR" dirty="0"/>
              <a:t>문자를 끈으로 가지런히 묶어놓은 것이라고 이해</a:t>
            </a:r>
            <a:endParaRPr lang="en-US" altLang="ko-KR" dirty="0"/>
          </a:p>
          <a:p>
            <a:pPr lvl="1"/>
            <a:r>
              <a:rPr lang="ko-KR" altLang="en-US" dirty="0"/>
              <a:t>문자열은 일단 생성하면 그 </a:t>
            </a:r>
            <a:r>
              <a:rPr lang="ko-KR" altLang="en-US" b="1" dirty="0">
                <a:solidFill>
                  <a:srgbClr val="C00000"/>
                </a:solidFill>
              </a:rPr>
              <a:t>내용을 바꿀 수 없다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 immutable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(</a:t>
            </a:r>
            <a:r>
              <a:rPr lang="en-US" altLang="ko-KR" dirty="0" err="1"/>
              <a:t>str</a:t>
            </a:r>
            <a:r>
              <a:rPr lang="en-US" altLang="ko-KR" dirty="0"/>
              <a:t> type)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1135" y="2194117"/>
            <a:ext cx="4694650" cy="177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7440" y="3931358"/>
            <a:ext cx="2941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kumimoji="0" lang="ko-KR" altLang="en-US" sz="1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출처</a:t>
            </a:r>
            <a:r>
              <a:rPr kumimoji="0" lang="en-US" altLang="ko-KR" sz="1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kumimoji="0" lang="ko-KR" altLang="en-US" sz="14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어서와</a:t>
            </a:r>
            <a:r>
              <a:rPr kumimoji="0" lang="ko-KR" altLang="en-US" sz="1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kumimoji="0" lang="ko-KR" altLang="en-US" sz="1400" dirty="0" err="1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파이썬은</a:t>
            </a:r>
            <a:r>
              <a:rPr kumimoji="0" lang="ko-KR" altLang="en-US" sz="1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처음이지</a:t>
            </a:r>
            <a:r>
              <a:rPr kumimoji="0" lang="en-US" altLang="ko-KR" sz="1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endParaRPr kumimoji="0" lang="ko-KR" altLang="en-US" sz="1400" dirty="0">
              <a:solidFill>
                <a:prstClr val="black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0390" y="2619902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</a:rPr>
              <a:t>"Hello"</a:t>
            </a:r>
            <a:endParaRPr lang="ko-KR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278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인코딩</a:t>
            </a:r>
            <a:endParaRPr lang="en-US" altLang="ko-KR" dirty="0"/>
          </a:p>
          <a:p>
            <a:pPr lvl="1"/>
            <a:r>
              <a:rPr lang="ko-KR" altLang="en-US" dirty="0"/>
              <a:t>문자열을 컴퓨터가 처리하기 위해 일정한 규칙에 따라 각 문자를 이진수로 변환하는 것</a:t>
            </a:r>
            <a:r>
              <a:rPr lang="en-US" altLang="ko-KR" dirty="0"/>
              <a:t> </a:t>
            </a:r>
          </a:p>
          <a:p>
            <a:r>
              <a:rPr lang="ko-KR" altLang="en-US" dirty="0" err="1"/>
              <a:t>파이썬에서는</a:t>
            </a:r>
            <a:r>
              <a:rPr lang="ko-KR" altLang="en-US" dirty="0"/>
              <a:t> 문자열 </a:t>
            </a:r>
            <a:r>
              <a:rPr lang="ko-KR" altLang="en-US" dirty="0" err="1"/>
              <a:t>자료형이</a:t>
            </a:r>
            <a:r>
              <a:rPr lang="ko-KR" altLang="en-US" dirty="0"/>
              <a:t> 유니코드를 사용하여 </a:t>
            </a:r>
            <a:r>
              <a:rPr lang="ko-KR" altLang="en-US" dirty="0" err="1"/>
              <a:t>인코딩</a:t>
            </a:r>
            <a:endParaRPr lang="en-US" altLang="ko-KR" dirty="0"/>
          </a:p>
          <a:p>
            <a:pPr lvl="1"/>
            <a:r>
              <a:rPr lang="ko-KR" altLang="en-US" dirty="0"/>
              <a:t>유니코드</a:t>
            </a:r>
            <a:r>
              <a:rPr lang="en-US" altLang="ko-KR" dirty="0"/>
              <a:t>(Unicode)</a:t>
            </a:r>
            <a:r>
              <a:rPr lang="ko-KR" altLang="en-US" dirty="0"/>
              <a:t>는 </a:t>
            </a:r>
            <a:r>
              <a:rPr lang="en-US" altLang="ko-KR" dirty="0"/>
              <a:t>16-</a:t>
            </a:r>
            <a:r>
              <a:rPr lang="ko-KR" altLang="en-US" dirty="0"/>
              <a:t>비트 인코딩 체계</a:t>
            </a:r>
            <a:r>
              <a:rPr lang="en-US" altLang="ko-KR" dirty="0"/>
              <a:t> (2</a:t>
            </a:r>
            <a:r>
              <a:rPr lang="en-US" altLang="ko-KR" baseline="30000" dirty="0"/>
              <a:t>16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 65536 </a:t>
            </a:r>
            <a:r>
              <a:rPr lang="ko-KR" altLang="en-US" dirty="0"/>
              <a:t>개 조합의 문자 표현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유니코드는 전 세계 문자를 표현하기 위한 </a:t>
            </a:r>
            <a:r>
              <a:rPr lang="ko-KR" altLang="en-US" dirty="0" err="1"/>
              <a:t>인코딩</a:t>
            </a:r>
            <a:r>
              <a:rPr lang="ko-KR" altLang="en-US" dirty="0"/>
              <a:t> 체계</a:t>
            </a:r>
            <a:endParaRPr lang="en-US" altLang="ko-KR" dirty="0"/>
          </a:p>
          <a:p>
            <a:pPr lvl="1"/>
            <a:r>
              <a:rPr lang="en-US" altLang="ko-KR" dirty="0" err="1"/>
              <a:t>ASCⅡ</a:t>
            </a:r>
            <a:r>
              <a:rPr lang="en-US" altLang="ko-KR" dirty="0"/>
              <a:t> </a:t>
            </a:r>
            <a:r>
              <a:rPr lang="ko-KR" altLang="en-US" dirty="0"/>
              <a:t>문자 집합은 유니코드의 작은 일부분</a:t>
            </a:r>
            <a:endParaRPr lang="en-US" altLang="ko-KR" dirty="0"/>
          </a:p>
          <a:p>
            <a:pPr lvl="2"/>
            <a:r>
              <a:rPr lang="ko-KR" altLang="en-US" dirty="0"/>
              <a:t>유니코드 ＼</a:t>
            </a:r>
            <a:r>
              <a:rPr lang="en-US" altLang="ko-KR" dirty="0"/>
              <a:t>u0000</a:t>
            </a:r>
            <a:r>
              <a:rPr lang="ko-KR" altLang="en-US" dirty="0"/>
              <a:t>부터 ＼</a:t>
            </a:r>
            <a:r>
              <a:rPr lang="en-US" altLang="ko-KR" dirty="0"/>
              <a:t>u007F</a:t>
            </a:r>
            <a:r>
              <a:rPr lang="ko-KR" altLang="en-US" dirty="0"/>
              <a:t>까지 대응되는 일부분</a:t>
            </a:r>
            <a:endParaRPr lang="en-US" altLang="ko-KR" dirty="0"/>
          </a:p>
          <a:p>
            <a:pPr lvl="0"/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(</a:t>
            </a:r>
            <a:r>
              <a:rPr lang="en-US" altLang="ko-KR" dirty="0" err="1"/>
              <a:t>str</a:t>
            </a:r>
            <a:r>
              <a:rPr lang="en-US" altLang="ko-KR" dirty="0"/>
              <a:t> type) 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6533948" y="3713163"/>
          <a:ext cx="5284558" cy="2601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3" imgW="10565079" imgH="6222222" progId="Photoshop.Image.13">
                  <p:embed/>
                </p:oleObj>
              </mc:Choice>
              <mc:Fallback>
                <p:oleObj name="Image" r:id="rId3" imgW="10565079" imgH="6222222" progId="Photoshop.Image.13">
                  <p:embed/>
                  <p:pic>
                    <p:nvPicPr>
                      <p:cNvPr id="5" name="개체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3948" y="3713163"/>
                        <a:ext cx="5284558" cy="26014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718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모니터 화면에 결과물을 출력하기 위해 사용</a:t>
            </a:r>
            <a:endParaRPr lang="en-US" altLang="ko-KR" dirty="0"/>
          </a:p>
          <a:p>
            <a:r>
              <a:rPr lang="ko-KR" altLang="en-US" dirty="0"/>
              <a:t>함수의 인수를 모두 문자열로 바꾸어 출력</a:t>
            </a:r>
            <a:endParaRPr lang="en-US" altLang="ko-KR" dirty="0"/>
          </a:p>
          <a:p>
            <a:pPr lvl="1"/>
            <a:r>
              <a:rPr lang="ko-KR" altLang="en-US" dirty="0"/>
              <a:t>함수의 인수</a:t>
            </a:r>
            <a:r>
              <a:rPr lang="en-US" altLang="ko-KR" dirty="0"/>
              <a:t>: </a:t>
            </a:r>
            <a:r>
              <a:rPr lang="ko-KR" altLang="en-US" dirty="0"/>
              <a:t>출력하고자 하는 객체들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출력함수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54679" y="2837254"/>
            <a:ext cx="10082642" cy="271582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a = 2 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 = 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 = a + b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출력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print(b) 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출력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3.14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print(c) 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출력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5.140000000000001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5.140000000000001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print(a, b, 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chemeClr val="tx1"/>
                </a:solidFill>
              </a:rPr>
              <a:t>, c)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2 3.14 5.140000000000001 5.140000000000001 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콤마는 띄어쓰기를 함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167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한글</a:t>
            </a:r>
            <a:r>
              <a:rPr lang="en-US" altLang="ko-KR" dirty="0"/>
              <a:t> </a:t>
            </a:r>
            <a:r>
              <a:rPr lang="ko-KR" altLang="en-US" dirty="0"/>
              <a:t>문자 집합 </a:t>
            </a:r>
            <a:endParaRPr lang="en-US" altLang="ko-KR" dirty="0"/>
          </a:p>
          <a:p>
            <a:pPr lvl="1"/>
            <a:r>
              <a:rPr lang="ko-KR" altLang="en-US" dirty="0"/>
              <a:t>한글</a:t>
            </a:r>
            <a:r>
              <a:rPr lang="en-US" altLang="ko-KR" dirty="0"/>
              <a:t> </a:t>
            </a:r>
            <a:r>
              <a:rPr lang="ko-KR" altLang="en-US" dirty="0"/>
              <a:t>문자 셋은 유니코드 </a:t>
            </a:r>
            <a:r>
              <a:rPr lang="en-US" altLang="ko-KR" dirty="0"/>
              <a:t>(11172</a:t>
            </a:r>
            <a:r>
              <a:rPr lang="ko-KR" altLang="en-US" dirty="0"/>
              <a:t>자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＼</a:t>
            </a:r>
            <a:r>
              <a:rPr lang="en-US" altLang="ko-KR" dirty="0"/>
              <a:t>uAC00</a:t>
            </a:r>
            <a:r>
              <a:rPr lang="ko-KR" altLang="en-US" dirty="0"/>
              <a:t>부터 ＼</a:t>
            </a:r>
            <a:r>
              <a:rPr lang="en-US" altLang="ko-KR" dirty="0"/>
              <a:t>uD7A3</a:t>
            </a:r>
            <a:r>
              <a:rPr lang="ko-KR" altLang="en-US" dirty="0"/>
              <a:t>까지 대응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자료형 </a:t>
            </a:r>
            <a:r>
              <a:rPr lang="en-US" altLang="ko-KR" dirty="0"/>
              <a:t>(</a:t>
            </a:r>
            <a:r>
              <a:rPr lang="en-US" altLang="ko-KR" dirty="0" err="1"/>
              <a:t>str</a:t>
            </a:r>
            <a:r>
              <a:rPr lang="en-US" altLang="ko-KR" dirty="0"/>
              <a:t> type)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0" y="1502229"/>
            <a:ext cx="6248871" cy="436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3090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큰따옴표</a:t>
            </a:r>
            <a:r>
              <a:rPr lang="ko-KR" altLang="en-US" sz="1800" dirty="0"/>
              <a:t>로 양쪽 둘러싸기</a:t>
            </a:r>
            <a:endParaRPr lang="en-US" altLang="ko-KR" sz="1800" dirty="0"/>
          </a:p>
          <a:p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</a:rPr>
              <a:t>작은 따옴표</a:t>
            </a:r>
            <a:r>
              <a:rPr lang="ko-KR" altLang="en-US" sz="1800" dirty="0"/>
              <a:t>로 양쪽 둘러싸기</a:t>
            </a:r>
            <a:endParaRPr lang="en-US" altLang="ko-KR" sz="1800" dirty="0"/>
          </a:p>
          <a:p>
            <a:r>
              <a:rPr lang="ko-KR" altLang="en-US" sz="1800" b="1" dirty="0">
                <a:solidFill>
                  <a:srgbClr val="7030A0"/>
                </a:solidFill>
              </a:rPr>
              <a:t>큰따옴표 </a:t>
            </a:r>
            <a:r>
              <a:rPr lang="en-US" altLang="ko-KR" sz="1800" b="1" dirty="0">
                <a:solidFill>
                  <a:srgbClr val="7030A0"/>
                </a:solidFill>
              </a:rPr>
              <a:t>3</a:t>
            </a:r>
            <a:r>
              <a:rPr lang="ko-KR" altLang="en-US" sz="1800" b="1" dirty="0">
                <a:solidFill>
                  <a:srgbClr val="7030A0"/>
                </a:solidFill>
              </a:rPr>
              <a:t>개를 연속</a:t>
            </a:r>
            <a:r>
              <a:rPr lang="ko-KR" altLang="en-US" sz="1800" dirty="0"/>
              <a:t>으로 써서 양쪽 둘러싸기</a:t>
            </a:r>
            <a:endParaRPr lang="en-US" altLang="ko-KR" sz="1800" dirty="0"/>
          </a:p>
          <a:p>
            <a:r>
              <a:rPr lang="ko-KR" altLang="en-US" sz="1800" b="1" dirty="0">
                <a:solidFill>
                  <a:srgbClr val="7030A0"/>
                </a:solidFill>
              </a:rPr>
              <a:t>작은따옴표 </a:t>
            </a:r>
            <a:r>
              <a:rPr lang="en-US" altLang="ko-KR" sz="1800" b="1" dirty="0">
                <a:solidFill>
                  <a:srgbClr val="7030A0"/>
                </a:solidFill>
              </a:rPr>
              <a:t>3</a:t>
            </a:r>
            <a:r>
              <a:rPr lang="ko-KR" altLang="en-US" sz="1800" b="1" dirty="0">
                <a:solidFill>
                  <a:srgbClr val="7030A0"/>
                </a:solidFill>
              </a:rPr>
              <a:t>개를 연속</a:t>
            </a:r>
            <a:r>
              <a:rPr lang="ko-KR" altLang="en-US" sz="1800" dirty="0"/>
              <a:t>으로 써서 양쪽 둘러싸기</a:t>
            </a:r>
            <a:endParaRPr lang="en-US" altLang="ko-KR" sz="1800" dirty="0"/>
          </a:p>
          <a:p>
            <a:r>
              <a:rPr lang="ko-KR" altLang="en-US" sz="1800" dirty="0"/>
              <a:t>모두 동일한 문자열을 만들어짐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6295384" y="3330928"/>
            <a:ext cx="4995629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sz="1800" dirty="0"/>
              <a:t>&gt;&gt;&gt; str1 = </a:t>
            </a:r>
            <a:r>
              <a:rPr lang="en-US" altLang="ko-KR" sz="1800" dirty="0">
                <a:solidFill>
                  <a:srgbClr val="C00000"/>
                </a:solidFill>
              </a:rPr>
              <a:t>"</a:t>
            </a:r>
            <a:r>
              <a:rPr lang="en-US" altLang="ko-KR" sz="1800" dirty="0"/>
              <a:t>Hello</a:t>
            </a:r>
            <a:r>
              <a:rPr lang="en-US" altLang="ko-KR" sz="1800" dirty="0">
                <a:solidFill>
                  <a:srgbClr val="C00000"/>
                </a:solidFill>
              </a:rPr>
              <a:t>"</a:t>
            </a:r>
          </a:p>
          <a:p>
            <a:r>
              <a:rPr lang="en-US" altLang="ko-KR" sz="1800" dirty="0"/>
              <a:t>&gt;&gt;&gt; str2 = </a:t>
            </a:r>
            <a:r>
              <a:rPr lang="en-US" altLang="ko-KR" sz="1800" dirty="0">
                <a:solidFill>
                  <a:srgbClr val="C00000"/>
                </a:solidFill>
              </a:rPr>
              <a:t>'</a:t>
            </a:r>
            <a:r>
              <a:rPr lang="en-US" altLang="ko-KR" sz="1800" dirty="0"/>
              <a:t>hi!</a:t>
            </a:r>
            <a:r>
              <a:rPr lang="en-US" altLang="ko-KR" sz="1800" dirty="0">
                <a:solidFill>
                  <a:srgbClr val="C00000"/>
                </a:solidFill>
              </a:rPr>
              <a:t>'</a:t>
            </a:r>
          </a:p>
          <a:p>
            <a:r>
              <a:rPr lang="en-US" altLang="ko-KR" sz="1800" dirty="0"/>
              <a:t>&gt;&gt;&gt; str3 = </a:t>
            </a:r>
            <a:r>
              <a:rPr lang="en-US" altLang="ko-KR" sz="1800" dirty="0">
                <a:solidFill>
                  <a:srgbClr val="C00000"/>
                </a:solidFill>
              </a:rPr>
              <a:t>"""</a:t>
            </a:r>
            <a:r>
              <a:rPr lang="en-US" altLang="ko-KR" sz="1800" dirty="0"/>
              <a:t>good morning?</a:t>
            </a:r>
            <a:r>
              <a:rPr lang="en-US" altLang="ko-KR" sz="1800" dirty="0">
                <a:solidFill>
                  <a:srgbClr val="C00000"/>
                </a:solidFill>
              </a:rPr>
              <a:t>"""</a:t>
            </a:r>
          </a:p>
          <a:p>
            <a:r>
              <a:rPr lang="en-US" altLang="ko-KR" sz="1800" dirty="0"/>
              <a:t>&gt;&gt;&gt; str4 = </a:t>
            </a:r>
            <a:r>
              <a:rPr lang="en-US" altLang="ko-KR" sz="1800" dirty="0">
                <a:solidFill>
                  <a:srgbClr val="C00000"/>
                </a:solidFill>
              </a:rPr>
              <a:t>'''</a:t>
            </a:r>
            <a:r>
              <a:rPr lang="en-US" altLang="ko-KR" sz="1800" dirty="0"/>
              <a:t>bye~</a:t>
            </a:r>
            <a:r>
              <a:rPr lang="en-US" altLang="ko-KR" sz="1800" dirty="0">
                <a:solidFill>
                  <a:srgbClr val="C00000"/>
                </a:solidFill>
              </a:rPr>
              <a:t>'''</a:t>
            </a:r>
          </a:p>
          <a:p>
            <a:r>
              <a:rPr lang="en-US" altLang="ko-KR" sz="1800" dirty="0"/>
              <a:t>&gt;&gt;&gt; print(str1, str2, str3, str4)</a:t>
            </a:r>
          </a:p>
          <a:p>
            <a:r>
              <a:rPr lang="en-US" altLang="ko-KR" sz="1800" dirty="0"/>
              <a:t>Hello hi! good morning? bye~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947263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큰따옴표</a:t>
            </a:r>
            <a:r>
              <a:rPr lang="en-US" altLang="ko-KR" dirty="0"/>
              <a:t>(")</a:t>
            </a:r>
            <a:r>
              <a:rPr lang="ko-KR" altLang="en-US" dirty="0"/>
              <a:t>로 시작했다가 작은따옴표</a:t>
            </a:r>
            <a:r>
              <a:rPr lang="en-US" altLang="ko-KR" dirty="0"/>
              <a:t>(')</a:t>
            </a:r>
            <a:r>
              <a:rPr lang="ko-KR" altLang="en-US" dirty="0"/>
              <a:t>로 끝내면 문법적인 오류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8DAE46-BC31-4DB8-B1D9-816F9323D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45" y="1911251"/>
            <a:ext cx="6286500" cy="1704975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67D625B-F2D3-1F4A-AF64-FC17FEECB0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000" t="22720" b="21880"/>
          <a:stretch/>
        </p:blipFill>
        <p:spPr>
          <a:xfrm>
            <a:off x="7887683" y="4131904"/>
            <a:ext cx="2340703" cy="1945142"/>
          </a:xfrm>
          <a:prstGeom prst="rect">
            <a:avLst/>
          </a:prstGeom>
        </p:spPr>
      </p:pic>
      <p:sp>
        <p:nvSpPr>
          <p:cNvPr id="14" name="모서리가 둥근 사각형 설명선[R] 15">
            <a:extLst>
              <a:ext uri="{FF2B5EF4-FFF2-40B4-BE49-F238E27FC236}">
                <a16:creationId xmlns:a16="http://schemas.microsoft.com/office/drawing/2014/main" id="{3637E9EF-E72A-304C-9C86-911145C1961B}"/>
              </a:ext>
            </a:extLst>
          </p:cNvPr>
          <p:cNvSpPr/>
          <p:nvPr/>
        </p:nvSpPr>
        <p:spPr>
          <a:xfrm>
            <a:off x="8229649" y="3149153"/>
            <a:ext cx="1998737" cy="857827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8CA99A-B7C3-BD4A-90C1-585FB4DA8DFA}"/>
              </a:ext>
            </a:extLst>
          </p:cNvPr>
          <p:cNvSpPr/>
          <p:nvPr/>
        </p:nvSpPr>
        <p:spPr>
          <a:xfrm>
            <a:off x="8266253" y="3208734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영어의 문법 오류처럼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파이썬에도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ko-KR" altLang="en-US" sz="1400" b="1" dirty="0" err="1">
                <a:latin typeface="+mj-ea"/>
                <a:ea typeface="+mj-ea"/>
              </a:rPr>
              <a:t>문법오류가</a:t>
            </a:r>
            <a:r>
              <a:rPr lang="ko-KR" altLang="en-US" sz="1400" b="1" dirty="0">
                <a:latin typeface="+mj-ea"/>
                <a:ea typeface="+mj-ea"/>
              </a:rPr>
              <a:t> 있어요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315840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작은따옴표 </a:t>
            </a:r>
            <a:r>
              <a:rPr lang="en-US" altLang="ko-KR" dirty="0"/>
              <a:t>/ </a:t>
            </a:r>
            <a:r>
              <a:rPr lang="ko-KR" altLang="en-US" dirty="0"/>
              <a:t>큰따옴표가 포함된 문자열을 만들고 싶다면</a:t>
            </a:r>
            <a:r>
              <a:rPr lang="en-US" altLang="ko-KR" dirty="0"/>
              <a:t>?</a:t>
            </a:r>
            <a:endParaRPr lang="en-US" altLang="ko-KR" sz="24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dirty="0"/>
              <a:t>문자열에 작은따옴표</a:t>
            </a:r>
            <a:r>
              <a:rPr lang="en-US" altLang="ko-KR" dirty="0"/>
              <a:t>(') </a:t>
            </a:r>
            <a:r>
              <a:rPr lang="ko-KR" altLang="en-US" dirty="0"/>
              <a:t>포함시키기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ko-KR" altLang="en-US" dirty="0"/>
              <a:t> 문자열을 </a:t>
            </a:r>
            <a:r>
              <a:rPr lang="ko-KR" altLang="en-US" b="1" dirty="0">
                <a:solidFill>
                  <a:srgbClr val="C00000"/>
                </a:solidFill>
              </a:rPr>
              <a:t>큰따옴표</a:t>
            </a:r>
            <a:r>
              <a:rPr lang="en-US" altLang="ko-KR" b="1" dirty="0">
                <a:solidFill>
                  <a:srgbClr val="C00000"/>
                </a:solidFill>
              </a:rPr>
              <a:t>(")</a:t>
            </a:r>
            <a:r>
              <a:rPr lang="ko-KR" altLang="en-US" b="1" dirty="0">
                <a:solidFill>
                  <a:srgbClr val="C00000"/>
                </a:solidFill>
              </a:rPr>
              <a:t>로 </a:t>
            </a:r>
            <a:r>
              <a:rPr lang="ko-KR" altLang="en-US" b="1" dirty="0">
                <a:solidFill>
                  <a:srgbClr val="C00000"/>
                </a:solidFill>
                <a:latin typeface="나눔스퀘어 ExtraBold" panose="020B0600000101010101" pitchFamily="50" charset="-127"/>
              </a:rPr>
              <a:t>둘러싸야</a:t>
            </a:r>
            <a:r>
              <a:rPr lang="ko-KR" altLang="en-US" b="1" dirty="0">
                <a:solidFill>
                  <a:srgbClr val="C00000"/>
                </a:solidFill>
              </a:rPr>
              <a:t> 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문자열에 큰따옴표</a:t>
            </a:r>
            <a:r>
              <a:rPr lang="en-US" altLang="ko-KR" dirty="0"/>
              <a:t>(")</a:t>
            </a:r>
            <a:r>
              <a:rPr lang="ko-KR" altLang="en-US" dirty="0"/>
              <a:t> 포함시키기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문자열을 </a:t>
            </a:r>
            <a:r>
              <a:rPr lang="ko-KR" altLang="en-US" b="1" dirty="0">
                <a:solidFill>
                  <a:srgbClr val="C00000"/>
                </a:solidFill>
              </a:rPr>
              <a:t>작은따옴표</a:t>
            </a:r>
            <a:r>
              <a:rPr lang="en-US" altLang="ko-KR" b="1" dirty="0">
                <a:solidFill>
                  <a:srgbClr val="C00000"/>
                </a:solidFill>
              </a:rPr>
              <a:t>(')</a:t>
            </a:r>
            <a:r>
              <a:rPr lang="ko-KR" altLang="en-US" b="1" dirty="0">
                <a:solidFill>
                  <a:srgbClr val="C00000"/>
                </a:solidFill>
              </a:rPr>
              <a:t>로 둘러싸면 됨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확장 문자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dirty="0"/>
              <a:t>)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361950" lvl="1" indent="0">
              <a:buNone/>
            </a:pPr>
            <a:br>
              <a:rPr lang="en-US" altLang="ko-KR" dirty="0"/>
            </a:br>
            <a:br>
              <a:rPr lang="en-US" altLang="ko-KR" dirty="0"/>
            </a:br>
            <a:endParaRPr lang="ko-KR" altLang="en-US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035042" y="3157368"/>
            <a:ext cx="980371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msg1 = '</a:t>
            </a:r>
            <a:r>
              <a:rPr lang="en-US" altLang="ko-KR" dirty="0" err="1"/>
              <a:t>Mirae</a:t>
            </a:r>
            <a:r>
              <a:rPr lang="en-US" altLang="ko-KR" dirty="0">
                <a:solidFill>
                  <a:srgbClr val="C00000"/>
                </a:solidFill>
              </a:rPr>
              <a:t>\'</a:t>
            </a:r>
            <a:r>
              <a:rPr lang="en-US" altLang="ko-KR" dirty="0"/>
              <a:t>s hobby is programming.'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\'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사용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 msg2 = </a:t>
            </a:r>
            <a:r>
              <a:rPr lang="en-US" altLang="ko-KR" dirty="0">
                <a:solidFill>
                  <a:srgbClr val="C00000"/>
                </a:solidFill>
              </a:rPr>
              <a:t>"</a:t>
            </a:r>
            <a:r>
              <a:rPr lang="en-US" altLang="ko-KR" dirty="0" err="1"/>
              <a:t>Mirae</a:t>
            </a:r>
            <a:r>
              <a:rPr lang="en-US" altLang="ko-KR" dirty="0" err="1">
                <a:solidFill>
                  <a:srgbClr val="C00000"/>
                </a:solidFill>
              </a:rPr>
              <a:t>'</a:t>
            </a:r>
            <a:r>
              <a:rPr lang="en-US" altLang="ko-KR" dirty="0" err="1"/>
              <a:t>s</a:t>
            </a:r>
            <a:r>
              <a:rPr lang="en-US" altLang="ko-KR" dirty="0"/>
              <a:t> hobby is programming.</a:t>
            </a:r>
            <a:r>
              <a:rPr lang="en-US" altLang="ko-KR" dirty="0">
                <a:solidFill>
                  <a:srgbClr val="C00000"/>
                </a:solidFill>
              </a:rPr>
              <a:t>"</a:t>
            </a:r>
            <a:r>
              <a:rPr lang="en-US" altLang="ko-KR" dirty="0"/>
              <a:t>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큰따옴표 안에 작은따옴표 사용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 print(msg1)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Mirae's</a:t>
            </a:r>
            <a:r>
              <a:rPr lang="en-US" altLang="ko-KR" dirty="0">
                <a:solidFill>
                  <a:srgbClr val="0070C0"/>
                </a:solidFill>
              </a:rPr>
              <a:t> hobby is programming.</a:t>
            </a:r>
          </a:p>
          <a:p>
            <a:r>
              <a:rPr lang="en-US" altLang="ko-KR" dirty="0"/>
              <a:t>&gt;&gt;&gt; print(msg2)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Mirae's</a:t>
            </a:r>
            <a:r>
              <a:rPr lang="en-US" altLang="ko-KR" dirty="0">
                <a:solidFill>
                  <a:srgbClr val="0070C0"/>
                </a:solidFill>
              </a:rPr>
              <a:t> hobby is programming.</a:t>
            </a:r>
            <a:endParaRPr lang="en-US" altLang="ko-KR" dirty="0"/>
          </a:p>
          <a:p>
            <a:r>
              <a:rPr lang="en-US" altLang="ko-KR" dirty="0"/>
              <a:t>&gt;&gt;&gt; msg3 = "</a:t>
            </a:r>
            <a:r>
              <a:rPr lang="en-US" altLang="ko-KR" dirty="0">
                <a:solidFill>
                  <a:srgbClr val="C00000"/>
                </a:solidFill>
              </a:rPr>
              <a:t>\"</a:t>
            </a:r>
            <a:r>
              <a:rPr lang="en-US" altLang="ko-KR" dirty="0"/>
              <a:t>Come, and you will see.</a:t>
            </a:r>
            <a:r>
              <a:rPr lang="en-US" altLang="ko-KR" dirty="0">
                <a:solidFill>
                  <a:srgbClr val="C00000"/>
                </a:solidFill>
              </a:rPr>
              <a:t>\"</a:t>
            </a:r>
            <a:r>
              <a:rPr lang="en-US" altLang="ko-KR" dirty="0"/>
              <a:t> he replied."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\"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사용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 msg4 = </a:t>
            </a:r>
            <a:r>
              <a:rPr lang="en-US" altLang="ko-KR" dirty="0">
                <a:solidFill>
                  <a:srgbClr val="C00000"/>
                </a:solidFill>
              </a:rPr>
              <a:t>'"</a:t>
            </a:r>
            <a:r>
              <a:rPr lang="en-US" altLang="ko-KR" dirty="0"/>
              <a:t>Come, and you will see.</a:t>
            </a:r>
            <a:r>
              <a:rPr lang="en-US" altLang="ko-KR" dirty="0">
                <a:solidFill>
                  <a:srgbClr val="C00000"/>
                </a:solidFill>
              </a:rPr>
              <a:t>"</a:t>
            </a:r>
            <a:r>
              <a:rPr lang="en-US" altLang="ko-KR" dirty="0"/>
              <a:t> he replied.</a:t>
            </a:r>
            <a:r>
              <a:rPr lang="en-US" altLang="ko-KR" dirty="0">
                <a:solidFill>
                  <a:srgbClr val="C00000"/>
                </a:solidFill>
              </a:rPr>
              <a:t>'</a:t>
            </a:r>
            <a:r>
              <a:rPr lang="en-US" altLang="ko-KR" dirty="0"/>
              <a:t>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작은따옴표 안에 큰따옴표 사용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 print(msg3)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"Come, and you will see." he replied.</a:t>
            </a:r>
          </a:p>
          <a:p>
            <a:r>
              <a:rPr lang="en-US" altLang="ko-KR" dirty="0"/>
              <a:t>&gt;&gt;&gt; print(msg4)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"Come, and you will see." he replied.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691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7542" y="1250480"/>
            <a:ext cx="11019693" cy="49776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여러 줄인 문자열 만들기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ko-KR" altLang="en-US" sz="1600" dirty="0"/>
              <a:t>중간에 </a:t>
            </a:r>
            <a:r>
              <a:rPr lang="ko-KR" altLang="en-US" sz="1600" dirty="0" err="1"/>
              <a:t>줄바꿈</a:t>
            </a:r>
            <a:r>
              <a:rPr lang="ko-KR" altLang="en-US" sz="1600" dirty="0"/>
              <a:t> 문자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sz="1600" b="1" dirty="0">
                <a:solidFill>
                  <a:srgbClr val="C00000"/>
                </a:solidFill>
              </a:rPr>
              <a:t>n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600" dirty="0"/>
              <a:t>사용</a:t>
            </a:r>
            <a:endParaRPr lang="en-US" altLang="ko-KR" sz="16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20000"/>
              </a:lnSpc>
            </a:pP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큰따옴표 또는 작은따옴표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개를 연속으로 사용</a:t>
            </a:r>
            <a:b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61950" lvl="1" indent="0">
              <a:lnSpc>
                <a:spcPct val="120000"/>
              </a:lnSpc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026729" y="2629206"/>
            <a:ext cx="9803716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msg5 = "Hello, everyone.</a:t>
            </a:r>
            <a:r>
              <a:rPr lang="en-US" altLang="ko-KR" dirty="0">
                <a:solidFill>
                  <a:srgbClr val="C00000"/>
                </a:solidFill>
              </a:rPr>
              <a:t>\</a:t>
            </a:r>
            <a:r>
              <a:rPr lang="en-US" altLang="ko-KR" dirty="0" err="1">
                <a:solidFill>
                  <a:srgbClr val="C00000"/>
                </a:solidFill>
              </a:rPr>
              <a:t>n</a:t>
            </a:r>
            <a:r>
              <a:rPr lang="en-US" altLang="ko-KR" dirty="0" err="1"/>
              <a:t>My</a:t>
            </a:r>
            <a:r>
              <a:rPr lang="en-US" altLang="ko-KR" dirty="0"/>
              <a:t> name is </a:t>
            </a:r>
            <a:r>
              <a:rPr lang="en-US" altLang="ko-KR" dirty="0" err="1"/>
              <a:t>Gildong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C00000"/>
                </a:solidFill>
              </a:rPr>
              <a:t>\</a:t>
            </a:r>
            <a:r>
              <a:rPr lang="en-US" altLang="ko-KR" dirty="0" err="1">
                <a:solidFill>
                  <a:srgbClr val="C00000"/>
                </a:solidFill>
              </a:rPr>
              <a:t>n</a:t>
            </a:r>
            <a:r>
              <a:rPr lang="en-US" altLang="ko-KR" dirty="0" err="1"/>
              <a:t>Nice</a:t>
            </a:r>
            <a:r>
              <a:rPr lang="en-US" altLang="ko-KR" dirty="0"/>
              <a:t> to meet you."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\n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사용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 msg6 = </a:t>
            </a:r>
            <a:r>
              <a:rPr lang="en-US" altLang="ko-KR" dirty="0">
                <a:solidFill>
                  <a:srgbClr val="C00000"/>
                </a:solidFill>
              </a:rPr>
              <a:t>"""</a:t>
            </a:r>
            <a:r>
              <a:rPr lang="en-US" altLang="ko-KR" dirty="0"/>
              <a:t>Hello, everyone.											</a:t>
            </a:r>
          </a:p>
          <a:p>
            <a:r>
              <a:rPr lang="en-US" altLang="ko-KR" dirty="0"/>
              <a:t>My name is </a:t>
            </a:r>
            <a:r>
              <a:rPr lang="en-US" altLang="ko-KR" dirty="0" err="1"/>
              <a:t>Gildong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Nice to meet you.</a:t>
            </a:r>
            <a:r>
              <a:rPr lang="en-US" altLang="ko-KR" dirty="0">
                <a:solidFill>
                  <a:srgbClr val="C00000"/>
                </a:solidFill>
              </a:rPr>
              <a:t>"""	</a:t>
            </a:r>
            <a:r>
              <a:rPr lang="en-US" altLang="ko-KR" dirty="0"/>
              <a:t>								   	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큰따옴표 연속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 사용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 print(msg5)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Hello, everyone.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My name is </a:t>
            </a:r>
            <a:r>
              <a:rPr lang="en-US" altLang="ko-KR" dirty="0" err="1">
                <a:solidFill>
                  <a:srgbClr val="0070C0"/>
                </a:solidFill>
              </a:rPr>
              <a:t>Gildong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Nice to meet you.</a:t>
            </a:r>
          </a:p>
          <a:p>
            <a:r>
              <a:rPr lang="en-US" altLang="ko-KR" dirty="0"/>
              <a:t>&gt;&gt;&gt; print(msg6)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Hello, everyone.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My name is </a:t>
            </a:r>
            <a:r>
              <a:rPr lang="en-US" altLang="ko-KR" dirty="0" err="1">
                <a:solidFill>
                  <a:srgbClr val="0070C0"/>
                </a:solidFill>
              </a:rPr>
              <a:t>Gildong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Nice to meet you.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751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97542" y="1250480"/>
            <a:ext cx="11019693" cy="49776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/>
              <a:t>긴 문자열 만들기</a:t>
            </a:r>
            <a:endParaRPr lang="en-US" altLang="ko-KR" sz="1800" dirty="0"/>
          </a:p>
          <a:p>
            <a:pPr lvl="1">
              <a:lnSpc>
                <a:spcPct val="120000"/>
              </a:lnSpc>
            </a:pP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sz="1600" dirty="0"/>
              <a:t> </a:t>
            </a:r>
            <a:r>
              <a:rPr lang="ko-KR" altLang="en-US" sz="1600" dirty="0"/>
              <a:t>기호 사용</a:t>
            </a:r>
            <a:b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361950" lvl="1" indent="0">
              <a:lnSpc>
                <a:spcPct val="120000"/>
              </a:lnSpc>
              <a:buNone/>
            </a:pPr>
            <a:r>
              <a:rPr lang="en-US" altLang="ko-KR" sz="2000" dirty="0">
                <a:latin typeface="Consolas" panose="020B0609020204030204" pitchFamily="49" charset="0"/>
              </a:rPr>
              <a:t> 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만들기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960227" y="2205949"/>
            <a:ext cx="9803716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msg7 = "Hello, everyone.</a:t>
            </a:r>
            <a:r>
              <a:rPr lang="en-US" altLang="ko-KR" dirty="0">
                <a:solidFill>
                  <a:srgbClr val="C00000"/>
                </a:solidFill>
              </a:rPr>
              <a:t>\</a:t>
            </a:r>
          </a:p>
          <a:p>
            <a:r>
              <a:rPr lang="en-US" altLang="ko-KR" dirty="0"/>
              <a:t> My name is </a:t>
            </a:r>
            <a:r>
              <a:rPr lang="en-US" altLang="ko-KR" dirty="0" err="1"/>
              <a:t>Gildong</a:t>
            </a:r>
            <a:r>
              <a:rPr lang="en-US" altLang="ko-KR" dirty="0"/>
              <a:t>.</a:t>
            </a:r>
            <a:r>
              <a:rPr lang="en-US" altLang="ko-KR" dirty="0">
                <a:solidFill>
                  <a:srgbClr val="C00000"/>
                </a:solidFill>
              </a:rPr>
              <a:t>\</a:t>
            </a:r>
          </a:p>
          <a:p>
            <a:r>
              <a:rPr lang="en-US" altLang="ko-KR" dirty="0"/>
              <a:t> Nice to meet you."									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\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사용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 print(msg7)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Hello, everyone. My name is </a:t>
            </a:r>
            <a:r>
              <a:rPr lang="en-US" altLang="ko-KR" dirty="0" err="1">
                <a:solidFill>
                  <a:srgbClr val="0070C0"/>
                </a:solidFill>
              </a:rPr>
              <a:t>Gildong</a:t>
            </a:r>
            <a:r>
              <a:rPr lang="en-US" altLang="ko-KR" dirty="0">
                <a:solidFill>
                  <a:srgbClr val="0070C0"/>
                </a:solidFill>
              </a:rPr>
              <a:t>. Nice to meet you.</a:t>
            </a:r>
          </a:p>
        </p:txBody>
      </p:sp>
    </p:spTree>
    <p:extLst>
      <p:ext uri="{BB962C8B-B14F-4D97-AF65-F5344CB8AC3E}">
        <p14:creationId xmlns:p14="http://schemas.microsoft.com/office/powerpoint/2010/main" val="196498612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프로그래밍할 때 사용할 수 있도록 미리 정의해 둔 </a:t>
            </a:r>
            <a:r>
              <a:rPr lang="en-US" altLang="ko-KR" dirty="0"/>
              <a:t>"</a:t>
            </a:r>
            <a:r>
              <a:rPr lang="ko-KR" altLang="en-US" dirty="0"/>
              <a:t>문자 조합</a:t>
            </a:r>
            <a:r>
              <a:rPr lang="en-US" altLang="ko-KR" dirty="0"/>
              <a:t>" </a:t>
            </a:r>
          </a:p>
          <a:p>
            <a:pPr lvl="1"/>
            <a:r>
              <a:rPr lang="ko-KR" altLang="en-US" dirty="0"/>
              <a:t>출력물을 보기 좋게 정렬하는 용도로 이용</a:t>
            </a:r>
            <a:endParaRPr lang="en-US" altLang="ko-KR" dirty="0"/>
          </a:p>
          <a:p>
            <a:pPr lvl="1"/>
            <a:r>
              <a:rPr lang="en-US" altLang="ko-KR" dirty="0"/>
              <a:t>backslash(</a:t>
            </a:r>
            <a:r>
              <a:rPr lang="en-US" altLang="ko-KR" b="1" dirty="0"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dirty="0"/>
              <a:t>)</a:t>
            </a:r>
            <a:r>
              <a:rPr lang="ko-KR" altLang="en-US" dirty="0"/>
              <a:t>와 단일 문자로 구성된 조합으로 특별한 의미를 나타냄</a:t>
            </a:r>
            <a:br>
              <a:rPr lang="en-US" altLang="ko-KR" dirty="0"/>
            </a:br>
            <a:r>
              <a:rPr lang="ko-KR" altLang="en-US" dirty="0" err="1"/>
              <a:t>코딩시</a:t>
            </a:r>
            <a:r>
              <a:rPr lang="ko-KR" altLang="en-US" dirty="0"/>
              <a:t> 표현할 수 없는 문자 또는 </a:t>
            </a:r>
            <a:r>
              <a:rPr lang="en-US" altLang="ko-KR" dirty="0"/>
              <a:t>control</a:t>
            </a:r>
            <a:r>
              <a:rPr lang="ko-KR" altLang="en-US" dirty="0"/>
              <a:t>들을 표시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(backslash 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ko-KR" altLang="en-US" dirty="0" err="1">
                <a:solidFill>
                  <a:srgbClr val="0070C0"/>
                </a:solidFill>
              </a:rPr>
              <a:t>한글문자를</a:t>
            </a:r>
            <a:r>
              <a:rPr lang="ko-KR" altLang="en-US" dirty="0">
                <a:solidFill>
                  <a:srgbClr val="0070C0"/>
                </a:solidFill>
              </a:rPr>
              <a:t> 사용할 경우 </a:t>
            </a:r>
            <a:r>
              <a:rPr lang="en-US" altLang="ko-KR" kern="1200" dirty="0">
                <a:solidFill>
                  <a:srgbClr val="C00000"/>
                </a:solidFill>
                <a:cs typeface="+mn-cs"/>
              </a:rPr>
              <a:t>\</a:t>
            </a:r>
            <a:r>
              <a:rPr lang="en-US" altLang="ko-KR" kern="1200" dirty="0">
                <a:solidFill>
                  <a:srgbClr val="0070C0"/>
                </a:solidFill>
                <a:cs typeface="+mn-cs"/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로 보일 수 있음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</a:p>
          <a:p>
            <a:pPr marL="447675" lvl="1" indent="0">
              <a:buNone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특수 문자 만들기 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\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1566526" y="3713163"/>
          <a:ext cx="33578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77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2150123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dirty="0"/>
                        <a:t>notation</a:t>
                      </a:r>
                      <a:endParaRPr lang="ko-Kore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dirty="0"/>
                        <a:t>meaning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\</a:t>
                      </a:r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\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dirty="0"/>
                        <a:t>Backslash ( </a:t>
                      </a:r>
                      <a:r>
                        <a:rPr lang="en-US" altLang="ko-Kore-KR" sz="16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\</a:t>
                      </a:r>
                      <a:r>
                        <a:rPr lang="en-US" altLang="en-US" sz="1600" dirty="0"/>
                        <a:t> )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'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dirty="0"/>
                        <a:t>Single</a:t>
                      </a:r>
                      <a:r>
                        <a:rPr lang="en-US" altLang="en-US" sz="1600" baseline="0" dirty="0"/>
                        <a:t> quote ( </a:t>
                      </a:r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'</a:t>
                      </a:r>
                      <a:r>
                        <a:rPr lang="en-US" altLang="en-US" sz="1600" baseline="0" dirty="0"/>
                        <a:t> )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cs typeface="Arial" panose="020B0604020202020204" pitchFamily="34" charset="0"/>
                        </a:rPr>
                        <a:t>\</a:t>
                      </a:r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"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en-US" sz="1600" dirty="0"/>
                        <a:t>Double</a:t>
                      </a:r>
                      <a:r>
                        <a:rPr lang="en-US" altLang="en-US" sz="1600" baseline="0" dirty="0"/>
                        <a:t> quote ( </a:t>
                      </a:r>
                      <a:r>
                        <a:rPr lang="en-US" altLang="ko-KR" sz="1600" b="1" u="none" strike="noStrike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"</a:t>
                      </a:r>
                      <a:r>
                        <a:rPr lang="en-US" altLang="en-US" sz="1600" baseline="0" dirty="0"/>
                        <a:t> )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600" b="1" dirty="0"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\</a:t>
                      </a:r>
                      <a:r>
                        <a:rPr lang="en-US" altLang="en-US" sz="1600" b="1" dirty="0">
                          <a:solidFill>
                            <a:srgbClr val="0070C0"/>
                          </a:solidFill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n</a:t>
                      </a:r>
                      <a:endParaRPr lang="ko-Kore-KR" altLang="en-US" sz="1600" b="1" dirty="0">
                        <a:solidFill>
                          <a:srgbClr val="0070C0"/>
                        </a:solidFill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dirty="0" err="1"/>
                        <a:t>줄바꿈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 err="1"/>
                        <a:t>엔터</a:t>
                      </a:r>
                      <a:r>
                        <a:rPr lang="ko-KR" altLang="en-US" sz="1600" dirty="0"/>
                        <a:t> 효과</a:t>
                      </a:r>
                      <a:r>
                        <a:rPr lang="en-US" altLang="ko-KR" sz="1600" dirty="0"/>
                        <a:t>)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01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6526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0DAA7-E6CE-E14C-954A-FCA3CC47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문</a:t>
            </a:r>
            <a:r>
              <a:rPr kumimoji="1" lang="ko-KR" altLang="en-US" dirty="0" err="1"/>
              <a:t>자열</a:t>
            </a:r>
            <a:r>
              <a:rPr kumimoji="1" lang="ko-KR" altLang="en-US" dirty="0"/>
              <a:t> 연산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5246881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가지 연산 제공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 종류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1043354" y="2108056"/>
          <a:ext cx="96551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77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1675778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1582352">
                  <a:extLst>
                    <a:ext uri="{9D8B030D-6E8A-4147-A177-3AD203B41FA5}">
                      <a16:colId xmlns:a16="http://schemas.microsoft.com/office/drawing/2014/main" val="2723600659"/>
                    </a:ext>
                  </a:extLst>
                </a:gridCol>
                <a:gridCol w="5189220">
                  <a:extLst>
                    <a:ext uri="{9D8B030D-6E8A-4147-A177-3AD203B41FA5}">
                      <a16:colId xmlns:a16="http://schemas.microsoft.com/office/drawing/2014/main" val="342292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연산자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사용</a:t>
                      </a:r>
                      <a:r>
                        <a:rPr lang="ko-KR" altLang="en-US" sz="1400" dirty="0"/>
                        <a:t> 예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예</a:t>
                      </a:r>
                      <a:r>
                        <a:rPr lang="ko-KR" altLang="en-US" sz="1400" dirty="0"/>
                        <a:t> 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+</a:t>
                      </a:r>
                      <a:endParaRPr lang="ko-Kore-KR" altLang="en-US" sz="1400" b="1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연결 연산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'Hello' + 'World'</a:t>
                      </a:r>
                      <a:endParaRPr lang="ko-Kore-KR" altLang="en-US" sz="14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문자열 </a:t>
                      </a:r>
                      <a:r>
                        <a:rPr lang="en-US" altLang="ko-KR" sz="1400" dirty="0"/>
                        <a:t>'Hello' </a:t>
                      </a:r>
                      <a:r>
                        <a:rPr lang="ko-KR" altLang="en-US" sz="1400" dirty="0"/>
                        <a:t>와 문자열 </a:t>
                      </a:r>
                      <a:r>
                        <a:rPr lang="en-US" altLang="ko-KR" sz="1400" dirty="0"/>
                        <a:t>'World'</a:t>
                      </a:r>
                      <a:r>
                        <a:rPr lang="ko-KR" altLang="en-US" sz="1400" dirty="0"/>
                        <a:t>를 연결하여 새로운 문자열 생성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*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 반복 연산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'Hello' </a:t>
                      </a:r>
                      <a:r>
                        <a:rPr lang="ko-KR" altLang="en-US" sz="1400" dirty="0"/>
                        <a:t>* </a:t>
                      </a:r>
                      <a:r>
                        <a:rPr lang="en-US" altLang="ko-KR" sz="1400" dirty="0"/>
                        <a:t>2</a:t>
                      </a:r>
                      <a:endParaRPr lang="ko-Kore-KR" altLang="en-US" sz="14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문자열 </a:t>
                      </a:r>
                      <a:r>
                        <a:rPr lang="en-US" altLang="ko-KR" sz="1400" dirty="0"/>
                        <a:t>'Hello' </a:t>
                      </a:r>
                      <a:r>
                        <a:rPr lang="ko-KR" altLang="en-US" sz="1400" dirty="0"/>
                        <a:t>를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번 반복하여 연결한 새로운 문자열 생성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0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in</a:t>
                      </a:r>
                      <a:endParaRPr lang="ko-Kore-KR" altLang="en-US" sz="1400" b="1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altLang="ko-KR" sz="1400" dirty="0"/>
                        <a:t>Membership </a:t>
                      </a:r>
                      <a:r>
                        <a:rPr lang="ko-KR" altLang="en-US" sz="1400" dirty="0"/>
                        <a:t>연산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'y' in 'Python'</a:t>
                      </a:r>
                      <a:endParaRPr lang="ko-Kore-KR" altLang="en-US" sz="14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문자열 </a:t>
                      </a:r>
                      <a:r>
                        <a:rPr lang="en-US" altLang="ko-KR" sz="1400" dirty="0"/>
                        <a:t>'Python' </a:t>
                      </a:r>
                      <a:r>
                        <a:rPr lang="ko-KR" altLang="en-US" sz="1400" dirty="0"/>
                        <a:t>에 문자열</a:t>
                      </a:r>
                      <a:r>
                        <a:rPr lang="en-US" altLang="ko-KR" sz="1400" dirty="0"/>
                        <a:t> 'y' </a:t>
                      </a:r>
                      <a:r>
                        <a:rPr lang="ko-KR" altLang="en-US" sz="1400" dirty="0"/>
                        <a:t>가  존재하는지 검사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3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not in</a:t>
                      </a:r>
                      <a:endParaRPr lang="ko-Kore-KR" altLang="en-US" sz="1400" b="1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'lo' not in 'Python'</a:t>
                      </a:r>
                      <a:endParaRPr lang="ko-Kore-KR" altLang="en-US" sz="1400" b="1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문자열 </a:t>
                      </a:r>
                      <a:r>
                        <a:rPr lang="en-US" altLang="ko-KR" sz="1400" dirty="0"/>
                        <a:t>'Python' </a:t>
                      </a:r>
                      <a:r>
                        <a:rPr lang="ko-KR" altLang="en-US" sz="1400" dirty="0"/>
                        <a:t>에 문자열</a:t>
                      </a:r>
                      <a:r>
                        <a:rPr lang="en-US" altLang="ko-KR" sz="1400" dirty="0"/>
                        <a:t> 'lo' </a:t>
                      </a:r>
                      <a:r>
                        <a:rPr lang="ko-KR" altLang="en-US" sz="1400" dirty="0"/>
                        <a:t>가  존재하지 않는지 검사</a:t>
                      </a:r>
                      <a:endParaRPr lang="ko-Kore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12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76216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연결하기</a:t>
            </a:r>
            <a:endParaRPr lang="en-US" altLang="ko-KR" dirty="0"/>
          </a:p>
          <a:p>
            <a:pPr lvl="1"/>
            <a:r>
              <a:rPr lang="en-US" altLang="ko-KR" sz="2000" b="1" dirty="0">
                <a:solidFill>
                  <a:srgbClr val="C00000"/>
                </a:solidFill>
              </a:rPr>
              <a:t>+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연산자는 두 문자열을 연결하는데 사용</a:t>
            </a:r>
            <a:endParaRPr lang="en-US" altLang="ko-KR" dirty="0">
              <a:solidFill>
                <a:srgbClr val="000000"/>
              </a:solidFill>
            </a:endParaRPr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 </a:t>
            </a:r>
            <a:r>
              <a:rPr lang="ko-KR" altLang="en-US" dirty="0" err="1"/>
              <a:t>연산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8885" y="3569444"/>
            <a:ext cx="993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rgbClr val="2143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+</a:t>
            </a:r>
            <a:endParaRPr lang="ko-KR" altLang="en-US" sz="4800" dirty="0">
              <a:solidFill>
                <a:srgbClr val="21439B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1491" y="2454069"/>
            <a:ext cx="4565687" cy="90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'Hello'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'World!'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'HelloWorld!'</a:t>
            </a:r>
          </a:p>
        </p:txBody>
      </p:sp>
      <p:sp>
        <p:nvSpPr>
          <p:cNvPr id="40" name="액자 39"/>
          <p:cNvSpPr/>
          <p:nvPr/>
        </p:nvSpPr>
        <p:spPr>
          <a:xfrm>
            <a:off x="2353621" y="3805675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액자 42"/>
          <p:cNvSpPr/>
          <p:nvPr/>
        </p:nvSpPr>
        <p:spPr>
          <a:xfrm>
            <a:off x="2819867" y="3805672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액자 43"/>
          <p:cNvSpPr/>
          <p:nvPr/>
        </p:nvSpPr>
        <p:spPr>
          <a:xfrm>
            <a:off x="3286114" y="3805675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액자 45"/>
          <p:cNvSpPr/>
          <p:nvPr/>
        </p:nvSpPr>
        <p:spPr>
          <a:xfrm>
            <a:off x="3752360" y="3805671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액자 46"/>
          <p:cNvSpPr/>
          <p:nvPr/>
        </p:nvSpPr>
        <p:spPr>
          <a:xfrm>
            <a:off x="4218606" y="3805670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액자 48"/>
          <p:cNvSpPr/>
          <p:nvPr/>
        </p:nvSpPr>
        <p:spPr>
          <a:xfrm>
            <a:off x="5711887" y="3805670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액자 49"/>
          <p:cNvSpPr/>
          <p:nvPr/>
        </p:nvSpPr>
        <p:spPr>
          <a:xfrm>
            <a:off x="6178133" y="3805667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액자 50"/>
          <p:cNvSpPr/>
          <p:nvPr/>
        </p:nvSpPr>
        <p:spPr>
          <a:xfrm>
            <a:off x="6644380" y="3805670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액자 51"/>
          <p:cNvSpPr/>
          <p:nvPr/>
        </p:nvSpPr>
        <p:spPr>
          <a:xfrm>
            <a:off x="7110626" y="3805666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액자 52"/>
          <p:cNvSpPr/>
          <p:nvPr/>
        </p:nvSpPr>
        <p:spPr>
          <a:xfrm>
            <a:off x="7576872" y="3805665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액자 53"/>
          <p:cNvSpPr/>
          <p:nvPr/>
        </p:nvSpPr>
        <p:spPr>
          <a:xfrm>
            <a:off x="8043118" y="3805665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액자 54"/>
          <p:cNvSpPr/>
          <p:nvPr/>
        </p:nvSpPr>
        <p:spPr>
          <a:xfrm>
            <a:off x="2819867" y="5296901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액자 55"/>
          <p:cNvSpPr/>
          <p:nvPr/>
        </p:nvSpPr>
        <p:spPr>
          <a:xfrm>
            <a:off x="3286113" y="5296898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액자 56"/>
          <p:cNvSpPr/>
          <p:nvPr/>
        </p:nvSpPr>
        <p:spPr>
          <a:xfrm>
            <a:off x="3752360" y="5296901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액자 57"/>
          <p:cNvSpPr/>
          <p:nvPr/>
        </p:nvSpPr>
        <p:spPr>
          <a:xfrm>
            <a:off x="4218606" y="5296897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9" name="액자 58"/>
          <p:cNvSpPr/>
          <p:nvPr/>
        </p:nvSpPr>
        <p:spPr>
          <a:xfrm>
            <a:off x="4684852" y="5296896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액자 59"/>
          <p:cNvSpPr/>
          <p:nvPr/>
        </p:nvSpPr>
        <p:spPr>
          <a:xfrm>
            <a:off x="5158958" y="5296896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액자 60"/>
          <p:cNvSpPr/>
          <p:nvPr/>
        </p:nvSpPr>
        <p:spPr>
          <a:xfrm>
            <a:off x="5625204" y="5296893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액자 61"/>
          <p:cNvSpPr/>
          <p:nvPr/>
        </p:nvSpPr>
        <p:spPr>
          <a:xfrm>
            <a:off x="6091451" y="5296896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액자 62"/>
          <p:cNvSpPr/>
          <p:nvPr/>
        </p:nvSpPr>
        <p:spPr>
          <a:xfrm>
            <a:off x="6557697" y="5296892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액자 63"/>
          <p:cNvSpPr/>
          <p:nvPr/>
        </p:nvSpPr>
        <p:spPr>
          <a:xfrm>
            <a:off x="7023943" y="5296891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액자 64"/>
          <p:cNvSpPr/>
          <p:nvPr/>
        </p:nvSpPr>
        <p:spPr>
          <a:xfrm>
            <a:off x="7490189" y="5296891"/>
            <a:ext cx="423949" cy="423949"/>
          </a:xfrm>
          <a:prstGeom prst="frame">
            <a:avLst/>
          </a:prstGeom>
          <a:solidFill>
            <a:srgbClr val="134F6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화살표: 오른쪽 3">
            <a:extLst>
              <a:ext uri="{FF2B5EF4-FFF2-40B4-BE49-F238E27FC236}">
                <a16:creationId xmlns:a16="http://schemas.microsoft.com/office/drawing/2014/main" id="{7DF950D0-7C8A-458A-9A49-F54269D6F945}"/>
              </a:ext>
            </a:extLst>
          </p:cNvPr>
          <p:cNvSpPr/>
          <p:nvPr/>
        </p:nvSpPr>
        <p:spPr>
          <a:xfrm rot="5400000">
            <a:off x="4920480" y="4578740"/>
            <a:ext cx="465875" cy="513183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938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콤마</a:t>
            </a:r>
            <a:r>
              <a:rPr lang="en-US" altLang="ko-KR" dirty="0"/>
              <a:t>( , )</a:t>
            </a:r>
            <a:r>
              <a:rPr lang="ko-KR" altLang="en-US" dirty="0"/>
              <a:t>를 분리 기호로 여러 개를 함께 출력</a:t>
            </a:r>
            <a:r>
              <a:rPr lang="en-US" altLang="ko-KR" dirty="0"/>
              <a:t>. </a:t>
            </a:r>
            <a:r>
              <a:rPr lang="ko-KR" altLang="en-US" dirty="0"/>
              <a:t>각 항목 사이에는 빈 칸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82711" y="1824987"/>
            <a:ext cx="3663227" cy="78175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nb-NO" altLang="ko-KR" dirty="0">
                <a:solidFill>
                  <a:schemeClr val="tx1"/>
                </a:solidFill>
              </a:rPr>
              <a:t>print("</a:t>
            </a:r>
            <a:r>
              <a:rPr lang="en-US" altLang="ko-KR" dirty="0">
                <a:solidFill>
                  <a:schemeClr val="tx1"/>
                </a:solidFill>
              </a:rPr>
              <a:t>number"</a:t>
            </a:r>
            <a:r>
              <a:rPr lang="nb-NO" altLang="ko-KR" dirty="0">
                <a:solidFill>
                  <a:srgbClr val="C00000"/>
                </a:solidFill>
              </a:rPr>
              <a:t>,</a:t>
            </a:r>
            <a:r>
              <a:rPr lang="nb-NO" altLang="ko-KR" dirty="0">
                <a:solidFill>
                  <a:schemeClr val="tx1"/>
                </a:solidFill>
              </a:rPr>
              <a:t> 12</a:t>
            </a:r>
            <a:r>
              <a:rPr lang="nb-NO" altLang="ko-KR" dirty="0">
                <a:solidFill>
                  <a:srgbClr val="C00000"/>
                </a:solidFill>
              </a:rPr>
              <a:t>,</a:t>
            </a:r>
            <a:r>
              <a:rPr lang="nb-NO" altLang="ko-KR" dirty="0">
                <a:solidFill>
                  <a:schemeClr val="tx1"/>
                </a:solidFill>
              </a:rPr>
              <a:t> 13)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number 12 13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352959" y="2376000"/>
            <a:ext cx="1848457" cy="545288"/>
            <a:chOff x="1579634" y="1446964"/>
            <a:chExt cx="1848457" cy="545288"/>
          </a:xfrm>
        </p:grpSpPr>
        <p:grpSp>
          <p:nvGrpSpPr>
            <p:cNvPr id="7" name="그룹 6"/>
            <p:cNvGrpSpPr/>
            <p:nvPr/>
          </p:nvGrpSpPr>
          <p:grpSpPr>
            <a:xfrm>
              <a:off x="1579634" y="1446964"/>
              <a:ext cx="438567" cy="133200"/>
              <a:chOff x="1579634" y="1416981"/>
              <a:chExt cx="438567" cy="272932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1579634" y="1416981"/>
                <a:ext cx="104400" cy="2729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913462" y="1417612"/>
                <a:ext cx="104739" cy="26973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" name="직선 화살표 연결선 7"/>
            <p:cNvCxnSpPr/>
            <p:nvPr/>
          </p:nvCxnSpPr>
          <p:spPr>
            <a:xfrm flipH="1" flipV="1">
              <a:off x="1640521" y="1625945"/>
              <a:ext cx="377680" cy="20105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965831" y="1653698"/>
              <a:ext cx="14622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빈칸이 추가됨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93147" y="2973307"/>
            <a:ext cx="7505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 err="1"/>
              <a:t>출력함수의</a:t>
            </a:r>
            <a:r>
              <a:rPr lang="ko-KR" altLang="en-US" sz="1600" dirty="0"/>
              <a:t> 인수는 문자열 </a:t>
            </a:r>
            <a:r>
              <a:rPr lang="pt-BR" altLang="ko-KR" sz="1600" dirty="0"/>
              <a:t>'</a:t>
            </a:r>
            <a:r>
              <a:rPr lang="en-US" altLang="ko-KR" sz="1600" dirty="0"/>
              <a:t>number</a:t>
            </a:r>
            <a:r>
              <a:rPr lang="pt-BR" altLang="ko-KR" sz="1600" dirty="0"/>
              <a:t>'</a:t>
            </a:r>
            <a:r>
              <a:rPr lang="ko-KR" altLang="en-US" sz="1600" dirty="0"/>
              <a:t>와 정수 </a:t>
            </a:r>
            <a:r>
              <a:rPr lang="en-US" altLang="ko-KR" sz="1600" dirty="0"/>
              <a:t>12, 13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인수 사이의 콤마</a:t>
            </a:r>
            <a:r>
              <a:rPr lang="en-US" altLang="ko-KR" sz="1600" dirty="0"/>
              <a:t>( , )</a:t>
            </a:r>
            <a:r>
              <a:rPr lang="ko-KR" altLang="en-US" sz="1600" dirty="0"/>
              <a:t>로 인해 띄어쓰기 됨 </a:t>
            </a:r>
            <a:r>
              <a:rPr lang="en-US" altLang="ko-KR" sz="1600" dirty="0"/>
              <a:t>(</a:t>
            </a:r>
            <a:r>
              <a:rPr lang="ko-KR" altLang="en-US" sz="1600" dirty="0"/>
              <a:t>인수와 인수 사이에 빈 칸 </a:t>
            </a:r>
            <a:r>
              <a:rPr lang="en-US" altLang="ko-KR" sz="1600" dirty="0"/>
              <a:t>1</a:t>
            </a:r>
            <a:r>
              <a:rPr lang="ko-KR" altLang="en-US" sz="1600" dirty="0"/>
              <a:t>개가 추가됨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grpSp>
        <p:nvGrpSpPr>
          <p:cNvPr id="20" name="그룹 19"/>
          <p:cNvGrpSpPr/>
          <p:nvPr/>
        </p:nvGrpSpPr>
        <p:grpSpPr>
          <a:xfrm>
            <a:off x="715936" y="3849932"/>
            <a:ext cx="10790264" cy="1003000"/>
            <a:chOff x="715936" y="3679036"/>
            <a:chExt cx="10790264" cy="1003000"/>
          </a:xfrm>
        </p:grpSpPr>
        <p:sp>
          <p:nvSpPr>
            <p:cNvPr id="13" name="TextBox 12"/>
            <p:cNvSpPr txBox="1"/>
            <p:nvPr/>
          </p:nvSpPr>
          <p:spPr>
            <a:xfrm>
              <a:off x="715936" y="3679036"/>
              <a:ext cx="10790264" cy="1003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>
                <a:lnSpc>
                  <a:spcPct val="140000"/>
                </a:lnSpc>
                <a:defRPr sz="1600">
                  <a:latin typeface="Consolas" panose="020B0609020204030204" pitchFamily="49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&gt;&gt;&gt; age = 20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&gt;&gt;&gt; print("</a:t>
              </a:r>
              <a:r>
                <a:rPr lang="ko-KR" altLang="en-US" dirty="0">
                  <a:solidFill>
                    <a:schemeClr val="tx1"/>
                  </a:solidFill>
                </a:rPr>
                <a:t>제 나이는 </a:t>
              </a:r>
              <a:r>
                <a:rPr lang="en-US" altLang="ko-KR" dirty="0">
                  <a:solidFill>
                    <a:schemeClr val="tx1"/>
                  </a:solidFill>
                </a:rPr>
                <a:t>"</a:t>
              </a:r>
              <a:r>
                <a:rPr lang="en-US" altLang="ko-KR" dirty="0">
                  <a:solidFill>
                    <a:srgbClr val="C00000"/>
                  </a:solidFill>
                </a:rPr>
                <a:t>,</a:t>
              </a:r>
              <a:r>
                <a:rPr lang="en-US" altLang="ko-KR" dirty="0">
                  <a:solidFill>
                    <a:schemeClr val="tx1"/>
                  </a:solidFill>
                </a:rPr>
                <a:t> age</a:t>
              </a:r>
              <a:r>
                <a:rPr lang="en-US" altLang="ko-KR" dirty="0">
                  <a:solidFill>
                    <a:srgbClr val="C00000"/>
                  </a:solidFill>
                </a:rPr>
                <a:t>,</a:t>
              </a:r>
              <a:r>
                <a:rPr lang="en-US" altLang="ko-KR" dirty="0">
                  <a:solidFill>
                    <a:schemeClr val="tx1"/>
                  </a:solidFill>
                </a:rPr>
                <a:t> "</a:t>
              </a:r>
              <a:r>
                <a:rPr lang="ko-KR" altLang="en-US" dirty="0">
                  <a:solidFill>
                    <a:schemeClr val="tx1"/>
                  </a:solidFill>
                </a:rPr>
                <a:t>살입니다</a:t>
              </a:r>
              <a:r>
                <a:rPr lang="en-US" altLang="ko-KR" dirty="0">
                  <a:solidFill>
                    <a:schemeClr val="tx1"/>
                  </a:solidFill>
                </a:rPr>
                <a:t>.")		 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</a:rPr>
                <a:t># 3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개의 출력 대상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문자열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변수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문자열</a:t>
              </a:r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</a:rPr>
                <a:t>)</a:t>
              </a:r>
              <a:r>
                <a:rPr lang="ko-KR" altLang="en-US" dirty="0">
                  <a:solidFill>
                    <a:schemeClr val="accent6">
                      <a:lumMod val="75000"/>
                    </a:schemeClr>
                  </a:solidFill>
                </a:rPr>
                <a:t> 출력</a:t>
              </a:r>
              <a:endParaRPr lang="en-US" altLang="ko-KR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ko-KR" altLang="en-US" dirty="0">
                  <a:solidFill>
                    <a:srgbClr val="0070C0"/>
                  </a:solidFill>
                </a:rPr>
                <a:t>제 나이는  </a:t>
              </a:r>
              <a:r>
                <a:rPr lang="en-US" altLang="ko-KR" dirty="0">
                  <a:solidFill>
                    <a:srgbClr val="0070C0"/>
                  </a:solidFill>
                </a:rPr>
                <a:t>20 </a:t>
              </a:r>
              <a:r>
                <a:rPr lang="ko-KR" altLang="en-US" dirty="0">
                  <a:solidFill>
                    <a:srgbClr val="0070C0"/>
                  </a:solidFill>
                </a:rPr>
                <a:t>살입니다</a:t>
              </a:r>
              <a:r>
                <a:rPr lang="en-US" altLang="ko-KR" dirty="0">
                  <a:solidFill>
                    <a:srgbClr val="0070C0"/>
                  </a:solidFill>
                </a:rPr>
                <a:t>.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81509" y="4480132"/>
              <a:ext cx="104400" cy="133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20351" y="4471069"/>
              <a:ext cx="104400" cy="133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15936" y="4988226"/>
            <a:ext cx="10790264" cy="1003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age = 20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ko-KR" altLang="en-US" dirty="0">
                <a:solidFill>
                  <a:schemeClr val="tx1"/>
                </a:solidFill>
              </a:rPr>
              <a:t>제 나이는 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rgbClr val="C00000"/>
                </a:solidFill>
              </a:rPr>
              <a:t>+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str</a:t>
            </a:r>
            <a:r>
              <a:rPr lang="en-US" altLang="ko-KR" dirty="0">
                <a:solidFill>
                  <a:schemeClr val="tx1"/>
                </a:solidFill>
              </a:rPr>
              <a:t>(age) </a:t>
            </a:r>
            <a:r>
              <a:rPr lang="en-US" altLang="ko-KR" dirty="0">
                <a:solidFill>
                  <a:srgbClr val="C00000"/>
                </a:solidFill>
              </a:rPr>
              <a:t>+</a:t>
            </a:r>
            <a:r>
              <a:rPr lang="en-US" altLang="ko-KR" dirty="0">
                <a:solidFill>
                  <a:schemeClr val="tx1"/>
                </a:solidFill>
              </a:rPr>
              <a:t> "</a:t>
            </a:r>
            <a:r>
              <a:rPr lang="ko-KR" altLang="en-US" dirty="0">
                <a:solidFill>
                  <a:schemeClr val="tx1"/>
                </a:solidFill>
              </a:rPr>
              <a:t>살입니다</a:t>
            </a:r>
            <a:r>
              <a:rPr lang="en-US" altLang="ko-KR" dirty="0">
                <a:solidFill>
                  <a:schemeClr val="tx1"/>
                </a:solidFill>
              </a:rPr>
              <a:t>.")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개를 연결하여 하나의 문자열로 만든 후 출력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제 나이는 </a:t>
            </a:r>
            <a:r>
              <a:rPr lang="en-US" altLang="ko-KR" dirty="0">
                <a:solidFill>
                  <a:srgbClr val="0070C0"/>
                </a:solidFill>
              </a:rPr>
              <a:t>20</a:t>
            </a:r>
            <a:r>
              <a:rPr lang="ko-KR" altLang="en-US" dirty="0">
                <a:solidFill>
                  <a:srgbClr val="0070C0"/>
                </a:solidFill>
              </a:rPr>
              <a:t>살입니다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791654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연결 연산자 예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A65889-DA71-45E0-B421-A56C05A01C62}"/>
              </a:ext>
            </a:extLst>
          </p:cNvPr>
          <p:cNvSpPr txBox="1"/>
          <p:nvPr/>
        </p:nvSpPr>
        <p:spPr>
          <a:xfrm>
            <a:off x="1350554" y="1857835"/>
            <a:ext cx="7364821" cy="39905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n-US" altLang="ko-KR" sz="1800" dirty="0">
                <a:ea typeface="나눔스퀘어 ExtraBold" panose="020B0600000101010101" pitchFamily="50" charset="-127"/>
              </a:rPr>
              <a:t>&gt;&gt;&gt; name = "</a:t>
            </a:r>
            <a:r>
              <a:rPr lang="ko-KR" altLang="en-US" sz="1800" dirty="0">
                <a:ea typeface="나눔스퀘어 ExtraBold" panose="020B0600000101010101" pitchFamily="50" charset="-127"/>
              </a:rPr>
              <a:t>홍길동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3000"/>
              </a:lnSpc>
            </a:pPr>
            <a:r>
              <a:rPr lang="en-US" altLang="ko-KR" sz="1800" dirty="0">
                <a:ea typeface="나눔스퀘어 ExtraBold" panose="020B0600000101010101" pitchFamily="50" charset="-127"/>
              </a:rPr>
              <a:t>&gt;&gt;&gt; message = "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" + name + "</a:t>
            </a:r>
            <a:r>
              <a:rPr lang="ko-KR" altLang="en-US" sz="1800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3000"/>
              </a:lnSpc>
            </a:pPr>
            <a:r>
              <a:rPr lang="en-US" altLang="ko-KR" sz="1800" dirty="0">
                <a:ea typeface="나눔스퀘어 ExtraBold" panose="020B0600000101010101" pitchFamily="50" charset="-127"/>
              </a:rPr>
              <a:t>&gt;&gt;&gt; print(message)</a:t>
            </a:r>
          </a:p>
          <a:p>
            <a:pPr>
              <a:lnSpc>
                <a:spcPts val="3000"/>
              </a:lnSpc>
            </a:pP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</a:t>
            </a:r>
            <a:r>
              <a:rPr lang="ko-KR" altLang="en-US" sz="1800" b="1" dirty="0" err="1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이름은</a:t>
            </a:r>
            <a:r>
              <a:rPr lang="ko-KR" altLang="en-US" sz="1800" b="1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홍길동</a:t>
            </a:r>
            <a:r>
              <a:rPr lang="ko-KR" altLang="en-US" sz="1800" b="1" dirty="0" err="1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endParaRPr lang="en-US" altLang="ko-KR" sz="1800" dirty="0">
              <a:solidFill>
                <a:schemeClr val="accent4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1800" dirty="0">
                <a:ea typeface="나눔스퀘어 ExtraBold" panose="020B0600000101010101" pitchFamily="50" charset="-127"/>
              </a:rPr>
              <a:t>&gt;&gt;&gt; message = "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 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" + name + " </a:t>
            </a:r>
            <a:r>
              <a:rPr lang="ko-KR" altLang="en-US" sz="1800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3000"/>
              </a:lnSpc>
            </a:pPr>
            <a:r>
              <a:rPr lang="en-US" altLang="ko-KR" sz="1800" dirty="0">
                <a:ea typeface="나눔스퀘어 ExtraBold" panose="020B0600000101010101" pitchFamily="50" charset="-127"/>
              </a:rPr>
              <a:t>&gt;&gt;&gt; print(message)</a:t>
            </a:r>
          </a:p>
          <a:p>
            <a:pPr>
              <a:lnSpc>
                <a:spcPts val="3000"/>
              </a:lnSpc>
            </a:pP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ko-KR" altLang="en-US" sz="1800" b="1" dirty="0">
                <a:solidFill>
                  <a:schemeClr val="accent2">
                    <a:lumMod val="50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홍길동</a:t>
            </a:r>
            <a:r>
              <a:rPr lang="ko-KR" altLang="en-US" sz="1800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endParaRPr lang="en-US" altLang="ko-KR" sz="1800" dirty="0">
              <a:solidFill>
                <a:schemeClr val="accent4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>
              <a:lnSpc>
                <a:spcPts val="3000"/>
              </a:lnSpc>
            </a:pPr>
            <a:r>
              <a:rPr lang="en-US" altLang="ko-KR" sz="1800" dirty="0">
                <a:ea typeface="나눔스퀘어 ExtraBold" panose="020B0600000101010101" pitchFamily="50" charset="-127"/>
              </a:rPr>
              <a:t>&gt;&gt;&gt; message = "</a:t>
            </a: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" + " " + name + " " + "</a:t>
            </a:r>
            <a:r>
              <a:rPr lang="ko-KR" altLang="en-US" sz="1800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"</a:t>
            </a:r>
          </a:p>
          <a:p>
            <a:pPr>
              <a:lnSpc>
                <a:spcPts val="3000"/>
              </a:lnSpc>
            </a:pPr>
            <a:r>
              <a:rPr lang="en-US" altLang="ko-KR" sz="1800" dirty="0">
                <a:ea typeface="나눔스퀘어 ExtraBold" panose="020B0600000101010101" pitchFamily="50" charset="-127"/>
              </a:rPr>
              <a:t>&gt;&gt;&gt; print(message)</a:t>
            </a:r>
          </a:p>
          <a:p>
            <a:pPr>
              <a:lnSpc>
                <a:spcPts val="3000"/>
              </a:lnSpc>
            </a:pPr>
            <a:r>
              <a:rPr lang="ko-KR" altLang="en-US" sz="1800" b="1" dirty="0">
                <a:solidFill>
                  <a:schemeClr val="accent2">
                    <a:lumMod val="75000"/>
                  </a:schemeClr>
                </a:solidFill>
                <a:ea typeface="나눔스퀘어 ExtraBold" panose="020B0600000101010101" pitchFamily="50" charset="-127"/>
              </a:rPr>
              <a:t>내 이름은</a:t>
            </a:r>
            <a:r>
              <a:rPr lang="ko-KR" altLang="en-US" sz="1800" b="1" dirty="0">
                <a:solidFill>
                  <a:schemeClr val="accent2">
                    <a:lumMod val="50000"/>
                  </a:schemeClr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홍길동</a:t>
            </a:r>
            <a:r>
              <a:rPr lang="ko-KR" altLang="en-US" sz="1800" b="1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ko-KR" altLang="en-US" sz="1800" b="1" dirty="0">
                <a:solidFill>
                  <a:schemeClr val="accent4">
                    <a:lumMod val="75000"/>
                  </a:schemeClr>
                </a:solidFill>
                <a:ea typeface="나눔스퀘어 ExtraBold" panose="020B0600000101010101" pitchFamily="50" charset="-127"/>
              </a:rPr>
              <a:t>입니다</a:t>
            </a:r>
            <a:endParaRPr lang="en-US" altLang="ko-KR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9" name="위쪽 화살표 58"/>
          <p:cNvSpPr/>
          <p:nvPr/>
        </p:nvSpPr>
        <p:spPr>
          <a:xfrm>
            <a:off x="4920451" y="4936042"/>
            <a:ext cx="225026" cy="30949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0" name="위쪽 화살표 59"/>
          <p:cNvSpPr/>
          <p:nvPr/>
        </p:nvSpPr>
        <p:spPr>
          <a:xfrm>
            <a:off x="6573929" y="4924194"/>
            <a:ext cx="225026" cy="30949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위쪽 화살표 10"/>
          <p:cNvSpPr/>
          <p:nvPr/>
        </p:nvSpPr>
        <p:spPr>
          <a:xfrm>
            <a:off x="4301326" y="3772922"/>
            <a:ext cx="225026" cy="30949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위쪽 화살표 11"/>
          <p:cNvSpPr/>
          <p:nvPr/>
        </p:nvSpPr>
        <p:spPr>
          <a:xfrm>
            <a:off x="5954804" y="3761074"/>
            <a:ext cx="225026" cy="309493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17191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반복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*</a:t>
            </a:r>
            <a:r>
              <a:rPr lang="en-US" altLang="ko-KR" dirty="0"/>
              <a:t> </a:t>
            </a:r>
            <a:r>
              <a:rPr lang="ko-KR" altLang="en-US" dirty="0"/>
              <a:t>연산자 사용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반복 연산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4BDB7B-0216-4EC4-94A1-4FCDDB90B648}"/>
              </a:ext>
            </a:extLst>
          </p:cNvPr>
          <p:cNvSpPr txBox="1"/>
          <p:nvPr/>
        </p:nvSpPr>
        <p:spPr>
          <a:xfrm>
            <a:off x="6027339" y="3987837"/>
            <a:ext cx="2874065" cy="1584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===============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His Story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===============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urier New" panose="02070309020205020404" pitchFamily="49" charset="0"/>
              </a:rPr>
              <a:t>---------------</a:t>
            </a:r>
            <a:endParaRPr lang="ko-KR" altLang="en-US" sz="2000" dirty="0">
              <a:solidFill>
                <a:srgbClr val="000000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DF950D0-7C8A-458A-9A49-F54269D6F945}"/>
              </a:ext>
            </a:extLst>
          </p:cNvPr>
          <p:cNvSpPr/>
          <p:nvPr/>
        </p:nvSpPr>
        <p:spPr>
          <a:xfrm>
            <a:off x="4879910" y="4119869"/>
            <a:ext cx="979714" cy="513183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30460" y="2471897"/>
            <a:ext cx="5713815" cy="903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message = "Congratulations!"</a:t>
            </a:r>
          </a:p>
          <a:p>
            <a:r>
              <a:rPr lang="en-US" altLang="ko-KR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print(message * 3)</a:t>
            </a:r>
          </a:p>
          <a:p>
            <a:r>
              <a:rPr lang="en-US" altLang="ko-KR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Congratulations!Congratulations!Congratulations</a:t>
            </a:r>
            <a:r>
              <a:rPr lang="en-US" altLang="ko-KR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0460" y="3992126"/>
            <a:ext cx="3381735" cy="1138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print("=" * 15)</a:t>
            </a:r>
          </a:p>
          <a:p>
            <a:r>
              <a:rPr lang="en-US" altLang="ko-KR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print("His Story")</a:t>
            </a:r>
          </a:p>
          <a:p>
            <a:r>
              <a:rPr lang="en-US" altLang="ko-KR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print(15 * "=")</a:t>
            </a:r>
          </a:p>
          <a:p>
            <a:r>
              <a:rPr lang="en-US" altLang="ko-KR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print(3 * "</a:t>
            </a:r>
            <a:r>
              <a:rPr lang="en-US" altLang="ko-KR" dirty="0">
                <a:solidFill>
                  <a:srgbClr val="000000"/>
                </a:solidFill>
                <a:ea typeface="나눔스퀘어 ExtraBold" panose="020B0600000101010101" pitchFamily="50" charset="-127"/>
                <a:cs typeface="Courier New" panose="02070309020205020404" pitchFamily="49" charset="0"/>
              </a:rPr>
              <a:t>-</a:t>
            </a:r>
            <a:r>
              <a:rPr lang="en-US" altLang="ko-KR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" * 5)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12195" y="1950857"/>
            <a:ext cx="462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message</a:t>
            </a:r>
            <a:r>
              <a:rPr lang="ko-KR" altLang="en-US" b="1" dirty="0">
                <a:solidFill>
                  <a:srgbClr val="C00000"/>
                </a:solidFill>
              </a:rPr>
              <a:t>를 </a:t>
            </a:r>
            <a:r>
              <a:rPr lang="en-US" altLang="ko-KR" b="1" dirty="0">
                <a:solidFill>
                  <a:srgbClr val="C00000"/>
                </a:solidFill>
              </a:rPr>
              <a:t>3</a:t>
            </a:r>
            <a:r>
              <a:rPr lang="ko-KR" altLang="en-US" b="1" dirty="0">
                <a:solidFill>
                  <a:srgbClr val="C00000"/>
                </a:solidFill>
              </a:rPr>
              <a:t>번 반복하여 새로운 문자열 생성</a:t>
            </a:r>
          </a:p>
        </p:txBody>
      </p:sp>
      <p:cxnSp>
        <p:nvCxnSpPr>
          <p:cNvPr id="16" name="꺾인 연결선 15"/>
          <p:cNvCxnSpPr/>
          <p:nvPr/>
        </p:nvCxnSpPr>
        <p:spPr>
          <a:xfrm rot="10800000" flipV="1">
            <a:off x="3920248" y="2288609"/>
            <a:ext cx="2175753" cy="634973"/>
          </a:xfrm>
          <a:prstGeom prst="bentConnector3">
            <a:avLst>
              <a:gd name="adj1" fmla="val -75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816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연결 </a:t>
            </a:r>
            <a:r>
              <a:rPr lang="en-US" altLang="ko-KR" dirty="0"/>
              <a:t>/ </a:t>
            </a:r>
            <a:r>
              <a:rPr lang="ko-KR" altLang="en-US" dirty="0"/>
              <a:t>반복 예제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연산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9010" y="2185918"/>
            <a:ext cx="8689840" cy="25384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 latinLnBrk="1"/>
            <a:r>
              <a:rPr lang="en-US" altLang="ko-KR" sz="1800" dirty="0">
                <a:ea typeface="나눔스퀘어 ExtraBold" panose="020B0600000101010101" pitchFamily="50" charset="-127"/>
              </a:rPr>
              <a:t>&gt;&gt;&gt; a = "</a:t>
            </a:r>
            <a:r>
              <a:rPr lang="en-US" altLang="ko-KR" sz="1800" dirty="0" err="1">
                <a:ea typeface="나눔스퀘어 ExtraBold" panose="020B0600000101010101" pitchFamily="50" charset="-127"/>
              </a:rPr>
              <a:t>Yonsei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"</a:t>
            </a:r>
          </a:p>
          <a:p>
            <a:pPr latinLnBrk="1"/>
            <a:r>
              <a:rPr lang="en-US" altLang="ko-KR" sz="1800" dirty="0">
                <a:ea typeface="나눔스퀘어 ExtraBold" panose="020B0600000101010101" pitchFamily="50" charset="-127"/>
              </a:rPr>
              <a:t>&gt;&gt;&gt; b = "University"</a:t>
            </a:r>
          </a:p>
          <a:p>
            <a:pPr latinLnBrk="1"/>
            <a:r>
              <a:rPr lang="en-US" altLang="ko-KR" sz="1800" dirty="0">
                <a:ea typeface="나눔스퀘어 ExtraBold" panose="020B0600000101010101" pitchFamily="50" charset="-127"/>
              </a:rPr>
              <a:t>&gt;&gt;&gt;</a:t>
            </a:r>
          </a:p>
          <a:p>
            <a:pPr latinLnBrk="1"/>
            <a:r>
              <a:rPr lang="en-US" altLang="ko-KR" sz="1800" dirty="0">
                <a:ea typeface="나눔스퀘어 ExtraBold" panose="020B0600000101010101" pitchFamily="50" charset="-127"/>
              </a:rPr>
              <a:t>&gt;&gt;&gt; a + " " + b	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연결 연산자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(+)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로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a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와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b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변수 연결하기 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'</a:t>
            </a:r>
            <a:r>
              <a:rPr lang="en-US" altLang="ko-KR" sz="1800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Yonsei</a:t>
            </a:r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 University'</a:t>
            </a:r>
            <a:r>
              <a:rPr lang="ko-KR" altLang="en-US" sz="1800" dirty="0">
                <a:ea typeface="나눔스퀘어 ExtraBold" panose="020B0600000101010101" pitchFamily="50" charset="-127"/>
              </a:rPr>
              <a:t> </a:t>
            </a:r>
            <a:endParaRPr lang="en-US" altLang="ko-KR" sz="1800" dirty="0"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800" dirty="0">
                <a:ea typeface="나눔스퀘어 ExtraBold" panose="020B0600000101010101" pitchFamily="50" charset="-127"/>
              </a:rPr>
              <a:t>&gt;&gt;&gt;</a:t>
            </a:r>
          </a:p>
          <a:p>
            <a:pPr latinLnBrk="1"/>
            <a:r>
              <a:rPr lang="en-US" altLang="ko-KR" sz="1800" dirty="0">
                <a:ea typeface="나눔스퀘어 ExtraBold" panose="020B0600000101010101" pitchFamily="50" charset="-127"/>
              </a:rPr>
              <a:t>&gt;&gt;&gt; a * 2 + " " + b * 2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반복 연산자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*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)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ea typeface="나눔스퀘어 ExtraBold" panose="020B0600000101010101" pitchFamily="50" charset="-127"/>
              </a:rPr>
              <a:t>로 반복 연산 가능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'</a:t>
            </a:r>
            <a:r>
              <a:rPr lang="en-US" altLang="ko-KR" sz="1800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YonseiYonsei</a:t>
            </a:r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rgbClr val="0070C0"/>
                </a:solidFill>
                <a:ea typeface="나눔스퀘어 ExtraBold" panose="020B0600000101010101" pitchFamily="50" charset="-127"/>
              </a:rPr>
              <a:t>UniversityUniversity</a:t>
            </a:r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7629847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in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원하는 부분이 문자열 안에 존재하는지를 확인</a:t>
            </a:r>
            <a:endParaRPr lang="en-US" altLang="ko-KR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있으면 </a:t>
            </a:r>
            <a:r>
              <a:rPr lang="en-US" altLang="ko-KR" dirty="0">
                <a:solidFill>
                  <a:srgbClr val="000000"/>
                </a:solidFill>
              </a:rPr>
              <a:t>True</a:t>
            </a:r>
            <a:r>
              <a:rPr lang="ko-KR" altLang="en-US" dirty="0">
                <a:solidFill>
                  <a:srgbClr val="000000"/>
                </a:solidFill>
              </a:rPr>
              <a:t>를 반환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없으면 </a:t>
            </a:r>
            <a:r>
              <a:rPr lang="en-US" altLang="ko-KR" dirty="0">
                <a:solidFill>
                  <a:srgbClr val="000000"/>
                </a:solidFill>
              </a:rPr>
              <a:t>False</a:t>
            </a:r>
            <a:r>
              <a:rPr lang="ko-KR" altLang="en-US" dirty="0">
                <a:solidFill>
                  <a:srgbClr val="000000"/>
                </a:solidFill>
              </a:rPr>
              <a:t>를 반환</a:t>
            </a:r>
            <a:endParaRPr lang="en-US" altLang="ko-KR" dirty="0">
              <a:solidFill>
                <a:srgbClr val="000000"/>
              </a:solidFill>
            </a:endParaRPr>
          </a:p>
          <a:p>
            <a:r>
              <a:rPr lang="en-US" altLang="ko-KR" b="1" dirty="0">
                <a:solidFill>
                  <a:srgbClr val="000000"/>
                </a:solidFill>
              </a:rPr>
              <a:t>not in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연산자</a:t>
            </a:r>
            <a:endParaRPr lang="en-US" altLang="ko-KR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지정된 부분이 문자열 안에 존재하지 않는지 확인</a:t>
            </a:r>
            <a:endParaRPr lang="en-US" altLang="ko-KR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</a:pPr>
            <a:r>
              <a:rPr lang="ko-KR" altLang="en-US" dirty="0">
                <a:solidFill>
                  <a:srgbClr val="000000"/>
                </a:solidFill>
              </a:rPr>
              <a:t>없으면 </a:t>
            </a:r>
            <a:r>
              <a:rPr lang="en-US" altLang="ko-KR" dirty="0">
                <a:solidFill>
                  <a:srgbClr val="000000"/>
                </a:solidFill>
              </a:rPr>
              <a:t>True</a:t>
            </a:r>
            <a:r>
              <a:rPr lang="ko-KR" altLang="en-US" dirty="0">
                <a:solidFill>
                  <a:srgbClr val="000000"/>
                </a:solidFill>
              </a:rPr>
              <a:t>를 반환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있으면 </a:t>
            </a:r>
            <a:r>
              <a:rPr lang="en-US" altLang="ko-KR" dirty="0">
                <a:solidFill>
                  <a:srgbClr val="000000"/>
                </a:solidFill>
              </a:rPr>
              <a:t>False</a:t>
            </a:r>
            <a:r>
              <a:rPr lang="ko-KR" altLang="en-US" dirty="0">
                <a:solidFill>
                  <a:srgbClr val="000000"/>
                </a:solidFill>
              </a:rPr>
              <a:t>를 반환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en-US" altLang="ko-KR" dirty="0"/>
              <a:t>Membership </a:t>
            </a:r>
            <a:r>
              <a:rPr lang="ko-KR" altLang="en-US" dirty="0"/>
              <a:t>연산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5235" y="3886200"/>
            <a:ext cx="3527290" cy="2010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 latinLnBrk="1"/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a = 'Good Morning'</a:t>
            </a:r>
          </a:p>
          <a:p>
            <a:pPr latinLnBrk="1"/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'Good' </a:t>
            </a:r>
            <a:r>
              <a:rPr lang="en-US" altLang="ko-KR" sz="1800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in</a:t>
            </a:r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a</a:t>
            </a:r>
          </a:p>
          <a:p>
            <a:pPr latinLnBrk="1"/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True</a:t>
            </a:r>
          </a:p>
          <a:p>
            <a:pPr latinLnBrk="1"/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'X' </a:t>
            </a:r>
            <a:r>
              <a:rPr lang="en-US" altLang="ko-KR" sz="1800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in</a:t>
            </a:r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a</a:t>
            </a:r>
          </a:p>
          <a:p>
            <a:pPr latinLnBrk="1"/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False</a:t>
            </a:r>
          </a:p>
          <a:p>
            <a:pPr latinLnBrk="1"/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'Evening' </a:t>
            </a:r>
            <a:r>
              <a:rPr lang="en-US" altLang="ko-KR" sz="1800" dirty="0">
                <a:solidFill>
                  <a:srgbClr val="C00000"/>
                </a:solidFill>
                <a:ea typeface="나눔스퀘어 ExtraBold" panose="020B0600000101010101" pitchFamily="50" charset="-127"/>
              </a:rPr>
              <a:t>not in</a:t>
            </a:r>
            <a:r>
              <a:rPr lang="en-US" altLang="ko-KR" sz="1800" dirty="0">
                <a:solidFill>
                  <a:srgbClr val="FF0000"/>
                </a:solidFill>
                <a:ea typeface="나눔스퀘어 Extra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a</a:t>
            </a:r>
          </a:p>
          <a:p>
            <a:pPr latinLnBrk="1"/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True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1D74C3-06D4-42E1-B835-AD525537B715}"/>
              </a:ext>
            </a:extLst>
          </p:cNvPr>
          <p:cNvSpPr/>
          <p:nvPr/>
        </p:nvSpPr>
        <p:spPr>
          <a:xfrm>
            <a:off x="6419850" y="1402205"/>
            <a:ext cx="5466184" cy="46219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latinLnBrk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news =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""＂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중앙대 문화예술경영학과에서 인공지능 문화 플랫폼 구축에 나섰다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이번 업무협약으로 인공지능 기능이 탑재된 문화예술 플랫폼 개발과 핵심기술을 국산화하고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국내 문화예술 플랫폼 인공지능 판독 수준을 한 단계 발전시켜 글로벌 경쟁력을 확보하는 계기가 될 것으로 기대되고 있다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.</a:t>
            </a:r>
            <a:b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</a:b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"""</a:t>
            </a:r>
          </a:p>
          <a:p>
            <a:pPr latinLnBrk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</a:t>
            </a:r>
          </a:p>
          <a:p>
            <a:pPr latinLnBrk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"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인공지능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news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True</a:t>
            </a:r>
          </a:p>
          <a:p>
            <a:pPr latinLnBrk="1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&gt;&gt;&gt; "4</a:t>
            </a:r>
            <a:r>
              <a:rPr lang="ko-KR" alt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차산업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"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 news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  <a:cs typeface="Consolas" panose="020B0609020204030204" pitchFamily="49" charset="0"/>
              </a:rPr>
              <a:t>False</a:t>
            </a:r>
            <a:endParaRPr lang="ko-KR" altLang="en-US" sz="1600" dirty="0">
              <a:solidFill>
                <a:srgbClr val="0070C0"/>
              </a:solidFill>
              <a:latin typeface="Consolas" panose="020B0609020204030204" pitchFamily="49" charset="0"/>
              <a:ea typeface="나눔스퀘어 ExtraBold" panose="020B0600000101010101" pitchFamily="50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65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0DAA7-E6CE-E14C-954A-FCA3CC47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인덱싱과 </a:t>
            </a:r>
            <a:r>
              <a:rPr kumimoji="1" lang="ko-KR" altLang="en-US" dirty="0" err="1"/>
              <a:t>슬라이싱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62578787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문자열은</a:t>
            </a:r>
            <a:r>
              <a:rPr lang="en-US" altLang="ko-KR" dirty="0"/>
              <a:t> </a:t>
            </a:r>
            <a:r>
              <a:rPr lang="ko-KR" altLang="en-US" dirty="0"/>
              <a:t>연속된 문자들로 구성</a:t>
            </a:r>
            <a:endParaRPr lang="en-US" altLang="ko-KR" dirty="0"/>
          </a:p>
          <a:p>
            <a:r>
              <a:rPr lang="ko-KR" altLang="en-US" dirty="0"/>
              <a:t>인덱스는 문자열의 각 문자마다 번호</a:t>
            </a:r>
            <a:r>
              <a:rPr lang="en-US" altLang="ko-KR" dirty="0"/>
              <a:t>(</a:t>
            </a:r>
            <a:r>
              <a:rPr lang="ko-KR" altLang="en-US" dirty="0"/>
              <a:t>순서</a:t>
            </a:r>
            <a:r>
              <a:rPr lang="en-US" altLang="ko-KR" dirty="0"/>
              <a:t>)</a:t>
            </a:r>
            <a:r>
              <a:rPr lang="ko-KR" altLang="en-US" dirty="0"/>
              <a:t>를 매기는 것 </a:t>
            </a:r>
          </a:p>
          <a:p>
            <a:r>
              <a:rPr lang="ko-KR" altLang="en-US" dirty="0"/>
              <a:t>인덱스 범위</a:t>
            </a:r>
            <a:endParaRPr lang="en-US" altLang="ko-KR" dirty="0"/>
          </a:p>
          <a:p>
            <a:pPr lvl="1"/>
            <a:r>
              <a:rPr lang="en-US" altLang="ko-KR" dirty="0" err="1"/>
              <a:t>len</a:t>
            </a:r>
            <a:r>
              <a:rPr lang="en-US" altLang="ko-KR" dirty="0"/>
              <a:t>(s) :</a:t>
            </a:r>
            <a:r>
              <a:rPr lang="ko-KR" altLang="en-US" dirty="0"/>
              <a:t> </a:t>
            </a:r>
            <a:r>
              <a:rPr lang="ko-KR" altLang="en-US" dirty="0" err="1"/>
              <a:t>입력값</a:t>
            </a:r>
            <a:r>
              <a:rPr lang="ko-KR" altLang="en-US" dirty="0"/>
              <a:t> </a:t>
            </a:r>
            <a:r>
              <a:rPr lang="en-US" altLang="ko-KR" dirty="0"/>
              <a:t>s</a:t>
            </a:r>
            <a:r>
              <a:rPr lang="ko-KR" altLang="en-US" dirty="0"/>
              <a:t>의 길이</a:t>
            </a:r>
            <a:r>
              <a:rPr lang="en-US" altLang="ko-KR" dirty="0"/>
              <a:t>(</a:t>
            </a:r>
            <a:r>
              <a:rPr lang="ko-KR" altLang="en-US" dirty="0"/>
              <a:t>요소의 전체 개수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ko-KR" altLang="en-US" dirty="0"/>
              <a:t>양수 인덱스</a:t>
            </a:r>
            <a:r>
              <a:rPr lang="en-US" altLang="ko-KR" dirty="0"/>
              <a:t>: </a:t>
            </a:r>
            <a:r>
              <a:rPr lang="en-US" altLang="ko-KR" dirty="0">
                <a:latin typeface="Consolas" panose="020B0609020204030204" pitchFamily="49" charset="0"/>
              </a:rPr>
              <a:t>0 ~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len(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</a:rPr>
              <a:t>문자열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</a:rPr>
              <a:t>) - 1</a:t>
            </a:r>
          </a:p>
          <a:p>
            <a:pPr lvl="1"/>
            <a:r>
              <a:rPr lang="ko-KR" altLang="en-US" dirty="0"/>
              <a:t>음수 인덱스</a:t>
            </a:r>
            <a:r>
              <a:rPr lang="en-US" altLang="ko-KR" dirty="0"/>
              <a:t>: </a:t>
            </a:r>
            <a:r>
              <a:rPr lang="en-US" altLang="ko-KR" dirty="0">
                <a:latin typeface="Consolas" panose="020B0609020204030204" pitchFamily="49" charset="0"/>
              </a:rPr>
              <a:t>-</a:t>
            </a:r>
            <a:r>
              <a:rPr lang="en-US" altLang="ko-KR" dirty="0" err="1">
                <a:latin typeface="Consolas" panose="020B0609020204030204" pitchFamily="49" charset="0"/>
              </a:rPr>
              <a:t>len</a:t>
            </a:r>
            <a:r>
              <a:rPr lang="en-US" altLang="ko-KR" dirty="0">
                <a:latin typeface="Consolas" panose="020B0609020204030204" pitchFamily="49" charset="0"/>
              </a:rPr>
              <a:t>(</a:t>
            </a:r>
            <a:r>
              <a:rPr lang="ko-KR" altLang="en-US" dirty="0">
                <a:latin typeface="Consolas" panose="020B0609020204030204" pitchFamily="49" charset="0"/>
              </a:rPr>
              <a:t>문자열</a:t>
            </a:r>
            <a:r>
              <a:rPr lang="en-US" altLang="ko-KR" dirty="0">
                <a:latin typeface="Consolas" panose="020B0609020204030204" pitchFamily="49" charset="0"/>
              </a:rPr>
              <a:t>) ~ -1</a:t>
            </a:r>
            <a:endParaRPr lang="en-US" altLang="ko-KR" sz="1425" dirty="0"/>
          </a:p>
          <a:p>
            <a:r>
              <a:rPr lang="ko-KR" altLang="en-US" dirty="0"/>
              <a:t>인덱스 번호는 대괄호 </a:t>
            </a:r>
            <a:r>
              <a:rPr lang="en-US" altLang="ko-KR" sz="1800" dirty="0"/>
              <a:t>[ ] </a:t>
            </a:r>
            <a:r>
              <a:rPr lang="ko-KR" altLang="en-US" dirty="0"/>
              <a:t>안에 기록하여</a:t>
            </a:r>
            <a:r>
              <a:rPr lang="en-US" altLang="ko-KR" dirty="0"/>
              <a:t> </a:t>
            </a:r>
            <a:r>
              <a:rPr lang="ko-KR" altLang="en-US" dirty="0"/>
              <a:t>해당 문자를 참조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인덱싱</a:t>
            </a:r>
            <a:r>
              <a:rPr lang="en-US" altLang="ko-KR" dirty="0"/>
              <a:t>(Indexing)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64610" y="3190874"/>
            <a:ext cx="3527290" cy="2276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pPr latinLnBrk="1"/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</a:t>
            </a:r>
            <a:r>
              <a:rPr lang="en-US" altLang="ko-KR" sz="1800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msg</a:t>
            </a:r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 = 'Good Morning'</a:t>
            </a:r>
          </a:p>
          <a:p>
            <a:pPr latinLnBrk="1"/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length = </a:t>
            </a:r>
            <a:r>
              <a:rPr lang="en-US" altLang="ko-KR" sz="1800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len</a:t>
            </a:r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ea typeface="나눔스퀘어 ExtraBold" panose="020B0600000101010101" pitchFamily="50" charset="-127"/>
              </a:rPr>
              <a:t>msg</a:t>
            </a:r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)</a:t>
            </a:r>
          </a:p>
          <a:p>
            <a:pPr latinLnBrk="1"/>
            <a:r>
              <a:rPr lang="en-US" altLang="ko-KR" sz="1800" dirty="0">
                <a:solidFill>
                  <a:srgbClr val="000000"/>
                </a:solidFill>
                <a:ea typeface="나눔스퀘어 ExtraBold" panose="020B0600000101010101" pitchFamily="50" charset="-127"/>
              </a:rPr>
              <a:t>&gt;&gt;&gt; print(length)</a:t>
            </a:r>
          </a:p>
          <a:p>
            <a:pPr latinLnBrk="1"/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12</a:t>
            </a:r>
          </a:p>
          <a:p>
            <a:pPr latinLnBrk="1"/>
            <a:r>
              <a:rPr lang="en-US" altLang="ko-KR" sz="1800" dirty="0">
                <a:ea typeface="나눔스퀘어 ExtraBold" panose="020B0600000101010101" pitchFamily="50" charset="-127"/>
              </a:rPr>
              <a:t>&gt;&gt;&gt; print(</a:t>
            </a:r>
            <a:r>
              <a:rPr lang="en-US" altLang="ko-KR" sz="1800" dirty="0" err="1">
                <a:ea typeface="나눔스퀘어 ExtraBold" panose="020B0600000101010101" pitchFamily="50" charset="-127"/>
              </a:rPr>
              <a:t>msg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[0])</a:t>
            </a:r>
          </a:p>
          <a:p>
            <a:pPr latinLnBrk="1"/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G</a:t>
            </a:r>
          </a:p>
          <a:p>
            <a:pPr latinLnBrk="1"/>
            <a:r>
              <a:rPr lang="en-US" altLang="ko-KR" sz="1800" dirty="0">
                <a:ea typeface="나눔스퀘어 ExtraBold" panose="020B0600000101010101" pitchFamily="50" charset="-127"/>
              </a:rPr>
              <a:t>&gt;&gt;&gt; print(</a:t>
            </a:r>
            <a:r>
              <a:rPr lang="en-US" altLang="ko-KR" sz="1800" dirty="0" err="1">
                <a:ea typeface="나눔스퀘어 ExtraBold" panose="020B0600000101010101" pitchFamily="50" charset="-127"/>
              </a:rPr>
              <a:t>msg</a:t>
            </a:r>
            <a:r>
              <a:rPr lang="en-US" altLang="ko-KR" sz="1800" dirty="0">
                <a:ea typeface="나눔스퀘어 ExtraBold" panose="020B0600000101010101" pitchFamily="50" charset="-127"/>
              </a:rPr>
              <a:t>[2])</a:t>
            </a:r>
          </a:p>
          <a:p>
            <a:pPr latinLnBrk="1"/>
            <a:r>
              <a:rPr lang="en-US" altLang="ko-KR" sz="1800" dirty="0">
                <a:solidFill>
                  <a:srgbClr val="0070C0"/>
                </a:solidFill>
                <a:ea typeface="나눔스퀘어 ExtraBold" panose="020B0600000101010101" pitchFamily="50" charset="-127"/>
              </a:rPr>
              <a:t>o</a:t>
            </a:r>
            <a:endParaRPr lang="ko-KR" altLang="en-US" sz="1800" dirty="0">
              <a:solidFill>
                <a:srgbClr val="0070C0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55545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인덱싱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59159" y="4675150"/>
            <a:ext cx="1215135" cy="647996"/>
            <a:chOff x="770491" y="3744937"/>
            <a:chExt cx="1215135" cy="647996"/>
          </a:xfrm>
        </p:grpSpPr>
        <p:sp>
          <p:nvSpPr>
            <p:cNvPr id="5" name="TextBox 4"/>
            <p:cNvSpPr txBox="1"/>
            <p:nvPr/>
          </p:nvSpPr>
          <p:spPr>
            <a:xfrm>
              <a:off x="770491" y="3744937"/>
              <a:ext cx="121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msg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1596624" y="3967277"/>
              <a:ext cx="288301" cy="1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70491" y="4054379"/>
              <a:ext cx="10358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  <a:cs typeface="Consolas" panose="020B0609020204030204" pitchFamily="49" charset="0"/>
                </a:rPr>
                <a:t>length=6</a:t>
              </a:r>
              <a:endParaRPr lang="ko-KR" altLang="en-US" sz="1600" dirty="0"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443330" y="4725799"/>
          <a:ext cx="39291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P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o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443330" y="4378772"/>
          <a:ext cx="3929148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21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443330" y="4020105"/>
          <a:ext cx="3929148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21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7372478" y="4368881"/>
            <a:ext cx="2152379" cy="307777"/>
            <a:chOff x="459024" y="3744937"/>
            <a:chExt cx="2152379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Positive indexing</a:t>
              </a:r>
              <a:endParaRPr lang="ko-KR" altLang="en-US" sz="1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rot="10800000">
              <a:off x="459024" y="3914112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7372478" y="4047321"/>
            <a:ext cx="2152379" cy="307777"/>
            <a:chOff x="459024" y="3744937"/>
            <a:chExt cx="2152379" cy="307777"/>
          </a:xfrm>
        </p:grpSpPr>
        <p:sp>
          <p:nvSpPr>
            <p:cNvPr id="16" name="TextBox 15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Negative indexing</a:t>
              </a:r>
              <a:endParaRPr lang="ko-KR" altLang="en-US" sz="1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rot="10800000">
              <a:off x="459024" y="3903480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3486931" y="5275105"/>
            <a:ext cx="1041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msg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[1]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9080" y="5275105"/>
            <a:ext cx="1041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msg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[-1] </a:t>
            </a:r>
          </a:p>
        </p:txBody>
      </p:sp>
      <p:pic>
        <p:nvPicPr>
          <p:cNvPr id="20" name="그래픽 25">
            <a:extLst>
              <a:ext uri="{FF2B5EF4-FFF2-40B4-BE49-F238E27FC236}">
                <a16:creationId xmlns:a16="http://schemas.microsoft.com/office/drawing/2014/main" id="{1BE4569A-EF56-7A46-9D0F-F0DEE3B98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20" t="57752" r="66564" b="21957"/>
          <a:stretch/>
        </p:blipFill>
        <p:spPr>
          <a:xfrm>
            <a:off x="4121938" y="4869439"/>
            <a:ext cx="793445" cy="826129"/>
          </a:xfrm>
          <a:prstGeom prst="rect">
            <a:avLst/>
          </a:prstGeom>
        </p:spPr>
      </p:pic>
      <p:pic>
        <p:nvPicPr>
          <p:cNvPr id="21" name="그래픽 26">
            <a:extLst>
              <a:ext uri="{FF2B5EF4-FFF2-40B4-BE49-F238E27FC236}">
                <a16:creationId xmlns:a16="http://schemas.microsoft.com/office/drawing/2014/main" id="{D89E6E0F-9E47-3846-BECA-D2F843448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20" t="57752" r="66564" b="21957"/>
          <a:stretch/>
        </p:blipFill>
        <p:spPr>
          <a:xfrm>
            <a:off x="6961263" y="4878509"/>
            <a:ext cx="793445" cy="826129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950994" y="1508834"/>
            <a:ext cx="7072392" cy="18199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Python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[1]	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positive indexing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[-1]	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negative indexing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)-1]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[5]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3165554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인덱스 번호는 반드시 범위 내의 값을 이용해야 함</a:t>
            </a:r>
            <a:endParaRPr lang="en-US" altLang="ko-KR" dirty="0"/>
          </a:p>
          <a:p>
            <a:r>
              <a:rPr lang="ko-KR" altLang="en-US" dirty="0"/>
              <a:t>인덱스 번호는 반드시 정수형이어야 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인덱싱 주의사항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56106" y="2691982"/>
            <a:ext cx="7072392" cy="12480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[6]	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인덱스 범위를 벗어난 인덱스 번호 사용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IndexError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string index out of range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[1.0]	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정수형이 아닌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실수형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인덱스 번호 사용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TypeError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string indices must be integers</a:t>
            </a:r>
            <a:endParaRPr lang="ko-KR" altLang="en-US" sz="16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4814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전화번호를 포함한 문자열에서 뒤의 </a:t>
            </a:r>
            <a:r>
              <a:rPr lang="en-US" altLang="ko-KR" dirty="0"/>
              <a:t>4</a:t>
            </a:r>
            <a:r>
              <a:rPr lang="ko-KR" altLang="en-US" dirty="0"/>
              <a:t>자리 번호만 추출하려면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뒤의 </a:t>
            </a:r>
            <a:r>
              <a:rPr lang="en-US" altLang="ko-KR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자리 번호를 한 번에 추출할 수 없을까</a:t>
            </a:r>
            <a:r>
              <a:rPr lang="en-US" altLang="ko-KR" kern="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 </a:t>
            </a:r>
            <a:r>
              <a:rPr lang="en-US" altLang="ko-KR" kern="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 </a:t>
            </a:r>
            <a:r>
              <a:rPr lang="ko-KR" altLang="en-US" b="1" kern="0" dirty="0" err="1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슬라이싱</a:t>
            </a:r>
            <a:r>
              <a:rPr lang="en-US" altLang="ko-KR" b="1" kern="0" dirty="0">
                <a:solidFill>
                  <a:srgbClr val="C00000"/>
                </a:solidFill>
                <a:latin typeface="+mn-ea"/>
                <a:ea typeface="+mn-ea"/>
                <a:sym typeface="Wingdings" panose="05000000000000000000" pitchFamily="2" charset="2"/>
              </a:rPr>
              <a:t>(slicing)</a:t>
            </a:r>
            <a:endParaRPr lang="ko-KR" altLang="en-US" kern="0" dirty="0">
              <a:solidFill>
                <a:srgbClr val="C00000"/>
              </a:solidFill>
              <a:latin typeface="+mn-ea"/>
              <a:ea typeface="+mn-ea"/>
            </a:endParaRP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슬라이싱의</a:t>
            </a:r>
            <a:r>
              <a:rPr lang="ko-KR" altLang="en-US" dirty="0"/>
              <a:t> 필요성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92454" y="1773012"/>
            <a:ext cx="8874667" cy="16083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"010-1234-5678"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[9]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부터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[12]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"5678"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Last4Num =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[9] +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[10] +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[11] +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[12]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print(Last4Num)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5678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017639" y="4136943"/>
            <a:ext cx="8874667" cy="160836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"010-1234-5678"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[9]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부터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[12]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"5678"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Last4Num =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PhoneNum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[9:13]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print(Last4Num)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5678</a:t>
            </a:r>
          </a:p>
        </p:txBody>
      </p:sp>
    </p:spTree>
    <p:extLst>
      <p:ext uri="{BB962C8B-B14F-4D97-AF65-F5344CB8AC3E}">
        <p14:creationId xmlns:p14="http://schemas.microsoft.com/office/powerpoint/2010/main" val="39505406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8431597" y="3203789"/>
            <a:ext cx="1973971" cy="8572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문자열의 인덱스를 기반으로 문자열의 부분 값을 반환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문자열에서 </a:t>
            </a:r>
            <a:r>
              <a:rPr lang="ko-KR" altLang="en-US" dirty="0">
                <a:solidFill>
                  <a:srgbClr val="C00000"/>
                </a:solidFill>
              </a:rPr>
              <a:t>일부 문자들 추출</a:t>
            </a:r>
            <a:r>
              <a:rPr lang="ko-KR" altLang="en-US" dirty="0"/>
              <a:t>에 사용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문자열 </a:t>
            </a:r>
            <a:r>
              <a:rPr lang="en-US" altLang="ko-KR" dirty="0"/>
              <a:t>slicing</a:t>
            </a:r>
            <a:r>
              <a:rPr lang="ko-KR" altLang="en-US" dirty="0"/>
              <a:t>에는 </a:t>
            </a:r>
            <a:r>
              <a:rPr lang="en-US" altLang="ko-KR" dirty="0"/>
              <a:t>indexing</a:t>
            </a:r>
            <a:r>
              <a:rPr lang="ko-KR" altLang="en-US" dirty="0"/>
              <a:t>과 마찬가지로 </a:t>
            </a:r>
            <a:r>
              <a:rPr lang="en-US" altLang="ko-KR" b="1" dirty="0">
                <a:solidFill>
                  <a:srgbClr val="C00000"/>
                </a:solidFill>
              </a:rPr>
              <a:t>[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]</a:t>
            </a:r>
            <a:r>
              <a:rPr lang="en-US" altLang="ko-KR" dirty="0"/>
              <a:t> </a:t>
            </a:r>
            <a:r>
              <a:rPr lang="ko-KR" altLang="en-US" dirty="0"/>
              <a:t>연산자를 사용</a:t>
            </a:r>
            <a:r>
              <a:rPr lang="en-US" altLang="ko-KR" dirty="0"/>
              <a:t>.</a:t>
            </a:r>
          </a:p>
          <a:p>
            <a:pPr lvl="1">
              <a:lnSpc>
                <a:spcPct val="110000"/>
              </a:lnSpc>
            </a:pPr>
            <a:r>
              <a:rPr lang="en-US" altLang="ko-KR" b="1" dirty="0">
                <a:solidFill>
                  <a:srgbClr val="C00000"/>
                </a:solidFill>
              </a:rPr>
              <a:t>[start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: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end : step]</a:t>
            </a:r>
            <a:r>
              <a:rPr lang="en-US" altLang="ko-KR" b="1" dirty="0"/>
              <a:t>   </a:t>
            </a:r>
            <a:r>
              <a:rPr lang="en-US" altLang="ko-KR" b="1" dirty="0">
                <a:sym typeface="Wingdings" panose="05000000000000000000" pitchFamily="2" charset="2"/>
              </a:rPr>
              <a:t></a:t>
            </a:r>
            <a:r>
              <a:rPr lang="en-US" altLang="ko-KR" b="1" dirty="0"/>
              <a:t> </a:t>
            </a:r>
            <a:r>
              <a:rPr lang="ko-KR" altLang="en-US" dirty="0"/>
              <a:t>많은 경우 </a:t>
            </a:r>
            <a:r>
              <a:rPr lang="en-US" altLang="ko-KR" dirty="0"/>
              <a:t>step</a:t>
            </a:r>
            <a:r>
              <a:rPr lang="ko-KR" altLang="en-US" dirty="0"/>
              <a:t>은 생략하고 </a:t>
            </a:r>
            <a:r>
              <a:rPr lang="en-US" altLang="ko-KR" b="1" dirty="0">
                <a:solidFill>
                  <a:srgbClr val="C00000"/>
                </a:solidFill>
              </a:rPr>
              <a:t>[ start : end ]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로 사용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en-US" altLang="ko-KR" dirty="0"/>
              <a:t>start: </a:t>
            </a:r>
            <a:r>
              <a:rPr lang="ko-KR" altLang="en-US" dirty="0"/>
              <a:t>시작 인덱스. </a:t>
            </a:r>
            <a:r>
              <a:rPr lang="en-US" altLang="ko-KR" dirty="0"/>
              <a:t>default 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end: (end-1)</a:t>
            </a:r>
            <a:r>
              <a:rPr lang="ko-KR" altLang="en-US" dirty="0"/>
              <a:t>까지 추출</a:t>
            </a:r>
            <a:r>
              <a:rPr lang="en-US" altLang="ko-KR" dirty="0"/>
              <a:t>. default </a:t>
            </a:r>
            <a:r>
              <a:rPr lang="ko-KR" altLang="en-US" dirty="0"/>
              <a:t>값은 </a:t>
            </a:r>
            <a:r>
              <a:rPr lang="en-US" altLang="ko-KR" dirty="0" err="1"/>
              <a:t>len</a:t>
            </a:r>
            <a:r>
              <a:rPr lang="en-US" altLang="ko-KR" dirty="0"/>
              <a:t>(s)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step: </a:t>
            </a:r>
            <a:r>
              <a:rPr lang="ko-KR" altLang="en-US" dirty="0"/>
              <a:t>간격</a:t>
            </a:r>
            <a:r>
              <a:rPr lang="en-US" altLang="ko-KR" dirty="0"/>
              <a:t>. default </a:t>
            </a:r>
            <a:r>
              <a:rPr lang="ko-KR" altLang="en-US" dirty="0"/>
              <a:t>값은 </a:t>
            </a:r>
            <a:r>
              <a:rPr lang="en-US" altLang="ko-KR" dirty="0"/>
              <a:t>1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(slicing)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46624" y="4072037"/>
            <a:ext cx="7541167" cy="17730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Python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[1:4:1])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[1:4]</a:t>
            </a:r>
          </a:p>
          <a:p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yth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[::])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[:],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[0:len(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):1] =&gt;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[0:6:1]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[:-4])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[0:2]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7781474" y="3521682"/>
          <a:ext cx="39291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P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o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7743374" y="2908786"/>
          <a:ext cx="3929148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21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7781474" y="3174655"/>
          <a:ext cx="3929148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21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10931970" y="2477281"/>
            <a:ext cx="1050480" cy="499565"/>
            <a:chOff x="713341" y="3685590"/>
            <a:chExt cx="1050480" cy="499565"/>
          </a:xfrm>
        </p:grpSpPr>
        <p:sp>
          <p:nvSpPr>
            <p:cNvPr id="28" name="TextBox 27"/>
            <p:cNvSpPr txBox="1"/>
            <p:nvPr/>
          </p:nvSpPr>
          <p:spPr>
            <a:xfrm>
              <a:off x="713341" y="3685590"/>
              <a:ext cx="10504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rgbClr val="0070C0"/>
                  </a:solidFill>
                  <a:latin typeface="+mj-ea"/>
                  <a:ea typeface="+mj-ea"/>
                </a:rPr>
                <a:t>len</a:t>
              </a:r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(</a:t>
              </a:r>
              <a:r>
                <a:rPr lang="en-US" altLang="ko-KR" sz="1400" dirty="0" err="1">
                  <a:solidFill>
                    <a:srgbClr val="0070C0"/>
                  </a:solidFill>
                  <a:latin typeface="+mj-ea"/>
                  <a:ea typeface="+mj-ea"/>
                </a:rPr>
                <a:t>msg</a:t>
              </a:r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)-1</a:t>
              </a:r>
              <a:endParaRPr lang="ko-KR" altLang="en-US" sz="1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rot="5400000">
              <a:off x="1047322" y="4076852"/>
              <a:ext cx="216605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9350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sep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인자</a:t>
            </a:r>
            <a:r>
              <a:rPr lang="ko-KR" altLang="en-US" dirty="0"/>
              <a:t>를 사용하면 콤마로 구분된 문자열을 다르게 결합할 수 있음</a:t>
            </a:r>
            <a:endParaRPr lang="en-US" altLang="ko-KR" dirty="0"/>
          </a:p>
          <a:p>
            <a:pPr lvl="1"/>
            <a:r>
              <a:rPr lang="ko-KR" altLang="en-US" dirty="0"/>
              <a:t>기본값은 공백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): </a:t>
            </a:r>
            <a:r>
              <a:rPr lang="en-US" altLang="ko-KR" dirty="0" err="1"/>
              <a:t>sep</a:t>
            </a:r>
            <a:r>
              <a:rPr lang="en-US" altLang="ko-KR" dirty="0"/>
              <a:t> </a:t>
            </a:r>
            <a:r>
              <a:rPr lang="ko-KR" altLang="en-US" dirty="0"/>
              <a:t>인자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3232" y="2305050"/>
            <a:ext cx="7490217" cy="15049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print("Hello", "CT", "Python", </a:t>
            </a:r>
            <a:r>
              <a:rPr lang="en-US" altLang="ko-KR" dirty="0" err="1">
                <a:solidFill>
                  <a:srgbClr val="C00000"/>
                </a:solidFill>
              </a:rPr>
              <a:t>sep</a:t>
            </a:r>
            <a:r>
              <a:rPr lang="en-US" altLang="ko-KR" dirty="0">
                <a:solidFill>
                  <a:srgbClr val="C00000"/>
                </a:solidFill>
              </a:rPr>
              <a:t>=" "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콤마를 빈 칸으로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print("Hello", "CT", "Python", </a:t>
            </a:r>
            <a:r>
              <a:rPr lang="en-US" altLang="ko-KR" dirty="0" err="1">
                <a:solidFill>
                  <a:srgbClr val="C00000"/>
                </a:solidFill>
              </a:rPr>
              <a:t>sep</a:t>
            </a:r>
            <a:r>
              <a:rPr lang="en-US" altLang="ko-KR" dirty="0">
                <a:solidFill>
                  <a:srgbClr val="C00000"/>
                </a:solidFill>
              </a:rPr>
              <a:t>=""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콤마를 빈 칸 없이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print("Hello", "CT", "Python", </a:t>
            </a:r>
            <a:r>
              <a:rPr lang="en-US" altLang="ko-KR" dirty="0" err="1">
                <a:solidFill>
                  <a:srgbClr val="C00000"/>
                </a:solidFill>
              </a:rPr>
              <a:t>sep</a:t>
            </a:r>
            <a:r>
              <a:rPr lang="en-US" altLang="ko-KR" dirty="0">
                <a:solidFill>
                  <a:srgbClr val="C00000"/>
                </a:solidFill>
              </a:rPr>
              <a:t>="\t"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콤마를 탭으로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print("Hello", "CT", "Python", </a:t>
            </a:r>
            <a:r>
              <a:rPr lang="en-US" altLang="ko-KR" dirty="0" err="1">
                <a:solidFill>
                  <a:srgbClr val="C00000"/>
                </a:solidFill>
              </a:rPr>
              <a:t>sep</a:t>
            </a:r>
            <a:r>
              <a:rPr lang="en-US" altLang="ko-KR" dirty="0">
                <a:solidFill>
                  <a:srgbClr val="C00000"/>
                </a:solidFill>
              </a:rPr>
              <a:t>=","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콤마를 쉼표로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53621" y="4005150"/>
            <a:ext cx="3094603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CT Python</a:t>
            </a:r>
          </a:p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HelloCTPython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	CT	Python</a:t>
            </a:r>
          </a:p>
          <a:p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Hello,CT,Python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2" y="3961305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9607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621490" y="5076469"/>
            <a:ext cx="2524582" cy="7071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559261" y="3999503"/>
            <a:ext cx="1701361" cy="70714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문자열 일부</a:t>
            </a:r>
            <a:r>
              <a:rPr lang="en-US" altLang="ko-KR" dirty="0"/>
              <a:t> </a:t>
            </a:r>
            <a:r>
              <a:rPr lang="ko-KR" altLang="en-US" dirty="0"/>
              <a:t>추출하기 예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ko-KR" altLang="en-US" dirty="0"/>
              <a:t> 예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1414131" y="1777365"/>
            <a:ext cx="8730924" cy="15591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 =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ChungA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University'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letters[7:11]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letters[7:11:1]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과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Univ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letters[-17:-11]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letters[0:6:1], letters[:6], letters[:6:]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과 동일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Yonsei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029678"/>
              </p:ext>
            </p:extLst>
          </p:nvPr>
        </p:nvGraphicFramePr>
        <p:xfrm>
          <a:off x="1621490" y="4697507"/>
          <a:ext cx="71537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0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C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u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g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A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U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v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s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1621490" y="4317795"/>
          <a:ext cx="71537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557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2059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1621490" y="5068347"/>
          <a:ext cx="71537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0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40288" y="400845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[7:11]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85086" y="5377767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[-17:-11]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00795" y="3680977"/>
            <a:ext cx="5105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C00000"/>
                </a:solidFill>
              </a:rPr>
              <a:t>문자열 </a:t>
            </a:r>
            <a:r>
              <a:rPr lang="en-US" altLang="ko-KR" sz="1600" b="1" dirty="0">
                <a:solidFill>
                  <a:srgbClr val="C00000"/>
                </a:solidFill>
              </a:rPr>
              <a:t>letters</a:t>
            </a:r>
            <a:r>
              <a:rPr lang="ko-KR" altLang="en-US" sz="1600" b="1" dirty="0">
                <a:solidFill>
                  <a:srgbClr val="C00000"/>
                </a:solidFill>
              </a:rPr>
              <a:t>의 </a:t>
            </a:r>
            <a:r>
              <a:rPr lang="en-US" altLang="ko-KR" sz="1600" b="1" dirty="0">
                <a:solidFill>
                  <a:srgbClr val="C00000"/>
                </a:solidFill>
              </a:rPr>
              <a:t>7</a:t>
            </a:r>
            <a:r>
              <a:rPr lang="ko-KR" altLang="en-US" sz="1600" b="1" dirty="0">
                <a:solidFill>
                  <a:srgbClr val="C00000"/>
                </a:solidFill>
              </a:rPr>
              <a:t>번 문자부터 </a:t>
            </a:r>
            <a:r>
              <a:rPr lang="en-US" altLang="ko-KR" sz="1600" b="1" dirty="0">
                <a:solidFill>
                  <a:srgbClr val="C00000"/>
                </a:solidFill>
              </a:rPr>
              <a:t>10</a:t>
            </a:r>
            <a:r>
              <a:rPr lang="ko-KR" altLang="en-US" sz="1600" b="1" dirty="0">
                <a:solidFill>
                  <a:srgbClr val="C00000"/>
                </a:solidFill>
              </a:rPr>
              <a:t>번</a:t>
            </a:r>
            <a:r>
              <a:rPr lang="en-US" altLang="ko-KR" sz="1600" b="1" dirty="0">
                <a:solidFill>
                  <a:srgbClr val="C00000"/>
                </a:solidFill>
              </a:rPr>
              <a:t>(11-1) </a:t>
            </a:r>
            <a:r>
              <a:rPr lang="ko-KR" altLang="en-US" sz="1600" b="1" dirty="0">
                <a:solidFill>
                  <a:srgbClr val="C00000"/>
                </a:solidFill>
              </a:rPr>
              <a:t>문자까지 추출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r>
              <a:rPr lang="en-US" altLang="ko-KR" sz="1600" b="1" dirty="0">
                <a:solidFill>
                  <a:srgbClr val="C00000"/>
                </a:solidFill>
              </a:rPr>
              <a:t>7</a:t>
            </a:r>
            <a:r>
              <a:rPr lang="ko-KR" altLang="en-US" sz="1600" b="1" dirty="0">
                <a:solidFill>
                  <a:srgbClr val="C00000"/>
                </a:solidFill>
              </a:rPr>
              <a:t>번부터 </a:t>
            </a:r>
            <a:r>
              <a:rPr lang="en-US" altLang="ko-KR" sz="1600" b="1" dirty="0">
                <a:solidFill>
                  <a:srgbClr val="C00000"/>
                </a:solidFill>
              </a:rPr>
              <a:t>4</a:t>
            </a:r>
            <a:r>
              <a:rPr lang="ko-KR" altLang="en-US" sz="1600" b="1" dirty="0">
                <a:solidFill>
                  <a:srgbClr val="C00000"/>
                </a:solidFill>
              </a:rPr>
              <a:t>개 문자 분리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rot="10800000">
            <a:off x="6147419" y="4064422"/>
            <a:ext cx="288301" cy="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0426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step </a:t>
            </a:r>
            <a:r>
              <a:rPr lang="ko-KR" altLang="en-US" dirty="0"/>
              <a:t>사용 예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ko-KR" altLang="en-US" dirty="0"/>
              <a:t> 예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1812030" y="1755468"/>
            <a:ext cx="8473601" cy="17730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 =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ChungA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University'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letters[::4]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letters[0:17:4], 4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칸씩 건너뛰면서 추출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Yenry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letters[::-1]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역으로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슬라이싱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문자열을 거꾸로 추출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ytisrevinU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iesnoY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letters[::-3]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n-ea"/>
                <a:cs typeface="Consolas" panose="020B0609020204030204" pitchFamily="49" charset="0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+mn-ea"/>
                <a:cs typeface="Consolas" panose="020B0609020204030204" pitchFamily="49" charset="0"/>
              </a:rPr>
              <a:t>역으로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+mn-ea"/>
                <a:cs typeface="Consolas" panose="020B0609020204030204" pitchFamily="49" charset="0"/>
              </a:rPr>
              <a:t>슬라이싱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n-ea"/>
                <a:cs typeface="Consolas" panose="020B0609020204030204" pitchFamily="49" charset="0"/>
              </a:rPr>
              <a:t>(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+mn-ea"/>
                <a:cs typeface="Consolas" panose="020B0609020204030204" pitchFamily="49" charset="0"/>
              </a:rPr>
              <a:t>문자열을 거꾸로 추출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n-ea"/>
                <a:cs typeface="Consolas" panose="020B0609020204030204" pitchFamily="49" charset="0"/>
              </a:rPr>
              <a:t>), 3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+mn-ea"/>
                <a:cs typeface="Consolas" panose="020B0609020204030204" pitchFamily="49" charset="0"/>
              </a:rPr>
              <a:t>칸씩 건너뛰면서 추출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+mn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ysvUeo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96019"/>
              </p:ext>
            </p:extLst>
          </p:nvPr>
        </p:nvGraphicFramePr>
        <p:xfrm>
          <a:off x="2351121" y="4560042"/>
          <a:ext cx="71537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0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C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u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g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A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U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v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s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351121" y="4180330"/>
          <a:ext cx="71537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557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2059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220405" y="369102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+4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 flipV="1">
            <a:off x="2644607" y="3992171"/>
            <a:ext cx="1543051" cy="273792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568793" y="5200098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-3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28" name="자유형 27"/>
          <p:cNvSpPr/>
          <p:nvPr/>
        </p:nvSpPr>
        <p:spPr>
          <a:xfrm flipH="1">
            <a:off x="8105774" y="4963434"/>
            <a:ext cx="1135741" cy="250452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874414" y="367419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+4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30" name="자유형 29"/>
          <p:cNvSpPr/>
          <p:nvPr/>
        </p:nvSpPr>
        <p:spPr>
          <a:xfrm flipV="1">
            <a:off x="4298616" y="3975349"/>
            <a:ext cx="1543051" cy="273792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523330" y="367926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+4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 flipV="1">
            <a:off x="5947532" y="3980420"/>
            <a:ext cx="1543051" cy="273792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8177339" y="366244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+4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34" name="자유형 33"/>
          <p:cNvSpPr/>
          <p:nvPr/>
        </p:nvSpPr>
        <p:spPr>
          <a:xfrm flipV="1">
            <a:off x="7601541" y="3963598"/>
            <a:ext cx="1543051" cy="273792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7273393" y="5200098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-3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36" name="자유형 35"/>
          <p:cNvSpPr/>
          <p:nvPr/>
        </p:nvSpPr>
        <p:spPr>
          <a:xfrm flipH="1">
            <a:off x="6810374" y="4963434"/>
            <a:ext cx="1135741" cy="250452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048831" y="5200098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-3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38" name="자유형 37"/>
          <p:cNvSpPr/>
          <p:nvPr/>
        </p:nvSpPr>
        <p:spPr>
          <a:xfrm flipH="1">
            <a:off x="5585812" y="4963434"/>
            <a:ext cx="1135741" cy="250452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753431" y="5200098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-3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40" name="자유형 39"/>
          <p:cNvSpPr/>
          <p:nvPr/>
        </p:nvSpPr>
        <p:spPr>
          <a:xfrm flipH="1">
            <a:off x="4290412" y="4963434"/>
            <a:ext cx="1135741" cy="250452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3507007" y="5200098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-3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42" name="자유형 41"/>
          <p:cNvSpPr/>
          <p:nvPr/>
        </p:nvSpPr>
        <p:spPr>
          <a:xfrm flipH="1">
            <a:off x="3043988" y="4963434"/>
            <a:ext cx="1135741" cy="250452"/>
          </a:xfrm>
          <a:custGeom>
            <a:avLst/>
            <a:gdLst>
              <a:gd name="connsiteX0" fmla="*/ 0 w 1685925"/>
              <a:gd name="connsiteY0" fmla="*/ 0 h 276225"/>
              <a:gd name="connsiteX1" fmla="*/ 866775 w 1685925"/>
              <a:gd name="connsiteY1" fmla="*/ 276225 h 276225"/>
              <a:gd name="connsiteX2" fmla="*/ 1685925 w 1685925"/>
              <a:gd name="connsiteY2" fmla="*/ 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5925" h="276225">
                <a:moveTo>
                  <a:pt x="0" y="0"/>
                </a:moveTo>
                <a:cubicBezTo>
                  <a:pt x="292894" y="138112"/>
                  <a:pt x="585788" y="276225"/>
                  <a:pt x="866775" y="276225"/>
                </a:cubicBezTo>
                <a:cubicBezTo>
                  <a:pt x="1147762" y="276225"/>
                  <a:pt x="1416843" y="138112"/>
                  <a:pt x="1685925" y="0"/>
                </a:cubicBezTo>
              </a:path>
            </a:pathLst>
          </a:custGeom>
          <a:noFill/>
          <a:ln w="1905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342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문자열의 인덱스를 기반으로 문자열의 부분 값을 반환 예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1773930" y="2022717"/>
            <a:ext cx="8473601" cy="177304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letters =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ChungA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University'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print(letters[:6], 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AND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letters[7:]	)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0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부터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5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까지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7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부터 끝까지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ChungA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AND University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print(letters[:])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letters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변수의 처음부터 끝까지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ChungA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University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print(letters[::-1])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역으로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슬라이싱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ytisrevinU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AgnuhC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217631"/>
              </p:ext>
            </p:extLst>
          </p:nvPr>
        </p:nvGraphicFramePr>
        <p:xfrm>
          <a:off x="2351121" y="4560042"/>
          <a:ext cx="71537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0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C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h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u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g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A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U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v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e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s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t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351121" y="4180330"/>
          <a:ext cx="7153736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557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2059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00422132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330471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95587038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9761249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64205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문자열 분리 예</a:t>
            </a:r>
            <a:endParaRPr lang="en-US" altLang="ko-KR" dirty="0"/>
          </a:p>
          <a:p>
            <a:pPr lvl="1"/>
            <a:r>
              <a:rPr lang="en-US" altLang="ko-KR" sz="2000" dirty="0"/>
              <a:t>"20200430Rainy"</a:t>
            </a:r>
            <a:r>
              <a:rPr lang="ko-KR" altLang="en-US" sz="2000" dirty="0"/>
              <a:t>라는 문자열 분리</a:t>
            </a:r>
          </a:p>
          <a:p>
            <a:pPr lvl="2"/>
            <a:r>
              <a:rPr lang="ko-KR" altLang="en-US" sz="1800" dirty="0"/>
              <a:t>날짜를 나타내는 부분 </a:t>
            </a:r>
            <a:r>
              <a:rPr lang="en-US" altLang="ko-KR" sz="1800" dirty="0"/>
              <a:t>'20200430'</a:t>
            </a:r>
            <a:r>
              <a:rPr lang="ko-KR" altLang="en-US" sz="1800" dirty="0"/>
              <a:t>과 날씨를 나타내는 부분 </a:t>
            </a:r>
            <a:r>
              <a:rPr lang="en-US" altLang="ko-KR" sz="1800" dirty="0"/>
              <a:t>'Rainy'</a:t>
            </a:r>
            <a:r>
              <a:rPr lang="ko-KR" altLang="en-US" sz="1800" dirty="0"/>
              <a:t>를 분리</a:t>
            </a:r>
            <a:endParaRPr lang="en-US" altLang="ko-KR" sz="1800" dirty="0"/>
          </a:p>
          <a:p>
            <a:pPr lvl="1"/>
            <a:r>
              <a:rPr lang="en-US" altLang="ko-KR" sz="2000" dirty="0"/>
              <a:t>8</a:t>
            </a:r>
            <a:r>
              <a:rPr lang="ko-KR" altLang="en-US" sz="2000" dirty="0"/>
              <a:t>번째 인덱스를 기준으로 두 부분으로 분리할 수 있음</a:t>
            </a:r>
            <a:r>
              <a:rPr lang="en-US" altLang="ko-KR" sz="2000" dirty="0"/>
              <a:t> </a:t>
            </a:r>
          </a:p>
          <a:p>
            <a:pPr lvl="2"/>
            <a:r>
              <a:rPr lang="en-US" altLang="ko-KR" sz="1800" dirty="0"/>
              <a:t>data[:8]</a:t>
            </a:r>
            <a:r>
              <a:rPr lang="ko-KR" altLang="en-US" sz="1800" dirty="0"/>
              <a:t>은 </a:t>
            </a:r>
            <a:r>
              <a:rPr lang="en-US" altLang="ko-KR" sz="1800" dirty="0"/>
              <a:t>data[8]</a:t>
            </a:r>
            <a:r>
              <a:rPr lang="ko-KR" altLang="en-US" sz="1800" dirty="0"/>
              <a:t>이 미포함</a:t>
            </a:r>
            <a:endParaRPr lang="en-US" altLang="ko-KR" sz="1800" dirty="0"/>
          </a:p>
          <a:p>
            <a:pPr lvl="2"/>
            <a:r>
              <a:rPr lang="en-US" altLang="ko-KR" sz="1800" dirty="0"/>
              <a:t>data[8:]</a:t>
            </a:r>
            <a:r>
              <a:rPr lang="ko-KR" altLang="en-US" sz="1800" dirty="0"/>
              <a:t>은 </a:t>
            </a:r>
            <a:r>
              <a:rPr lang="en-US" altLang="ko-KR" sz="1800" dirty="0"/>
              <a:t>data[8]</a:t>
            </a:r>
            <a:r>
              <a:rPr lang="ko-KR" altLang="en-US" sz="1800" dirty="0"/>
              <a:t>을 포함</a:t>
            </a: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8171606" y="3275414"/>
            <a:ext cx="3239344" cy="21336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data =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"20200430Rainy"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date =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data[:8]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weather =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data[8:]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date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'20200430' 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weather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'Rainy'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2303496" y="4721967"/>
          <a:ext cx="5470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0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a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303496" y="4342255"/>
          <a:ext cx="5470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557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2059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58FB40-00C5-4455-862A-BBA8A89D4AF9}"/>
              </a:ext>
            </a:extLst>
          </p:cNvPr>
          <p:cNvSpPr txBox="1"/>
          <p:nvPr/>
        </p:nvSpPr>
        <p:spPr>
          <a:xfrm>
            <a:off x="1231298" y="471309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+mn-ea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5C318C0-9D96-40B0-80C6-B67F3A56F486}"/>
              </a:ext>
            </a:extLst>
          </p:cNvPr>
          <p:cNvCxnSpPr/>
          <p:nvPr/>
        </p:nvCxnSpPr>
        <p:spPr>
          <a:xfrm>
            <a:off x="1896687" y="4895870"/>
            <a:ext cx="28112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45478A5-8B05-4E65-807A-191556AFE62C}"/>
              </a:ext>
            </a:extLst>
          </p:cNvPr>
          <p:cNvCxnSpPr/>
          <p:nvPr/>
        </p:nvCxnSpPr>
        <p:spPr>
          <a:xfrm>
            <a:off x="5670611" y="4268772"/>
            <a:ext cx="0" cy="1305769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24714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문자열 분리 예 </a:t>
            </a:r>
            <a:r>
              <a:rPr lang="en-US" altLang="ko-KR" dirty="0"/>
              <a:t>: </a:t>
            </a:r>
            <a:r>
              <a:rPr lang="ko-KR" altLang="en-US" dirty="0"/>
              <a:t>연월일을 더 세분하여 분리</a:t>
            </a:r>
            <a:endParaRPr lang="en-US" altLang="ko-KR" dirty="0"/>
          </a:p>
          <a:p>
            <a:pPr lvl="1"/>
            <a:r>
              <a:rPr lang="ko-KR" altLang="en-US" dirty="0"/>
              <a:t>연도인 </a:t>
            </a:r>
            <a:r>
              <a:rPr lang="en-US" altLang="ko-KR" dirty="0"/>
              <a:t>'2020', </a:t>
            </a:r>
            <a:r>
              <a:rPr lang="ko-KR" altLang="en-US" dirty="0"/>
              <a:t>월을 나타내는 </a:t>
            </a:r>
            <a:r>
              <a:rPr lang="en-US" altLang="ko-KR" dirty="0"/>
              <a:t>'04', </a:t>
            </a:r>
            <a:r>
              <a:rPr lang="ko-KR" altLang="en-US" dirty="0"/>
              <a:t>일을 나타내는 </a:t>
            </a:r>
            <a:r>
              <a:rPr lang="en-US" altLang="ko-KR" dirty="0"/>
              <a:t>'30', </a:t>
            </a:r>
            <a:r>
              <a:rPr lang="ko-KR" altLang="en-US" dirty="0"/>
              <a:t>날씨를 나타내는 </a:t>
            </a:r>
            <a:r>
              <a:rPr lang="en-US" altLang="ko-KR" dirty="0"/>
              <a:t>'Rainy'</a:t>
            </a:r>
            <a:r>
              <a:rPr lang="ko-KR" altLang="en-US" dirty="0"/>
              <a:t>로 분리하려면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</a:t>
            </a:r>
            <a:r>
              <a:rPr lang="en-US" altLang="ko-KR" dirty="0"/>
              <a:t> </a:t>
            </a:r>
            <a:r>
              <a:rPr lang="ko-KR" altLang="en-US" dirty="0"/>
              <a:t>예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1378646" y="2246919"/>
            <a:ext cx="3239344" cy="34322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data = "20200430Rainy"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year = data[:4]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month = data[4:6]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day = data[6:8]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weather = data[8:]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year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'2020' 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month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'04'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day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'30'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weather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'Rainy'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5903923" y="3702552"/>
          <a:ext cx="5470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080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R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a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+mj-ea"/>
                          <a:ea typeface="+mj-ea"/>
                        </a:rPr>
                        <a:t>i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y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903923" y="3322840"/>
          <a:ext cx="5470504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9557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422059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36836680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1485446773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8580415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461355420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215061624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3013367949"/>
                    </a:ext>
                  </a:extLst>
                </a:gridCol>
                <a:gridCol w="420808">
                  <a:extLst>
                    <a:ext uri="{9D8B030D-6E8A-4147-A177-3AD203B41FA5}">
                      <a16:colId xmlns:a16="http://schemas.microsoft.com/office/drawing/2014/main" val="6158248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6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7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9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10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11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ea"/>
                          <a:ea typeface="+mj-ea"/>
                        </a:rPr>
                        <a:t>12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58FB40-00C5-4455-862A-BBA8A89D4AF9}"/>
              </a:ext>
            </a:extLst>
          </p:cNvPr>
          <p:cNvSpPr txBox="1"/>
          <p:nvPr/>
        </p:nvSpPr>
        <p:spPr>
          <a:xfrm>
            <a:off x="4831725" y="3693680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+mn-ea"/>
                <a:cs typeface="Courier New" panose="02070309020205020404" pitchFamily="49" charset="0"/>
              </a:rPr>
              <a:t>data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5C318C0-9D96-40B0-80C6-B67F3A56F486}"/>
              </a:ext>
            </a:extLst>
          </p:cNvPr>
          <p:cNvCxnSpPr/>
          <p:nvPr/>
        </p:nvCxnSpPr>
        <p:spPr>
          <a:xfrm>
            <a:off x="5497114" y="3876455"/>
            <a:ext cx="28112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45478A5-8B05-4E65-807A-191556AFE62C}"/>
              </a:ext>
            </a:extLst>
          </p:cNvPr>
          <p:cNvCxnSpPr/>
          <p:nvPr/>
        </p:nvCxnSpPr>
        <p:spPr>
          <a:xfrm>
            <a:off x="9271038" y="3249357"/>
            <a:ext cx="0" cy="1305769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45478A5-8B05-4E65-807A-191556AFE62C}"/>
              </a:ext>
            </a:extLst>
          </p:cNvPr>
          <p:cNvCxnSpPr/>
          <p:nvPr/>
        </p:nvCxnSpPr>
        <p:spPr>
          <a:xfrm>
            <a:off x="7594638" y="3249357"/>
            <a:ext cx="0" cy="1305769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5478A5-8B05-4E65-807A-191556AFE62C}"/>
              </a:ext>
            </a:extLst>
          </p:cNvPr>
          <p:cNvCxnSpPr/>
          <p:nvPr/>
        </p:nvCxnSpPr>
        <p:spPr>
          <a:xfrm>
            <a:off x="8423313" y="3246049"/>
            <a:ext cx="0" cy="1305769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9982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153" y="1302130"/>
            <a:ext cx="10872421" cy="241879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z="1800" dirty="0"/>
              <a:t>문자열의 </a:t>
            </a:r>
            <a:r>
              <a:rPr lang="ko-KR" altLang="en-US" sz="1800" dirty="0" err="1"/>
              <a:t>요소값은</a:t>
            </a:r>
            <a:r>
              <a:rPr lang="ko-KR" altLang="en-US" sz="1800" dirty="0"/>
              <a:t> 변경할 수 없음</a:t>
            </a:r>
            <a:r>
              <a:rPr lang="en-US" altLang="ko-KR" sz="1800" dirty="0"/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dirty="0"/>
              <a:t>문자열 객체는 변경 불가능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문자열 객체가 일단 생성되면</a:t>
            </a:r>
            <a:r>
              <a:rPr lang="en-US" altLang="ko-KR" dirty="0"/>
              <a:t>, </a:t>
            </a:r>
            <a:r>
              <a:rPr lang="ko-KR" altLang="en-US" dirty="0"/>
              <a:t>그 객체의 내용은 변경될 수 없음</a:t>
            </a:r>
            <a:r>
              <a:rPr lang="en-US" altLang="ko-KR" dirty="0"/>
              <a:t> </a:t>
            </a:r>
          </a:p>
          <a:p>
            <a:pPr lvl="1">
              <a:lnSpc>
                <a:spcPct val="130000"/>
              </a:lnSpc>
            </a:pP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문자열 인덱싱은 </a:t>
            </a:r>
            <a:r>
              <a:rPr lang="ko-KR" altLang="en-US" dirty="0" err="1"/>
              <a:t>할당문</a:t>
            </a:r>
            <a:r>
              <a:rPr lang="ko-KR" altLang="en-US" dirty="0"/>
              <a:t> 왼쪽에 올 수 없음</a:t>
            </a:r>
            <a:endParaRPr lang="en-US" altLang="ko-KR" dirty="0"/>
          </a:p>
          <a:p>
            <a:pPr>
              <a:lnSpc>
                <a:spcPct val="130000"/>
              </a:lnSpc>
            </a:pPr>
            <a:r>
              <a:rPr lang="en-US" altLang="ko-KR" sz="1800" dirty="0"/>
              <a:t>"Pithon"</a:t>
            </a:r>
            <a:r>
              <a:rPr lang="ko-KR" altLang="en-US" sz="1800" dirty="0"/>
              <a:t>이라는 문자열을 </a:t>
            </a:r>
            <a:r>
              <a:rPr lang="en-US" altLang="ko-KR" sz="1800" dirty="0"/>
              <a:t>"Python"</a:t>
            </a:r>
            <a:r>
              <a:rPr lang="ko-KR" altLang="en-US" sz="1800" dirty="0"/>
              <a:t>으로 바꾸려면</a:t>
            </a:r>
            <a:r>
              <a:rPr lang="en-US" altLang="ko-KR" sz="1800" dirty="0"/>
              <a:t> ?</a:t>
            </a:r>
            <a:endParaRPr lang="en-US" altLang="ko-KR" sz="3200" dirty="0">
              <a:solidFill>
                <a:srgbClr val="C0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ko-KR" altLang="en-US" dirty="0"/>
              <a:t>인덱스를 사용하여 </a:t>
            </a:r>
            <a:r>
              <a:rPr lang="en-US" altLang="ko-KR" dirty="0"/>
              <a:t>a[1]</a:t>
            </a:r>
            <a:r>
              <a:rPr lang="ko-KR" altLang="en-US" dirty="0"/>
              <a:t>의 값 </a:t>
            </a:r>
            <a:r>
              <a:rPr lang="en-US" altLang="ko-KR" dirty="0" err="1"/>
              <a:t>i</a:t>
            </a:r>
            <a:r>
              <a:rPr lang="ko-KR" altLang="en-US" dirty="0"/>
              <a:t>를 </a:t>
            </a:r>
            <a:r>
              <a:rPr lang="en-US" altLang="ko-KR" dirty="0"/>
              <a:t>y</a:t>
            </a:r>
            <a:r>
              <a:rPr lang="ko-KR" altLang="en-US" dirty="0"/>
              <a:t>로 바꾸려고 하면 에러 발생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특성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23975" y="3562350"/>
            <a:ext cx="7181850" cy="24288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a = "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Pithon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a[1]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i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a[1] = 'y'</a:t>
            </a:r>
          </a:p>
          <a:p>
            <a:pPr latinLnBrk="1"/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Traceback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(most recent call last):</a:t>
            </a:r>
          </a:p>
          <a:p>
            <a:pPr latinLnBrk="1"/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 File "&lt;pyshell#2&gt;", line 1, in &lt;module&gt;</a:t>
            </a:r>
          </a:p>
          <a:p>
            <a:pPr latinLnBrk="1"/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   a[1] = 'y'</a:t>
            </a:r>
          </a:p>
          <a:p>
            <a:pPr latinLnBrk="1"/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TypeError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: '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str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 object does not support item assignment</a:t>
            </a:r>
          </a:p>
          <a:p>
            <a:pPr latinLnBrk="1"/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a = "Python"	</a:t>
            </a:r>
            <a:r>
              <a:rPr lang="en-US" altLang="ko-KR" sz="1600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변수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a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를 새로운 값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"Python"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으로 교체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4524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0E0DAA7-E6CE-E14C-954A-FCA3CC47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x-none" altLang="en-US" dirty="0"/>
              <a:t>문</a:t>
            </a:r>
            <a:r>
              <a:rPr kumimoji="1" lang="ko-KR" altLang="en-US" dirty="0" err="1"/>
              <a:t>자열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메소드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7572202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kern="100" dirty="0">
                <a:latin typeface="+mn-ea"/>
                <a:ea typeface="+mn-ea"/>
                <a:cs typeface="Times New Roman" panose="02020603050405020304" pitchFamily="18" charset="0"/>
              </a:rPr>
              <a:t>split(), split(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ko-KR" altLang="en-US" b="1" kern="100" dirty="0" err="1">
                <a:latin typeface="+mn-ea"/>
                <a:ea typeface="+mn-ea"/>
                <a:cs typeface="Times New Roman" panose="02020603050405020304" pitchFamily="18" charset="0"/>
              </a:rPr>
              <a:t>구분자</a:t>
            </a:r>
            <a:r>
              <a:rPr lang="en-US" altLang="ko-KR" dirty="0">
                <a:latin typeface="Consolas" panose="020B0609020204030204" pitchFamily="49" charset="0"/>
                <a:ea typeface="나눔스퀘어 ExtraBold" panose="020B0600000101010101" pitchFamily="50" charset="-127"/>
              </a:rPr>
              <a:t>'</a:t>
            </a:r>
            <a:r>
              <a:rPr lang="en-US" altLang="ko-KR" b="1" kern="100" dirty="0">
                <a:latin typeface="+mn-ea"/>
                <a:ea typeface="+mn-ea"/>
                <a:cs typeface="Times New Roman" panose="02020603050405020304" pitchFamily="18" charset="0"/>
              </a:rPr>
              <a:t>) </a:t>
            </a:r>
          </a:p>
          <a:p>
            <a:pPr marL="300038" lvl="1"/>
            <a:r>
              <a:rPr lang="ko-KR" altLang="en-US" kern="100" dirty="0">
                <a:latin typeface="+mn-ea"/>
                <a:ea typeface="+mn-ea"/>
              </a:rPr>
              <a:t>인수</a:t>
            </a:r>
            <a:r>
              <a:rPr lang="ko-KR" altLang="ko-KR" kern="100" dirty="0">
                <a:latin typeface="+mn-ea"/>
                <a:ea typeface="+mn-ea"/>
              </a:rPr>
              <a:t>로 입력</a:t>
            </a:r>
            <a:r>
              <a:rPr lang="ko-KR" altLang="en-US" kern="100" dirty="0">
                <a:latin typeface="+mn-ea"/>
                <a:ea typeface="+mn-ea"/>
              </a:rPr>
              <a:t>된</a:t>
            </a:r>
            <a:r>
              <a:rPr lang="ko-KR" altLang="ko-KR" kern="100" dirty="0">
                <a:latin typeface="+mn-ea"/>
                <a:ea typeface="+mn-ea"/>
              </a:rPr>
              <a:t> </a:t>
            </a:r>
            <a:r>
              <a:rPr lang="ko-KR" altLang="en-US" kern="100" dirty="0" err="1">
                <a:latin typeface="+mn-ea"/>
                <a:ea typeface="+mn-ea"/>
              </a:rPr>
              <a:t>구분자를</a:t>
            </a:r>
            <a:r>
              <a:rPr lang="ko-KR" altLang="ko-KR" kern="100" dirty="0">
                <a:latin typeface="+mn-ea"/>
                <a:ea typeface="+mn-ea"/>
              </a:rPr>
              <a:t> 기준으로 원본 문자열을 </a:t>
            </a:r>
            <a:r>
              <a:rPr lang="ko-KR" altLang="en-US" kern="100" dirty="0">
                <a:latin typeface="+mn-ea"/>
                <a:ea typeface="+mn-ea"/>
              </a:rPr>
              <a:t>분리하여 반환</a:t>
            </a:r>
            <a:r>
              <a:rPr lang="en-US" altLang="ko-KR" kern="100" dirty="0">
                <a:latin typeface="+mn-ea"/>
                <a:ea typeface="+mn-ea"/>
              </a:rPr>
              <a:t> </a:t>
            </a:r>
          </a:p>
          <a:p>
            <a:pPr marL="300038" lvl="1"/>
            <a:r>
              <a:rPr lang="en-US" altLang="ko-KR" kern="100" dirty="0">
                <a:latin typeface="+mn-ea"/>
                <a:ea typeface="+mn-ea"/>
              </a:rPr>
              <a:t>default</a:t>
            </a:r>
            <a:r>
              <a:rPr lang="ko-KR" altLang="en-US" kern="100" dirty="0">
                <a:latin typeface="+mn-ea"/>
                <a:ea typeface="+mn-ea"/>
              </a:rPr>
              <a:t>는 </a:t>
            </a:r>
            <a:r>
              <a:rPr lang="en-US" altLang="ko-KR" kern="100" dirty="0">
                <a:latin typeface="+mn-ea"/>
                <a:ea typeface="+mn-ea"/>
              </a:rPr>
              <a:t>space</a:t>
            </a:r>
            <a:r>
              <a:rPr lang="ko-KR" altLang="en-US" kern="100" dirty="0">
                <a:latin typeface="+mn-ea"/>
                <a:ea typeface="+mn-ea"/>
              </a:rPr>
              <a:t>를 기준으로 분리</a:t>
            </a:r>
            <a:br>
              <a:rPr lang="en-US" altLang="ko-KR" kern="100" dirty="0">
                <a:latin typeface="+mn-ea"/>
                <a:ea typeface="+mn-ea"/>
              </a:rPr>
            </a:br>
            <a:br>
              <a:rPr lang="en-US" altLang="ko-KR" kern="100" dirty="0">
                <a:latin typeface="+mn-ea"/>
                <a:ea typeface="+mn-ea"/>
              </a:rPr>
            </a:br>
            <a:endParaRPr lang="ko-KR" altLang="ko-KR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361856" y="2882363"/>
            <a:ext cx="7925020" cy="2699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"Life is too short"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w1, w2, w3, w4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msg.split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()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print(w1)	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# w1 = 'Life', w2 = 'is', w3 = 'too', w4 = 'short'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Life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XmasDay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 =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"2020/12/25"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year, month, day =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XmasDay.split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('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/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')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&gt;&gt;&gt; print(year + "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년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", month + "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월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", day + "</a:t>
            </a: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일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")</a:t>
            </a:r>
          </a:p>
          <a:p>
            <a:pPr>
              <a:lnSpc>
                <a:spcPct val="14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2020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년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12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월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25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나눔스퀘어 ExtraBold" panose="020B0600000101010101" pitchFamily="50" charset="-127"/>
              </a:rPr>
              <a:t>일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26333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6154" y="1248989"/>
          <a:ext cx="11019143" cy="4894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841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146302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0969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err="1"/>
                        <a:t>메소드</a:t>
                      </a:r>
                      <a:endParaRPr lang="ko-Kore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설명</a:t>
                      </a:r>
                      <a:endParaRPr lang="ko-Kore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9126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split()</a:t>
                      </a: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split('</a:t>
                      </a:r>
                      <a:r>
                        <a:rPr lang="ko-KR" altLang="en-US" sz="1200" b="1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구분자</a:t>
                      </a:r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')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인수로 입력된 </a:t>
                      </a:r>
                      <a:r>
                        <a:rPr lang="ko-KR" altLang="en-US" sz="12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구분자를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기준으로 원본 문자열을 분리하여 반환 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default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space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기준으로 분리</a:t>
                      </a:r>
                      <a:b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12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msg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"Life is too short"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w1, w2, w3, w4 = </a:t>
                      </a:r>
                      <a:r>
                        <a:rPr lang="en-US" altLang="ko-KR" sz="12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msg.split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print(w1)	 # w1 = 'Life', w2 = 'is', w3 = 'too', w4 = 'short'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Life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</a:t>
                      </a:r>
                      <a:r>
                        <a:rPr lang="en-US" altLang="ko-KR" sz="12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XmasDay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"2020/12/25"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year, month, day = </a:t>
                      </a:r>
                      <a:r>
                        <a:rPr lang="en-US" altLang="ko-KR" sz="12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XmasDay.split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('/')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print(year + "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년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", month + "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월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", day + "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25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일</a:t>
                      </a: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532551"/>
                  </a:ext>
                </a:extLst>
              </a:tr>
              <a:tr h="115888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lower() 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문자열을 모두 소문자로 바꾼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 복사본을</a:t>
                      </a:r>
                      <a:r>
                        <a:rPr 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반환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'Faith'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sz="12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a.lower</a:t>
                      </a: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'Faith'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'faith'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02588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</a:rPr>
                        <a:t>upper() </a:t>
                      </a: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</a:rPr>
                        <a:t> 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문자열을 모두 대문자로 바꾼 문자열 복사본을 반환 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'Blessed are the poor in spirit.'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altLang="ko-KR" sz="12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a.upper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</a:p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'BLESSED ARE THE POOR IN SPIRIT.'</a:t>
                      </a: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islower() 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 내의 모든 문자들이 소문자이면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True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  <a:endParaRPr lang="ko-KR" sz="12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14131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isupper() 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 내의 모든 문자들이 대문자이면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True</a:t>
                      </a:r>
                      <a:r>
                        <a:rPr lang="ko-KR" altLang="en-US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7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202701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6154" y="1257301"/>
          <a:ext cx="11019143" cy="4975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21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633622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807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메소드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28616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isalpha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() 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문자열이 숫자와 기호를 제외한 알파벳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영문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한글 등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으로만 이루어져 있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으면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반환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</a:t>
                      </a: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ABCDefgh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'.</a:t>
                      </a: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isalpha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'123ABC'.isalpha()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False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29124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isnumeric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isdigit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() 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문자열이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숫자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로만 이루어져 있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으면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'1234'.isnumeric()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'123ABC'.isdigit()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False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125528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isalnum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() 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문자열이 알파벳과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숫자</a:t>
                      </a: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로만 이루어져 있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으면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True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'1234ABC'.isalnum()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'1234 ABC'.</a:t>
                      </a: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isalnum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False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isspace</a:t>
                      </a: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()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문자열이 공백문자로만 이루어져 있으면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True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를 반환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4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isspace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True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304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0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print( ) </a:t>
            </a:r>
            <a:r>
              <a:rPr lang="ko-KR" altLang="en-US" dirty="0"/>
              <a:t>함수 실행 시 항상 문자열 마지막에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\n</a:t>
            </a:r>
            <a:r>
              <a:rPr lang="en-US" altLang="ko-KR" dirty="0"/>
              <a:t>(</a:t>
            </a:r>
            <a:r>
              <a:rPr lang="ko-KR" altLang="en-US" dirty="0" err="1"/>
              <a:t>줄바꿈</a:t>
            </a:r>
            <a:r>
              <a:rPr lang="ko-KR" altLang="en-US" dirty="0"/>
              <a:t> 문자</a:t>
            </a:r>
            <a:r>
              <a:rPr lang="en-US" altLang="ko-KR" dirty="0"/>
              <a:t>)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출력되어 줄 바꿈이 일어남</a:t>
            </a:r>
            <a:endParaRPr lang="en-US" altLang="ko-KR" dirty="0"/>
          </a:p>
          <a:p>
            <a:r>
              <a:rPr lang="en-US" altLang="ko-KR" dirty="0"/>
              <a:t>print( ) </a:t>
            </a:r>
            <a:r>
              <a:rPr lang="ko-KR" altLang="en-US" dirty="0"/>
              <a:t>함수의 줄 바꿈을 방지하려면</a:t>
            </a:r>
            <a:r>
              <a:rPr lang="en-US" altLang="ko-KR" dirty="0"/>
              <a:t>?</a:t>
            </a:r>
          </a:p>
          <a:p>
            <a:pPr marL="361950" lvl="1" indent="0">
              <a:buNone/>
            </a:pPr>
            <a:r>
              <a:rPr lang="en-US" altLang="ko-KR" b="1" dirty="0">
                <a:solidFill>
                  <a:srgbClr val="C00000"/>
                </a:solidFill>
              </a:rPr>
              <a:t>end</a:t>
            </a:r>
            <a:r>
              <a:rPr lang="en-US" altLang="ko-KR" dirty="0"/>
              <a:t> </a:t>
            </a:r>
            <a:r>
              <a:rPr lang="ko-KR" altLang="en-US" dirty="0"/>
              <a:t>인자를 설정</a:t>
            </a:r>
            <a:endParaRPr lang="en-US" altLang="ko-KR" dirty="0"/>
          </a:p>
          <a:p>
            <a:pPr lvl="1"/>
            <a:r>
              <a:rPr lang="ko-KR" altLang="en-US" dirty="0"/>
              <a:t>줄 바꿈 문자</a:t>
            </a:r>
            <a:r>
              <a:rPr lang="en-US" altLang="ko-KR" dirty="0"/>
              <a:t>(</a:t>
            </a:r>
            <a:r>
              <a:rPr lang="en-US" altLang="ko-KR" dirty="0">
                <a:latin typeface="Consolas" panose="020B0609020204030204" pitchFamily="49" charset="0"/>
              </a:rPr>
              <a:t>\n</a:t>
            </a:r>
            <a:r>
              <a:rPr lang="en-US" altLang="ko-KR" dirty="0"/>
              <a:t>)</a:t>
            </a:r>
            <a:r>
              <a:rPr lang="ko-KR" altLang="en-US" dirty="0"/>
              <a:t>를 생략하도록 지정</a:t>
            </a:r>
            <a:endParaRPr lang="en-US" altLang="ko-KR" dirty="0"/>
          </a:p>
          <a:p>
            <a:pPr lvl="1"/>
            <a:r>
              <a:rPr lang="ko-KR" altLang="en-US" dirty="0"/>
              <a:t>끝 문자를 새로 지정함</a:t>
            </a:r>
            <a:endParaRPr lang="en-US" altLang="ko-KR" dirty="0"/>
          </a:p>
          <a:p>
            <a:pPr lvl="1"/>
            <a:r>
              <a:rPr lang="en-US" altLang="ko-KR" dirty="0"/>
              <a:t>end </a:t>
            </a:r>
            <a:r>
              <a:rPr lang="ko-KR" altLang="en-US" dirty="0"/>
              <a:t>인자를 지정하지 않으면</a:t>
            </a:r>
            <a:br>
              <a:rPr lang="en-US" altLang="ko-KR" dirty="0"/>
            </a:br>
            <a:r>
              <a:rPr lang="en-US" altLang="ko-KR" dirty="0"/>
              <a:t>default</a:t>
            </a:r>
            <a:r>
              <a:rPr lang="ko-KR" altLang="en-US" dirty="0"/>
              <a:t>로 </a:t>
            </a:r>
            <a:r>
              <a:rPr lang="en-US" altLang="ko-KR" dirty="0">
                <a:latin typeface="Consolas" panose="020B0609020204030204" pitchFamily="49" charset="0"/>
              </a:rPr>
              <a:t>\n </a:t>
            </a:r>
            <a:r>
              <a:rPr lang="ko-KR" altLang="en-US" dirty="0">
                <a:latin typeface="Consolas" panose="020B0609020204030204" pitchFamily="49" charset="0"/>
              </a:rPr>
              <a:t>문자가 세팅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사용법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): end </a:t>
            </a:r>
            <a:r>
              <a:rPr lang="ko-KR" altLang="en-US" dirty="0"/>
              <a:t>인자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4258" y="2446373"/>
            <a:ext cx="6075389" cy="23729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print("No new line", </a:t>
            </a:r>
            <a:r>
              <a:rPr lang="en-US" altLang="ko-KR" dirty="0">
                <a:solidFill>
                  <a:srgbClr val="C00000"/>
                </a:solidFill>
              </a:rPr>
              <a:t>end="####"</a:t>
            </a:r>
            <a:r>
              <a:rPr lang="en-US" altLang="ko-KR" dirty="0">
                <a:solidFill>
                  <a:schemeClr val="tx1"/>
                </a:solidFill>
              </a:rPr>
              <a:t>); print("ok?")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No new line####ok?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print("No new line", </a:t>
            </a:r>
            <a:r>
              <a:rPr lang="en-US" altLang="ko-KR" dirty="0">
                <a:solidFill>
                  <a:srgbClr val="C00000"/>
                </a:solidFill>
              </a:rPr>
              <a:t>end=" "</a:t>
            </a:r>
            <a:r>
              <a:rPr lang="en-US" altLang="ko-KR" dirty="0">
                <a:solidFill>
                  <a:schemeClr val="tx1"/>
                </a:solidFill>
              </a:rPr>
              <a:t>); print("ok?")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No new line ok?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print("No new line"); print("ok?")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No new line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ok?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814538"/>
              </p:ext>
            </p:extLst>
          </p:nvPr>
        </p:nvGraphicFramePr>
        <p:xfrm>
          <a:off x="1195996" y="5089413"/>
          <a:ext cx="5119079" cy="54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9079">
                  <a:extLst>
                    <a:ext uri="{9D8B030D-6E8A-4147-A177-3AD203B41FA5}">
                      <a16:colId xmlns:a16="http://schemas.microsoft.com/office/drawing/2014/main" val="836786425"/>
                    </a:ext>
                  </a:extLst>
                </a:gridCol>
              </a:tblGrid>
              <a:tr h="5472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print( </a:t>
                      </a:r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출력할 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objects, 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end=</a:t>
                      </a:r>
                      <a:r>
                        <a:rPr lang="en-US" altLang="ko-KR" sz="2000" dirty="0">
                          <a:solidFill>
                            <a:srgbClr val="C00000"/>
                          </a:solidFill>
                        </a:rPr>
                        <a:t>"</a:t>
                      </a:r>
                      <a:r>
                        <a:rPr lang="en-US" altLang="ko-KR" sz="2000" b="1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string</a:t>
                      </a:r>
                      <a:r>
                        <a:rPr lang="en-US" altLang="ko-KR" sz="2000" dirty="0">
                          <a:solidFill>
                            <a:srgbClr val="C00000"/>
                          </a:solidFill>
                        </a:rPr>
                        <a:t>"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)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62188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56157" y="5671981"/>
            <a:ext cx="313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string : </a:t>
            </a:r>
            <a:r>
              <a:rPr lang="ko-KR" altLang="en-US" dirty="0">
                <a:solidFill>
                  <a:srgbClr val="C00000"/>
                </a:solidFill>
              </a:rPr>
              <a:t>끝 문자로 사용될 문자</a:t>
            </a:r>
          </a:p>
        </p:txBody>
      </p:sp>
      <p:cxnSp>
        <p:nvCxnSpPr>
          <p:cNvPr id="16" name="꺾인 연결선 15"/>
          <p:cNvCxnSpPr>
            <a:endCxn id="4" idx="1"/>
          </p:cNvCxnSpPr>
          <p:nvPr/>
        </p:nvCxnSpPr>
        <p:spPr>
          <a:xfrm rot="16200000" flipH="1">
            <a:off x="5083755" y="5584245"/>
            <a:ext cx="322622" cy="22218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5125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6154" y="1257301"/>
          <a:ext cx="11019143" cy="4914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21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633622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807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메소드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435211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swapcase( )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대소문자를 상호 변환한 값을 반환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'Peace'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a.swapcase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pEACE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 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291242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title( ) </a:t>
                      </a: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각 단어의 제일 앞 글자만 대문자로 변환한 값을 반환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'God is love.'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a.title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'God Is Love.'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180773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replace() </a:t>
                      </a: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원본 문자열에서 찾고자 하는 문자열을 바꾸고자 하는 문자열로 변경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한 값을 반환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 = 'Hello, World'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 =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a.replace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('World', 'Korea')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a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'Hello, World'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b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'Hello, Korea'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2134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6154" y="1224915"/>
          <a:ext cx="11019143" cy="4852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2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365017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44719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메소드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62354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startswith() 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494" marR="54494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원본 문자열이 매개변수로 입력한 문자열로 시작되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,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True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를 반환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 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a = 'Hello'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a.startswith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('He')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True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a.startswith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('lo')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False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54494" marR="5449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61949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endswith</a:t>
                      </a: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() 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494" marR="54494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원본 문자열이 매개변수로 입력한 문자열로 끝나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, 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True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를 반환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 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a = 'Hello'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a.endswith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('He')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False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a.endswith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('lo')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True 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4494" marR="54494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116180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join()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4085" marR="7408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원본 문자열의 각 문자 사이에 </a:t>
                      </a:r>
                      <a:r>
                        <a:rPr lang="ko-KR" altLang="en-US" sz="1400" spc="-1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구분자로</a:t>
                      </a:r>
                      <a:r>
                        <a:rPr lang="ko-KR" altLang="en-US" sz="140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연결한 문자열 반환</a:t>
                      </a:r>
                      <a:endParaRPr lang="en-US" altLang="ko-KR" sz="14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'%'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s.join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p%y%t%h%o%n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endParaRPr lang="ko-KR" altLang="en-US" sz="14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085" marR="7408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36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76676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6154" y="1257301"/>
          <a:ext cx="11019143" cy="470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21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633622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1651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메소드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1661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find() </a:t>
                      </a:r>
                      <a:endParaRPr lang="ko-KR" alt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367" marR="6036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원본 문자열 안에 매개변수로 입력한 문자열이 존재하는 위치를 앞에서부터 찾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아 인덱스 값을 반환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. 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존재하지 않으면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-1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을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반환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. 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a = 'Hello'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a.find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('ll')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2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60367" marR="6036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6113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find(</a:t>
                      </a:r>
                      <a:b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'</a:t>
                      </a: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찾을 문자열</a:t>
                      </a:r>
                      <a:r>
                        <a:rPr lang="en-US" altLang="ko-KR" sz="12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'</a:t>
                      </a:r>
                      <a:r>
                        <a:rPr lang="en-US" altLang="ko-KR" sz="12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1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시작위치</a:t>
                      </a: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367" marR="6036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원본 문자열 안에 매개변수로 입력한 문자열이 존재하는 위치를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시작 위치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에서부터 찾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아 인덱스 값을 반환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. 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존재하지 않으면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-1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을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반환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a = 'Hello'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a.find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('l')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2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&gt;&gt;&gt;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a.find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('l', 3)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</a:rPr>
                        <a:t>3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marL="60367" marR="6036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611498"/>
                  </a:ext>
                </a:extLst>
              </a:tr>
              <a:tr h="16113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rfind() </a:t>
                      </a:r>
                      <a:endParaRPr lang="ko-KR" alt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0367" marR="60367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원본 문자열 안에 매개변수로 입력한 문자열이 존재하는 위치를 뒤에서부터 찾아 인덱스 값을 반환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존재하지 않으면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을 반환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. 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&gt;&gt;&gt; a = 'Hello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Hello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'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&gt;&gt;&gt;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a.rfind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('He')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&gt;&gt;&gt;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a.rfind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('HE')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-1</a:t>
                      </a:r>
                    </a:p>
                  </a:txBody>
                  <a:tcPr marL="60367" marR="60367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889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6704" y="1398618"/>
          <a:ext cx="11019143" cy="451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521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633622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27693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메소드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1506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count() 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원본 </a:t>
                      </a: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문자열 안에 매개변수로 입력한 문자열이 몇 번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들었는지 개수를 반환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a = 'Hello'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a.count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('l')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2 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lstrip() 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원본 문자열 왼쪽에 있는 공백을 제거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한 문자열을 반환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문자열 중간의 공백은 제거되지 않음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'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'.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lstrip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()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94106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rstrip() </a:t>
                      </a:r>
                      <a:endParaRPr lang="ko-KR" alt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원본 문자열 오른쪽에 있는 공백을 제거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한 문자열을 반환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문자열 중간의 공백은 제거되지 않음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'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'.rstrip()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104965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Times New Roman" panose="02020603050405020304" pitchFamily="18" charset="0"/>
                        </a:rPr>
                        <a:t>strip() </a:t>
                      </a:r>
                      <a:endParaRPr lang="ko-KR" alt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825" marR="6882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원본 문자열 양쪽에 있는 공백을 제거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한 문자열을 반환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문자열 중간의 공백은 제거되지 않음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.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&gt;&gt;&gt; '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'.strip()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파 이 썬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나눔스퀘어 ExtraBold" panose="020B0600000101010101" pitchFamily="50" charset="-127"/>
                          <a:cs typeface="+mn-cs"/>
                        </a:rPr>
                        <a:t>'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나눔스퀘어 ExtraBold" panose="020B0600000101010101" pitchFamily="50" charset="-127"/>
                        <a:cs typeface="+mn-cs"/>
                      </a:endParaRPr>
                    </a:p>
                  </a:txBody>
                  <a:tcPr marL="68825" marR="6882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7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33773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ko-KR" dirty="0"/>
              <a:t>문자열 </a:t>
            </a:r>
            <a:r>
              <a:rPr lang="ko-KR" altLang="ko-KR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86154" y="1257302"/>
          <a:ext cx="11019143" cy="4952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13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9285007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395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메소드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148184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center(width)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4085" marR="7408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주어진 폭 영역에 가운데 정렬된 문자열의 복사본을 반환</a:t>
                      </a:r>
                      <a:endParaRPr lang="en-US" altLang="ko-KR" sz="14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s.center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(10)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  python  '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s.center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(10,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'--python--'</a:t>
                      </a:r>
                      <a:endParaRPr lang="ko-KR" altLang="en-US" sz="14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085" marR="7408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108051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ljust(width) 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4085" marR="7408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주어진 폭 영역에 왼쪽 정렬된 문자열을 반환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s.ljust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(10)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    '</a:t>
                      </a:r>
                      <a:endParaRPr lang="ko-KR" altLang="en-US" sz="14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085" marR="7408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98789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rjust(width) 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4085" marR="7408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주어진 폭 영역에 오른쪽 정렬된 문자열을 반환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s.rjust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(10)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python'</a:t>
                      </a:r>
                      <a:endParaRPr lang="ko-KR" altLang="en-US" sz="14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085" marR="7408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106314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b="1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zfill</a:t>
                      </a:r>
                      <a:r>
                        <a:rPr lang="en-US" altLang="ko-KR" sz="14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() 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4085" marR="74085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주어진 폭 영역에 오른쪽 정렬하고 왼쪽 빈 공간은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으로 채운 문자열을 반환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 s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'python'</a:t>
                      </a:r>
                      <a:endParaRPr lang="ko-KR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&gt;&gt;&gt;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00" baseline="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s.zfill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(10)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0000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python'</a:t>
                      </a:r>
                      <a:endParaRPr lang="ko-KR" altLang="en-US" sz="1400" spc="-1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4085" marR="74085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70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258915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리스트 </a:t>
            </a:r>
            <a:r>
              <a:rPr kumimoji="1" lang="en-US" altLang="ko-KR" dirty="0"/>
              <a:t>(list)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7218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코스닥에서 관심 있는 종목들을 저장하는 경우</a:t>
            </a:r>
          </a:p>
          <a:p>
            <a:pPr lvl="1"/>
            <a:r>
              <a:rPr lang="ko-KR" altLang="en-US" dirty="0"/>
              <a:t>각자 </a:t>
            </a:r>
            <a:r>
              <a:rPr lang="ko-KR" altLang="en-US" b="1" dirty="0">
                <a:solidFill>
                  <a:srgbClr val="C00000"/>
                </a:solidFill>
              </a:rPr>
              <a:t>서로 다른 </a:t>
            </a:r>
            <a:r>
              <a:rPr lang="ko-KR" altLang="en-US" b="1" dirty="0" err="1">
                <a:solidFill>
                  <a:srgbClr val="C00000"/>
                </a:solidFill>
              </a:rPr>
              <a:t>변수명을</a:t>
            </a:r>
            <a:r>
              <a:rPr lang="ko-KR" altLang="en-US" b="1" dirty="0">
                <a:solidFill>
                  <a:srgbClr val="C00000"/>
                </a:solidFill>
              </a:rPr>
              <a:t> 사용</a:t>
            </a:r>
            <a:r>
              <a:rPr lang="ko-KR" altLang="en-US" dirty="0"/>
              <a:t>해서 저장할 수도 있음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interest1 = "</a:t>
            </a:r>
            <a:r>
              <a:rPr lang="ko-KR" altLang="en-US" dirty="0"/>
              <a:t>삼성전자</a:t>
            </a:r>
            <a:r>
              <a:rPr lang="en-US" altLang="ko-KR" dirty="0"/>
              <a:t>"</a:t>
            </a:r>
            <a:br>
              <a:rPr lang="ko-KR" altLang="en-US" dirty="0"/>
            </a:br>
            <a:r>
              <a:rPr lang="ko-KR" altLang="en-US" dirty="0"/>
              <a:t>     </a:t>
            </a:r>
            <a:r>
              <a:rPr lang="en-US" altLang="ko-KR" dirty="0"/>
              <a:t>interest2 = "LG</a:t>
            </a:r>
            <a:r>
              <a:rPr lang="ko-KR" altLang="en-US" dirty="0"/>
              <a:t>전자</a:t>
            </a:r>
            <a:r>
              <a:rPr lang="en-US" altLang="ko-KR" dirty="0"/>
              <a:t>"</a:t>
            </a:r>
            <a:br>
              <a:rPr lang="ko-KR" altLang="en-US" dirty="0"/>
            </a:br>
            <a:r>
              <a:rPr lang="ko-KR" altLang="en-US" dirty="0"/>
              <a:t>     </a:t>
            </a:r>
            <a:r>
              <a:rPr lang="en-US" altLang="ko-KR" dirty="0"/>
              <a:t>interest3 = "NAVER"</a:t>
            </a:r>
            <a:r>
              <a:rPr lang="ko-KR" altLang="en-US" dirty="0"/>
              <a:t>     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리스트</a:t>
            </a:r>
            <a:r>
              <a:rPr lang="ko-KR" altLang="en-US" dirty="0"/>
              <a:t>를 이용하면 여러 데이터를 </a:t>
            </a:r>
            <a:r>
              <a:rPr lang="ko-KR" altLang="en-US" b="1" dirty="0">
                <a:solidFill>
                  <a:srgbClr val="C00000"/>
                </a:solidFill>
              </a:rPr>
              <a:t>한 번에 저장</a:t>
            </a:r>
            <a:r>
              <a:rPr lang="ko-KR" altLang="en-US" dirty="0"/>
              <a:t>할 수 있어 </a:t>
            </a:r>
            <a:r>
              <a:rPr lang="ko-KR" altLang="en-US" dirty="0" err="1"/>
              <a:t>변수명을</a:t>
            </a:r>
            <a:r>
              <a:rPr lang="ko-KR" altLang="en-US" dirty="0"/>
              <a:t> 여러 개 사용할 필요가 없음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interest = ["</a:t>
            </a:r>
            <a:r>
              <a:rPr lang="ko-KR" altLang="en-US" dirty="0"/>
              <a:t>삼성전자</a:t>
            </a:r>
            <a:r>
              <a:rPr lang="en-US" altLang="ko-KR" dirty="0"/>
              <a:t>", "LG</a:t>
            </a:r>
            <a:r>
              <a:rPr lang="ko-KR" altLang="en-US" dirty="0"/>
              <a:t>전자</a:t>
            </a:r>
            <a:r>
              <a:rPr lang="en-US" altLang="ko-KR" dirty="0"/>
              <a:t>", "NAVER"]</a:t>
            </a:r>
          </a:p>
          <a:p>
            <a:pPr lvl="1"/>
            <a:r>
              <a:rPr lang="ko-KR" altLang="en-US" dirty="0"/>
              <a:t>관심종목으로 </a:t>
            </a:r>
            <a:r>
              <a:rPr lang="en-US" altLang="ko-KR" dirty="0"/>
              <a:t>"</a:t>
            </a:r>
            <a:r>
              <a:rPr lang="ko-KR" altLang="en-US" dirty="0"/>
              <a:t>카카오</a:t>
            </a:r>
            <a:r>
              <a:rPr lang="en-US" altLang="ko-KR" dirty="0"/>
              <a:t>"</a:t>
            </a:r>
            <a:r>
              <a:rPr lang="ko-KR" altLang="en-US" dirty="0"/>
              <a:t>를 추가하려면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interest4 = "</a:t>
            </a:r>
            <a:r>
              <a:rPr lang="ko-KR" altLang="en-US" dirty="0">
                <a:solidFill>
                  <a:srgbClr val="0070C0"/>
                </a:solidFill>
              </a:rPr>
              <a:t>카카오</a:t>
            </a:r>
            <a:r>
              <a:rPr lang="en-US" altLang="ko-KR" dirty="0">
                <a:solidFill>
                  <a:srgbClr val="0070C0"/>
                </a:solidFill>
              </a:rPr>
              <a:t>"  vs.  interest = interest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+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["</a:t>
            </a:r>
            <a:r>
              <a:rPr lang="ko-KR" altLang="en-US" dirty="0">
                <a:solidFill>
                  <a:srgbClr val="0070C0"/>
                </a:solidFill>
              </a:rPr>
              <a:t>카카오</a:t>
            </a:r>
            <a:r>
              <a:rPr lang="en-US" altLang="ko-KR" dirty="0">
                <a:solidFill>
                  <a:srgbClr val="0070C0"/>
                </a:solidFill>
              </a:rPr>
              <a:t>"]</a:t>
            </a:r>
            <a:br>
              <a:rPr lang="en-US" altLang="ko-KR" dirty="0">
                <a:solidFill>
                  <a:srgbClr val="0070C0"/>
                </a:solidFill>
              </a:rPr>
            </a:br>
            <a:r>
              <a:rPr lang="en-US" altLang="ko-KR" dirty="0">
                <a:solidFill>
                  <a:srgbClr val="0070C0"/>
                </a:solidFill>
              </a:rPr>
              <a:t>                                 ["</a:t>
            </a:r>
            <a:r>
              <a:rPr lang="ko-KR" altLang="en-US" dirty="0">
                <a:solidFill>
                  <a:srgbClr val="0070C0"/>
                </a:solidFill>
              </a:rPr>
              <a:t>삼성전자</a:t>
            </a:r>
            <a:r>
              <a:rPr lang="en-US" altLang="ko-KR" dirty="0">
                <a:solidFill>
                  <a:srgbClr val="0070C0"/>
                </a:solidFill>
              </a:rPr>
              <a:t>", "LG</a:t>
            </a:r>
            <a:r>
              <a:rPr lang="ko-KR" altLang="en-US" dirty="0">
                <a:solidFill>
                  <a:srgbClr val="0070C0"/>
                </a:solidFill>
              </a:rPr>
              <a:t>전자</a:t>
            </a:r>
            <a:r>
              <a:rPr lang="en-US" altLang="ko-KR" dirty="0">
                <a:solidFill>
                  <a:srgbClr val="0070C0"/>
                </a:solidFill>
              </a:rPr>
              <a:t>", "NAVER", "</a:t>
            </a:r>
            <a:r>
              <a:rPr lang="ko-KR" altLang="en-US" dirty="0">
                <a:solidFill>
                  <a:srgbClr val="0070C0"/>
                </a:solidFill>
              </a:rPr>
              <a:t>카카오</a:t>
            </a:r>
            <a:r>
              <a:rPr lang="en-US" altLang="ko-KR" dirty="0">
                <a:solidFill>
                  <a:srgbClr val="0070C0"/>
                </a:solidFill>
              </a:rPr>
              <a:t>"]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</p:spTree>
    <p:extLst>
      <p:ext uri="{BB962C8B-B14F-4D97-AF65-F5344CB8AC3E}">
        <p14:creationId xmlns:p14="http://schemas.microsoft.com/office/powerpoint/2010/main" val="28830175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데이터를 </a:t>
            </a:r>
            <a:r>
              <a:rPr lang="ko-KR" altLang="en-US" b="1" dirty="0">
                <a:solidFill>
                  <a:srgbClr val="C00000"/>
                </a:solidFill>
              </a:rPr>
              <a:t>순서대로</a:t>
            </a:r>
            <a:r>
              <a:rPr lang="ko-KR" altLang="en-US" dirty="0"/>
              <a:t> 저장하고 관리해야 할 때 사용 </a:t>
            </a:r>
            <a:r>
              <a:rPr lang="en-US" altLang="ko-KR" dirty="0"/>
              <a:t>(</a:t>
            </a:r>
            <a:r>
              <a:rPr lang="ko-KR" altLang="en-US" dirty="0"/>
              <a:t>문자열과 비교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어떠한 </a:t>
            </a:r>
            <a:r>
              <a:rPr lang="ko-KR" altLang="en-US" dirty="0" err="1"/>
              <a:t>자료형도</a:t>
            </a:r>
            <a:r>
              <a:rPr lang="ko-KR" altLang="en-US" dirty="0"/>
              <a:t> 요소 값으로 가능</a:t>
            </a:r>
            <a:endParaRPr lang="en-US" altLang="ko-KR" dirty="0"/>
          </a:p>
          <a:p>
            <a:r>
              <a:rPr lang="ko-KR" altLang="en-US" b="1" dirty="0">
                <a:solidFill>
                  <a:srgbClr val="C00000"/>
                </a:solidFill>
              </a:rPr>
              <a:t>요소의 추가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삭제 및 변경 가능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 mutable</a:t>
            </a:r>
            <a:r>
              <a:rPr lang="en-US" altLang="ko-KR" dirty="0"/>
              <a:t> (</a:t>
            </a:r>
            <a:r>
              <a:rPr lang="ko-KR" altLang="en-US" dirty="0"/>
              <a:t>문자열은 한번 만들면 변경이 안됨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문자열처럼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가능</a:t>
            </a:r>
            <a:endParaRPr lang="en-US" altLang="ko-KR" dirty="0"/>
          </a:p>
          <a:p>
            <a:r>
              <a:rPr lang="ko-KR" altLang="en-US" dirty="0"/>
              <a:t>형식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[ ]</a:t>
            </a:r>
            <a:r>
              <a:rPr lang="en-US" altLang="ko-KR" dirty="0"/>
              <a:t> </a:t>
            </a:r>
            <a:r>
              <a:rPr lang="ko-KR" altLang="en-US" dirty="0"/>
              <a:t>안에 값을 나열하고 값과 값 사이에 콤마를 찍음</a:t>
            </a:r>
            <a:endParaRPr lang="en-US" altLang="ko-KR" dirty="0"/>
          </a:p>
          <a:p>
            <a:r>
              <a:rPr lang="ko-KR" altLang="en-US" dirty="0"/>
              <a:t>빈 리스트 생성 </a:t>
            </a:r>
            <a:r>
              <a:rPr lang="en-US" altLang="ko-KR" dirty="0"/>
              <a:t>: list(), [ ]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41640" y="5556388"/>
            <a:ext cx="2890280" cy="645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① 리스트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_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변수명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=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</a:rPr>
              <a:t>[]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② 리스트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_</a:t>
            </a:r>
            <a:r>
              <a:rPr lang="ko-KR" altLang="en-US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변수명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rPr>
              <a:t> =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</a:rPr>
              <a:t>list()</a:t>
            </a:r>
            <a:endParaRPr lang="ko-KR" altLang="en-US" sz="1600" b="1" dirty="0">
              <a:solidFill>
                <a:srgbClr val="C00000"/>
              </a:solidFill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1640" y="4085054"/>
            <a:ext cx="4084204" cy="369332"/>
          </a:xfrm>
          <a:prstGeom prst="rect">
            <a:avLst/>
          </a:prstGeom>
          <a:solidFill>
            <a:srgbClr val="E6F0F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500" b="1" dirty="0">
                <a:latin typeface="+mn-ea"/>
                <a:cs typeface="Courier New" panose="02070309020205020404" pitchFamily="49" charset="0"/>
              </a:rPr>
              <a:t>리스트</a:t>
            </a:r>
            <a:r>
              <a:rPr lang="en-US" altLang="ko-KR" sz="1500" b="1" dirty="0">
                <a:latin typeface="+mn-ea"/>
                <a:cs typeface="Courier New" panose="02070309020205020404" pitchFamily="49" charset="0"/>
              </a:rPr>
              <a:t>_</a:t>
            </a:r>
            <a:r>
              <a:rPr lang="ko-KR" altLang="en-US" sz="1500" b="1" dirty="0" err="1">
                <a:latin typeface="+mn-ea"/>
                <a:cs typeface="Courier New" panose="02070309020205020404" pitchFamily="49" charset="0"/>
              </a:rPr>
              <a:t>변수명</a:t>
            </a:r>
            <a:r>
              <a:rPr lang="ko-KR" altLang="en-US" sz="1500" b="1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ko-KR" sz="1500" b="1" dirty="0">
                <a:latin typeface="+mn-ea"/>
                <a:cs typeface="Courier New" panose="02070309020205020404" pitchFamily="49" charset="0"/>
              </a:rPr>
              <a:t>= [</a:t>
            </a:r>
            <a:r>
              <a:rPr lang="ko-KR" altLang="en-US" sz="1500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500" b="1" dirty="0">
                <a:latin typeface="+mn-ea"/>
                <a:cs typeface="Courier New" panose="02070309020205020404" pitchFamily="49" charset="0"/>
              </a:rPr>
              <a:t>1, </a:t>
            </a:r>
            <a:r>
              <a:rPr lang="ko-KR" altLang="en-US" sz="1500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500" b="1" dirty="0">
                <a:latin typeface="+mn-ea"/>
                <a:cs typeface="Courier New" panose="02070309020205020404" pitchFamily="49" charset="0"/>
              </a:rPr>
              <a:t>2, </a:t>
            </a:r>
            <a:r>
              <a:rPr lang="ko-KR" altLang="en-US" sz="1500" b="1" dirty="0">
                <a:latin typeface="+mn-ea"/>
                <a:cs typeface="Courier New" panose="02070309020205020404" pitchFamily="49" charset="0"/>
              </a:rPr>
              <a:t>요소</a:t>
            </a:r>
            <a:r>
              <a:rPr lang="en-US" altLang="ko-KR" sz="1500" b="1" dirty="0">
                <a:latin typeface="+mn-ea"/>
                <a:cs typeface="Courier New" panose="02070309020205020404" pitchFamily="49" charset="0"/>
              </a:rPr>
              <a:t>3, ...]</a:t>
            </a:r>
          </a:p>
        </p:txBody>
      </p:sp>
    </p:spTree>
    <p:extLst>
      <p:ext uri="{BB962C8B-B14F-4D97-AF65-F5344CB8AC3E}">
        <p14:creationId xmlns:p14="http://schemas.microsoft.com/office/powerpoint/2010/main" val="34056183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대괄호 </a:t>
            </a:r>
            <a:r>
              <a:rPr lang="en-US" altLang="ko-KR" dirty="0"/>
              <a:t>[ ] </a:t>
            </a:r>
            <a:r>
              <a:rPr lang="ko-KR" altLang="en-US" dirty="0"/>
              <a:t>사용</a:t>
            </a:r>
            <a:endParaRPr lang="en-US" altLang="ko-KR" dirty="0"/>
          </a:p>
          <a:p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list( ) </a:t>
            </a:r>
            <a:r>
              <a:rPr lang="ko-KR" altLang="en-US" dirty="0"/>
              <a:t>함수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 </a:t>
            </a:r>
            <a:r>
              <a:rPr lang="en-US" altLang="ko-KR" dirty="0"/>
              <a:t>split( ) </a:t>
            </a:r>
            <a:r>
              <a:rPr lang="ko-KR" altLang="en-US" dirty="0" err="1"/>
              <a:t>메소드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8760" y="1704580"/>
            <a:ext cx="9154456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list1 =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2, 3, 4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]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[ ]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안에 값을 나열하고 값과 값 사이에 쉼표를 찍음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list2 =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2, 'a', [4, 'b']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]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서로 다른 타입의 원소를 가질 수 있음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8759" y="2979234"/>
            <a:ext cx="3875169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list3 =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list(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"</a:t>
            </a:r>
            <a:r>
              <a:rPr lang="en-US" altLang="ko-KR" sz="1600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abcd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print(list3)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['a', 'b', 'c', 'e']</a:t>
            </a:r>
            <a:endParaRPr lang="ko-KR" altLang="en-US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8759" y="4447212"/>
            <a:ext cx="5178189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people = "</a:t>
            </a:r>
            <a:r>
              <a:rPr lang="ko-KR" altLang="en-US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연세 미래 자유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.split()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print(people)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연세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', '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미래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', ＇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자유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']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phone = "010-1234-5678"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.split("-")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print(phone)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['010', '1234', '5678']</a:t>
            </a:r>
            <a:endParaRPr lang="ko-KR" altLang="en-US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1814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range( ) </a:t>
            </a:r>
            <a:r>
              <a:rPr lang="ko-KR" altLang="en-US" sz="1800" dirty="0"/>
              <a:t>함수 이용</a:t>
            </a:r>
            <a:endParaRPr lang="en-US" altLang="ko-KR" sz="1000" dirty="0"/>
          </a:p>
          <a:p>
            <a:pPr lvl="1">
              <a:lnSpc>
                <a:spcPct val="100000"/>
              </a:lnSpc>
            </a:pPr>
            <a:r>
              <a:rPr lang="ko-KR" altLang="en-US" sz="1600" dirty="0" err="1"/>
              <a:t>슬라이싱의</a:t>
            </a:r>
            <a:r>
              <a:rPr lang="ko-KR" altLang="en-US" sz="1600" dirty="0"/>
              <a:t> </a:t>
            </a:r>
            <a:r>
              <a:rPr lang="en-US" altLang="ko-KR" sz="1600" dirty="0"/>
              <a:t>[start : end : step]</a:t>
            </a:r>
            <a:r>
              <a:rPr lang="ko-KR" altLang="en-US" sz="1600" dirty="0"/>
              <a:t> 과 유사 </a:t>
            </a:r>
            <a:r>
              <a:rPr lang="en-US" altLang="ko-KR" sz="1600" dirty="0"/>
              <a:t>(but, stop</a:t>
            </a:r>
            <a:r>
              <a:rPr lang="ko-KR" altLang="en-US" sz="1600" dirty="0"/>
              <a:t>의 값은 생략 </a:t>
            </a:r>
            <a:r>
              <a:rPr lang="en-US" altLang="ko-KR" sz="1600" dirty="0"/>
              <a:t>X)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/>
              <a:t>Step &gt; 0 : Start</a:t>
            </a:r>
            <a:r>
              <a:rPr lang="ko-KR" altLang="en-US" sz="1600" dirty="0"/>
              <a:t>부터 </a:t>
            </a:r>
            <a:r>
              <a:rPr lang="en-US" altLang="ko-KR" sz="1600" dirty="0"/>
              <a:t>stop-1</a:t>
            </a:r>
            <a:r>
              <a:rPr lang="ko-KR" altLang="en-US" sz="1600" dirty="0"/>
              <a:t>까지 </a:t>
            </a:r>
            <a:r>
              <a:rPr lang="en-US" altLang="ko-KR" sz="1600" dirty="0"/>
              <a:t>step</a:t>
            </a:r>
            <a:r>
              <a:rPr lang="ko-KR" altLang="en-US" sz="1600" dirty="0"/>
              <a:t>씩 증가하는 정수 시퀀스를 생성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sz="1600" dirty="0"/>
              <a:t>Step &lt; 0 : Start</a:t>
            </a:r>
            <a:r>
              <a:rPr lang="ko-KR" altLang="en-US" sz="1600" dirty="0"/>
              <a:t>부터 </a:t>
            </a:r>
            <a:r>
              <a:rPr lang="en-US" altLang="ko-KR" sz="1600" dirty="0"/>
              <a:t>stop-1</a:t>
            </a:r>
            <a:r>
              <a:rPr lang="ko-KR" altLang="en-US" sz="1600" dirty="0"/>
              <a:t>까지 </a:t>
            </a:r>
            <a:r>
              <a:rPr lang="en-US" altLang="ko-KR" sz="1600" dirty="0"/>
              <a:t>|step|</a:t>
            </a:r>
            <a:r>
              <a:rPr lang="ko-KR" altLang="en-US" sz="1600" dirty="0"/>
              <a:t>씩 감소하는 정수 시퀀스를 생성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생성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513888" y="1303609"/>
            <a:ext cx="6384175" cy="1057560"/>
            <a:chOff x="1031244" y="2451093"/>
            <a:chExt cx="6384175" cy="105756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31244" y="2451093"/>
              <a:ext cx="6384175" cy="495055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</a:rPr>
                <a:t>range (        ,        ,         ) 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  <a:ea typeface="+mj-ea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2138192" y="2594294"/>
              <a:ext cx="873785" cy="23094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+mj-ea"/>
                </a:rPr>
                <a:t>start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+mj-ea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3263160" y="2590898"/>
              <a:ext cx="873785" cy="23094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+mj-ea"/>
                </a:rPr>
                <a:t>stop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+mj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458472" y="2583148"/>
              <a:ext cx="873785" cy="23094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nsolas" panose="020B0609020204030204" pitchFamily="49" charset="0"/>
                  <a:ea typeface="+mj-ea"/>
                </a:rPr>
                <a:t>step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+mj-ea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2169906" y="2479209"/>
              <a:ext cx="4111686" cy="1029444"/>
              <a:chOff x="2744192" y="2572279"/>
              <a:chExt cx="4111686" cy="1029444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2744192" y="2573905"/>
                <a:ext cx="907091" cy="45005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945495" y="2572279"/>
                <a:ext cx="1019340" cy="45005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651283" y="3016948"/>
                <a:ext cx="320459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rgbClr val="C00000"/>
                    </a:solidFill>
                    <a:latin typeface="+mj-ea"/>
                    <a:ea typeface="+mj-ea"/>
                  </a:rPr>
                  <a:t>생략가능</a:t>
                </a:r>
                <a:endParaRPr lang="en-US" altLang="ko-KR" sz="1600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  <a:p>
                <a:r>
                  <a:rPr lang="ko-KR" altLang="en-US" sz="1600" dirty="0">
                    <a:solidFill>
                      <a:srgbClr val="C00000"/>
                    </a:solidFill>
                    <a:latin typeface="+mj-ea"/>
                    <a:ea typeface="+mj-ea"/>
                  </a:rPr>
                  <a:t>생략되면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+mj-ea"/>
                    <a:ea typeface="+mj-ea"/>
                  </a:rPr>
                  <a:t>start=0, step=1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+mj-ea"/>
                    <a:ea typeface="+mj-ea"/>
                  </a:rPr>
                  <a:t>로 간주</a:t>
                </a:r>
              </a:p>
            </p:txBody>
          </p:sp>
          <p:cxnSp>
            <p:nvCxnSpPr>
              <p:cNvPr id="13" name="직선 화살표 연결선 12"/>
              <p:cNvCxnSpPr/>
              <p:nvPr/>
            </p:nvCxnSpPr>
            <p:spPr>
              <a:xfrm flipH="1" flipV="1">
                <a:off x="3239247" y="3023957"/>
                <a:ext cx="495726" cy="27011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화살표 연결선 13"/>
              <p:cNvCxnSpPr>
                <a:endCxn id="11" idx="2"/>
              </p:cNvCxnSpPr>
              <p:nvPr/>
            </p:nvCxnSpPr>
            <p:spPr>
              <a:xfrm flipV="1">
                <a:off x="4711231" y="3022329"/>
                <a:ext cx="743934" cy="270118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/>
          <p:nvPr/>
        </p:nvSpPr>
        <p:spPr>
          <a:xfrm>
            <a:off x="1031955" y="2804212"/>
            <a:ext cx="9458245" cy="32552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sz="1400" dirty="0"/>
              <a:t>&gt;&gt;&gt; list1 = list(range(1, 11, 1))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부터 시작하여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씩 증가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종료값이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11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이므로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까지 생성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&gt;&gt;&gt;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/>
              <a:t>print(list1)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[1, 2, 3, 4, 5, 6, 7, 8, 9, 10]</a:t>
            </a:r>
          </a:p>
          <a:p>
            <a:r>
              <a:rPr lang="en-US" altLang="ko-KR" sz="1400" dirty="0"/>
              <a:t>&gt;&gt;&gt; list3 = list(range(1, 10, 2)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부터 시작하여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씩 증가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종료값이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이므로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9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까지 생성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&gt;&gt;&gt; print(list2)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[1, 3, 5, 7, 9]</a:t>
            </a:r>
          </a:p>
          <a:p>
            <a:r>
              <a:rPr lang="en-US" altLang="ko-KR" sz="1400" dirty="0"/>
              <a:t>&gt;&gt;&gt; list3 = list(range(5))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range(0, 5, 1)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과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동일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&gt;&gt;&gt; print(list3)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[0, 1, 2, 3, 4]</a:t>
            </a:r>
          </a:p>
          <a:p>
            <a:r>
              <a:rPr lang="en-US" altLang="ko-KR" sz="1400" dirty="0"/>
              <a:t>&gt;&gt;&gt; list4 = list(range(10, 0, -2))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10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부터 시작하여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씩 감소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종료값이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이므로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까지 생성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/>
              <a:t>&gt;&gt;&gt; print(list4)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[10, 8, 6, 4, 2]</a:t>
            </a:r>
          </a:p>
        </p:txBody>
      </p:sp>
    </p:spTree>
    <p:extLst>
      <p:ext uri="{BB962C8B-B14F-4D97-AF65-F5344CB8AC3E}">
        <p14:creationId xmlns:p14="http://schemas.microsoft.com/office/powerpoint/2010/main" val="245980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end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>
                <a:solidFill>
                  <a:srgbClr val="C00000"/>
                </a:solidFill>
              </a:rPr>
              <a:t>인자</a:t>
            </a:r>
            <a:r>
              <a:rPr lang="ko-KR" altLang="en-US" dirty="0"/>
              <a:t>를 사용하면 </a:t>
            </a:r>
            <a:r>
              <a:rPr lang="en-US" altLang="ko-KR" dirty="0"/>
              <a:t>print( ) </a:t>
            </a:r>
            <a:r>
              <a:rPr lang="ko-KR" altLang="en-US" dirty="0"/>
              <a:t>함수 마지막 효과를 변경</a:t>
            </a:r>
            <a:endParaRPr lang="en-US" altLang="ko-KR" dirty="0"/>
          </a:p>
          <a:p>
            <a:pPr lvl="1"/>
            <a:r>
              <a:rPr lang="ko-KR" altLang="en-US" dirty="0"/>
              <a:t>기본값은 </a:t>
            </a:r>
            <a:r>
              <a:rPr lang="ko-KR" altLang="en-US" dirty="0" err="1"/>
              <a:t>개행</a:t>
            </a:r>
            <a:r>
              <a:rPr lang="en-US" altLang="ko-KR" dirty="0"/>
              <a:t>(</a:t>
            </a:r>
            <a:r>
              <a:rPr lang="ko-KR" altLang="en-US" dirty="0"/>
              <a:t>줄 바꿈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\n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): end </a:t>
            </a:r>
            <a:r>
              <a:rPr lang="ko-KR" altLang="en-US" dirty="0"/>
              <a:t>인자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3232" y="2275133"/>
            <a:ext cx="7680718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print("Hello")	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print("CT")		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print("Python")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53621" y="3416429"/>
            <a:ext cx="309460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CT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2" y="3372584"/>
            <a:ext cx="581099" cy="505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3232" y="4455224"/>
            <a:ext cx="7680718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print("Hello", </a:t>
            </a:r>
            <a:r>
              <a:rPr lang="en-US" altLang="ko-KR" dirty="0">
                <a:solidFill>
                  <a:srgbClr val="C00000"/>
                </a:solidFill>
              </a:rPr>
              <a:t>end=" "</a:t>
            </a:r>
            <a:r>
              <a:rPr lang="en-US" altLang="ko-KR" dirty="0">
                <a:solidFill>
                  <a:schemeClr val="tx1"/>
                </a:solidFill>
              </a:rPr>
              <a:t>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줄 바꿈 문자 대신 빈 칸이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끝문자로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추가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print("CT", </a:t>
            </a:r>
            <a:r>
              <a:rPr lang="en-US" altLang="ko-KR" dirty="0">
                <a:solidFill>
                  <a:srgbClr val="C00000"/>
                </a:solidFill>
              </a:rPr>
              <a:t>end="\t"</a:t>
            </a:r>
            <a:r>
              <a:rPr lang="en-US" altLang="ko-KR" dirty="0">
                <a:solidFill>
                  <a:schemeClr val="tx1"/>
                </a:solidFill>
              </a:rPr>
              <a:t>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줄 바꿈 문자 대신 탭이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끝문자로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추가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print("Python", </a:t>
            </a:r>
            <a:r>
              <a:rPr lang="en-US" altLang="ko-KR" dirty="0">
                <a:solidFill>
                  <a:srgbClr val="C00000"/>
                </a:solidFill>
              </a:rPr>
              <a:t>end="##"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줄 바꿈 문자 대신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'##'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끝문자로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추가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3621" y="5669781"/>
            <a:ext cx="309460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CT	Python##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2" y="5614976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53286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리스트 인덱싱과 </a:t>
            </a:r>
            <a:r>
              <a:rPr kumimoji="1" lang="ko-KR" altLang="en-US" dirty="0" err="1"/>
              <a:t>슬라이싱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9647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문자열 인덱싱과 동일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인덱스 값을 통해 리스트가 가리키고 있는 값에 접근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인덱싱 범위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r>
              <a:rPr lang="en-US" altLang="ko-KR" sz="1600" dirty="0"/>
              <a:t>Positive indexing : </a:t>
            </a:r>
            <a:r>
              <a:rPr lang="en-US" altLang="ko-KR" sz="1600" b="1" dirty="0">
                <a:solidFill>
                  <a:srgbClr val="C00000"/>
                </a:solidFill>
              </a:rPr>
              <a:t>0 ~ n-1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/>
              <a:t>Negative indexing : </a:t>
            </a:r>
            <a:r>
              <a:rPr lang="en-US" altLang="ko-KR" sz="1600" b="1" dirty="0">
                <a:solidFill>
                  <a:srgbClr val="C00000"/>
                </a:solidFill>
              </a:rPr>
              <a:t>-n ~ -1</a:t>
            </a:r>
          </a:p>
          <a:p>
            <a:pPr lvl="1">
              <a:lnSpc>
                <a:spcPct val="100000"/>
              </a:lnSpc>
            </a:pPr>
            <a:r>
              <a:rPr lang="en-US" altLang="ko-KR" sz="1600" dirty="0"/>
              <a:t>n : </a:t>
            </a:r>
            <a:r>
              <a:rPr lang="ko-KR" altLang="en-US" sz="1600" dirty="0"/>
              <a:t>리스트의 크기 </a:t>
            </a:r>
            <a:r>
              <a:rPr lang="en-US" altLang="ko-KR" sz="1600" dirty="0"/>
              <a:t>(</a:t>
            </a:r>
            <a:r>
              <a:rPr lang="en-US" altLang="ko-KR" sz="1600" dirty="0" err="1"/>
              <a:t>len</a:t>
            </a:r>
            <a:r>
              <a:rPr lang="en-US" altLang="ko-KR" sz="1600" dirty="0"/>
              <a:t>() </a:t>
            </a:r>
            <a:r>
              <a:rPr lang="ko-KR" altLang="en-US" sz="1600" dirty="0"/>
              <a:t>함수를 통해 구함</a:t>
            </a:r>
            <a:r>
              <a:rPr lang="en-US" altLang="ko-KR" sz="1600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sz="1800" dirty="0"/>
              <a:t>대괄호 </a:t>
            </a:r>
            <a:r>
              <a:rPr lang="en-US" altLang="ko-KR" sz="1800" b="1" dirty="0">
                <a:solidFill>
                  <a:srgbClr val="C00000"/>
                </a:solidFill>
              </a:rPr>
              <a:t>[ ]</a:t>
            </a:r>
            <a:r>
              <a:rPr lang="en-US" altLang="ko-KR" sz="1800" dirty="0"/>
              <a:t> </a:t>
            </a:r>
            <a:r>
              <a:rPr lang="ko-KR" altLang="en-US" sz="1800" dirty="0"/>
              <a:t>안에 인덱스 번호를 입력하여</a:t>
            </a:r>
            <a:br>
              <a:rPr lang="en-US" altLang="ko-KR" sz="1800" dirty="0"/>
            </a:br>
            <a:r>
              <a:rPr lang="ko-KR" altLang="en-US" sz="1800" dirty="0"/>
              <a:t>특정 요소 값을 참조</a:t>
            </a:r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인덱싱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126567" y="5173992"/>
            <a:ext cx="1323229" cy="677266"/>
            <a:chOff x="561696" y="3746445"/>
            <a:chExt cx="1323229" cy="677266"/>
          </a:xfrm>
        </p:grpSpPr>
        <p:sp>
          <p:nvSpPr>
            <p:cNvPr id="5" name="TextBox 4"/>
            <p:cNvSpPr txBox="1"/>
            <p:nvPr/>
          </p:nvSpPr>
          <p:spPr>
            <a:xfrm>
              <a:off x="561696" y="3746445"/>
              <a:ext cx="121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</a:rPr>
                <a:t>numbers</a:t>
              </a:r>
              <a:endParaRPr lang="ko-KR" altLang="en-US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1596624" y="3967277"/>
              <a:ext cx="288301" cy="1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70491" y="4054379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Consolas" panose="020B0609020204030204" pitchFamily="49" charset="0"/>
                </a:rPr>
                <a:t>n=6</a:t>
              </a:r>
              <a:endParaRPr lang="ko-KR" altLang="en-US" dirty="0"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5450397" y="2563155"/>
            <a:ext cx="5760896" cy="18494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numbers = [ 10, 20, 30, 40, 50, 60 ]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numbers[4]	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positive indexing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50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numbers[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len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(numbers)-1]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numbers[5]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60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numbers[-2]	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negative indexing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50</a:t>
            </a:r>
            <a:endParaRPr lang="ko-KR" altLang="en-US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619533" y="5223133"/>
          <a:ext cx="39291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50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60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19533" y="4876106"/>
          <a:ext cx="3929148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21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0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4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  <a:latin typeface="+mj-ea"/>
                          <a:ea typeface="+mj-ea"/>
                        </a:rPr>
                        <a:t>5</a:t>
                      </a:r>
                      <a:endParaRPr lang="ko-KR" altLang="en-US" sz="1600" dirty="0">
                        <a:solidFill>
                          <a:srgbClr val="C00000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619533" y="4517439"/>
          <a:ext cx="3929148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21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9548681" y="4866215"/>
            <a:ext cx="2152379" cy="307777"/>
            <a:chOff x="459024" y="3744937"/>
            <a:chExt cx="2152379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Positive indexing</a:t>
              </a:r>
              <a:endParaRPr lang="ko-KR" altLang="en-US" sz="1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rot="10800000">
              <a:off x="459024" y="3914112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9548681" y="4544655"/>
            <a:ext cx="2152379" cy="307777"/>
            <a:chOff x="459024" y="3744937"/>
            <a:chExt cx="2152379" cy="307777"/>
          </a:xfrm>
        </p:grpSpPr>
        <p:sp>
          <p:nvSpPr>
            <p:cNvPr id="16" name="TextBox 15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Negative indexing</a:t>
              </a:r>
              <a:endParaRPr lang="ko-KR" altLang="en-US" sz="1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rot="10800000">
              <a:off x="459024" y="3903480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8979731" y="5659069"/>
            <a:ext cx="1349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  <a:cs typeface="Arial" panose="020B0604020202020204" pitchFamily="34" charset="0"/>
              </a:rPr>
              <a:t>numbers[4] or numbers[-2] </a:t>
            </a:r>
          </a:p>
        </p:txBody>
      </p:sp>
      <p:pic>
        <p:nvPicPr>
          <p:cNvPr id="21" name="그래픽 26">
            <a:extLst>
              <a:ext uri="{FF2B5EF4-FFF2-40B4-BE49-F238E27FC236}">
                <a16:creationId xmlns:a16="http://schemas.microsoft.com/office/drawing/2014/main" id="{D89E6E0F-9E47-3846-BECA-D2F8434483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20" t="57752" r="66564" b="21957"/>
          <a:stretch/>
        </p:blipFill>
        <p:spPr>
          <a:xfrm>
            <a:off x="8346891" y="5375843"/>
            <a:ext cx="793445" cy="8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1064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범위를 벗어나면 </a:t>
            </a:r>
            <a:r>
              <a:rPr lang="en-US" altLang="ko-KR" dirty="0" err="1"/>
              <a:t>IndexError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  <a:p>
            <a:r>
              <a:rPr lang="ko-KR" altLang="en-US" dirty="0"/>
              <a:t>정수가 아닌 인덱스를 사용하면 </a:t>
            </a:r>
            <a:r>
              <a:rPr lang="en-US" altLang="ko-KR" dirty="0" err="1"/>
              <a:t>TypeError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r>
              <a:rPr lang="en-US" altLang="ko-KR" dirty="0"/>
              <a:t> 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인덱싱 주의사항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466255" y="3176148"/>
            <a:ext cx="1215135" cy="678774"/>
            <a:chOff x="770491" y="3744937"/>
            <a:chExt cx="1215135" cy="678774"/>
          </a:xfrm>
        </p:grpSpPr>
        <p:sp>
          <p:nvSpPr>
            <p:cNvPr id="5" name="TextBox 4"/>
            <p:cNvSpPr txBox="1"/>
            <p:nvPr/>
          </p:nvSpPr>
          <p:spPr>
            <a:xfrm>
              <a:off x="770491" y="3744937"/>
              <a:ext cx="121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  <a:latin typeface="+mj-ea"/>
                  <a:ea typeface="+mj-ea"/>
                </a:rPr>
                <a:t>letters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>
              <a:off x="1596624" y="3967277"/>
              <a:ext cx="288301" cy="1"/>
            </a:xfrm>
            <a:prstGeom prst="straightConnector1">
              <a:avLst/>
            </a:prstGeom>
            <a:ln w="254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70491" y="4054379"/>
              <a:ext cx="606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Consolas" panose="020B0609020204030204" pitchFamily="49" charset="0"/>
                </a:rPr>
                <a:t>n=6</a:t>
              </a:r>
              <a:endParaRPr lang="ko-KR" altLang="en-US" dirty="0">
                <a:latin typeface="+mj-ea"/>
                <a:ea typeface="+mj-ea"/>
                <a:cs typeface="Consolas" panose="020B0609020204030204" pitchFamily="49" charset="0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750426" y="3226797"/>
          <a:ext cx="392914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P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y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t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h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o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r>
                        <a:rPr lang="en-US" altLang="ko-KR" dirty="0">
                          <a:latin typeface="+mj-ea"/>
                          <a:ea typeface="+mj-ea"/>
                        </a:rPr>
                        <a:t>n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'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750426" y="2773439"/>
          <a:ext cx="3929148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21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C00000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3729160" y="2425407"/>
          <a:ext cx="3929148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858">
                  <a:extLst>
                    <a:ext uri="{9D8B030D-6E8A-4147-A177-3AD203B41FA5}">
                      <a16:colId xmlns:a16="http://schemas.microsoft.com/office/drawing/2014/main" val="275963050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800199377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1154018771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1756980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2734303712"/>
                    </a:ext>
                  </a:extLst>
                </a:gridCol>
                <a:gridCol w="654858">
                  <a:extLst>
                    <a:ext uri="{9D8B030D-6E8A-4147-A177-3AD203B41FA5}">
                      <a16:colId xmlns:a16="http://schemas.microsoft.com/office/drawing/2014/main" val="4249401662"/>
                    </a:ext>
                  </a:extLst>
                </a:gridCol>
              </a:tblGrid>
              <a:tr h="2160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-6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-5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-4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-3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-2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ea"/>
                          <a:ea typeface="+mj-ea"/>
                        </a:rPr>
                        <a:t>-1</a:t>
                      </a:r>
                      <a:endParaRPr lang="ko-KR" altLang="en-US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961527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68284" y="4170997"/>
            <a:ext cx="786463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numbers[6]  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인덱스 범위를 벗어난 인덱스 번호 사용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IndexError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list index out of range</a:t>
            </a:r>
          </a:p>
          <a:p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numbers[4.0]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정수형이 아닌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실수형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인덱스 번호 사용</a:t>
            </a:r>
            <a:endParaRPr lang="en-US" altLang="ko-KR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TypeError: list indices must be integers or slices, not float </a:t>
            </a:r>
          </a:p>
        </p:txBody>
      </p:sp>
    </p:spTree>
    <p:extLst>
      <p:ext uri="{BB962C8B-B14F-4D97-AF65-F5344CB8AC3E}">
        <p14:creationId xmlns:p14="http://schemas.microsoft.com/office/powerpoint/2010/main" val="371221020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인덱싱 예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2525632" y="1771650"/>
            <a:ext cx="5503943" cy="3769801"/>
            <a:chOff x="801607" y="1562100"/>
            <a:chExt cx="5503943" cy="3769801"/>
          </a:xfrm>
        </p:grpSpPr>
        <p:sp>
          <p:nvSpPr>
            <p:cNvPr id="4" name="TextBox 3"/>
            <p:cNvSpPr txBox="1"/>
            <p:nvPr/>
          </p:nvSpPr>
          <p:spPr>
            <a:xfrm>
              <a:off x="801607" y="1562100"/>
              <a:ext cx="5503943" cy="37698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defTabSz="914400" latinLnBrk="1">
                <a:defRPr/>
              </a:pPr>
              <a:r>
                <a:rPr lang="en-US" altLang="ko-KR" kern="0" dirty="0" err="1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intL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 = [4, 1, 8, 6]</a:t>
              </a:r>
            </a:p>
            <a:p>
              <a:pPr defTabSz="914400" latinLnBrk="1">
                <a:defRPr/>
              </a:pPr>
              <a:endParaRPr lang="en-US" altLang="ko-KR" kern="0" dirty="0">
                <a:solidFill>
                  <a:prstClr val="black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4400" latinLnBrk="1">
                <a:defRPr/>
              </a:pPr>
              <a:endParaRPr lang="en-US" altLang="ko-KR" kern="0" dirty="0">
                <a:solidFill>
                  <a:prstClr val="black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4400" latinLnBrk="1">
                <a:lnSpc>
                  <a:spcPct val="50000"/>
                </a:lnSpc>
                <a:defRPr/>
              </a:pPr>
              <a:endParaRPr lang="en-US" altLang="ko-KR" kern="0" dirty="0">
                <a:solidFill>
                  <a:prstClr val="black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4400" latinLnBrk="1">
                <a:defRPr/>
              </a:pP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mixed = [1, 2.2, </a:t>
              </a:r>
              <a:r>
                <a:rPr lang="en-US" altLang="ko-KR" dirty="0">
                  <a:solidFill>
                    <a:srgbClr val="008000"/>
                  </a:solidFill>
                </a:rPr>
                <a:t>"</a:t>
              </a:r>
              <a:r>
                <a:rPr lang="en-US" altLang="ko-KR" kern="0" dirty="0">
                  <a:solidFill>
                    <a:srgbClr val="008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Mickey"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, </a:t>
              </a:r>
              <a:r>
                <a:rPr lang="en-US" altLang="ko-KR" kern="0" dirty="0">
                  <a:solidFill>
                    <a:srgbClr val="008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"</a:t>
              </a:r>
              <a:r>
                <a:rPr lang="ko-KR" altLang="en-US" dirty="0">
                  <a:solidFill>
                    <a:srgbClr val="008000"/>
                  </a:solidFill>
                </a:rPr>
                <a:t>민수</a:t>
              </a:r>
              <a:r>
                <a:rPr lang="en-US" altLang="ko-KR" kern="0" dirty="0">
                  <a:solidFill>
                    <a:srgbClr val="008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"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, [8, 4]]</a:t>
              </a:r>
            </a:p>
            <a:p>
              <a:pPr defTabSz="914400" latinLnBrk="1">
                <a:defRPr/>
              </a:pPr>
              <a:endParaRPr lang="en-US" altLang="ko-KR" kern="0" dirty="0">
                <a:solidFill>
                  <a:prstClr val="black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4400" latinLnBrk="1">
                <a:defRPr/>
              </a:pPr>
              <a:endParaRPr lang="en-US" altLang="ko-KR" kern="0" dirty="0">
                <a:solidFill>
                  <a:prstClr val="black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4400" latinLnBrk="1">
                <a:defRPr/>
              </a:pPr>
              <a:r>
                <a:rPr lang="en-US" altLang="ko-KR" kern="0" dirty="0" err="1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NintL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 = </a:t>
              </a:r>
              <a:r>
                <a:rPr lang="en-US" altLang="ko-KR" kern="0" dirty="0" err="1">
                  <a:solidFill>
                    <a:srgbClr val="7030A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len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(</a:t>
              </a:r>
              <a:r>
                <a:rPr lang="en-US" altLang="ko-KR" kern="0" dirty="0" err="1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intL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)</a:t>
              </a:r>
            </a:p>
            <a:p>
              <a:pPr defTabSz="914400" latinLnBrk="1">
                <a:lnSpc>
                  <a:spcPct val="40000"/>
                </a:lnSpc>
                <a:defRPr/>
              </a:pPr>
              <a:endParaRPr lang="en-US" altLang="ko-KR" kern="0" dirty="0">
                <a:solidFill>
                  <a:prstClr val="black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4400" latinLnBrk="1">
                <a:defRPr/>
              </a:pPr>
              <a:r>
                <a:rPr lang="en-US" altLang="ko-KR" kern="0" dirty="0">
                  <a:solidFill>
                    <a:srgbClr val="7030A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print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(</a:t>
              </a:r>
              <a:r>
                <a:rPr lang="en-US" altLang="ko-KR" kern="0" dirty="0" err="1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NintL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, </a:t>
              </a:r>
              <a:r>
                <a:rPr lang="en-US" altLang="ko-KR" kern="0" dirty="0" err="1">
                  <a:solidFill>
                    <a:srgbClr val="7030A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len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(mixed))</a:t>
              </a:r>
            </a:p>
            <a:p>
              <a:pPr defTabSz="914400" latinLnBrk="1">
                <a:lnSpc>
                  <a:spcPct val="40000"/>
                </a:lnSpc>
                <a:defRPr/>
              </a:pPr>
              <a:endParaRPr lang="en-US" altLang="ko-KR" kern="0" dirty="0">
                <a:solidFill>
                  <a:prstClr val="black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4400" latinLnBrk="1">
                <a:defRPr/>
              </a:pPr>
              <a:r>
                <a:rPr lang="en-US" altLang="ko-KR" kern="0" dirty="0">
                  <a:solidFill>
                    <a:srgbClr val="7030A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print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(</a:t>
              </a:r>
              <a:r>
                <a:rPr lang="en-US" altLang="ko-KR" kern="0" dirty="0" err="1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intL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[-3], mixed[-2], mixed[-1])</a:t>
              </a:r>
            </a:p>
            <a:p>
              <a:pPr defTabSz="914400" latinLnBrk="1">
                <a:lnSpc>
                  <a:spcPct val="40000"/>
                </a:lnSpc>
                <a:defRPr/>
              </a:pPr>
              <a:endParaRPr lang="en-US" altLang="ko-KR" kern="0" dirty="0">
                <a:solidFill>
                  <a:prstClr val="black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Courier New" panose="02070309020205020404" pitchFamily="49" charset="0"/>
              </a:endParaRPr>
            </a:p>
            <a:p>
              <a:pPr defTabSz="914400" latinLnBrk="1">
                <a:defRPr/>
              </a:pPr>
              <a:r>
                <a:rPr lang="en-US" altLang="ko-KR" kern="0" dirty="0">
                  <a:solidFill>
                    <a:srgbClr val="7030A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print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(</a:t>
              </a:r>
              <a:r>
                <a:rPr lang="en-US" altLang="ko-KR" kern="0" dirty="0" err="1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intL</a:t>
              </a:r>
              <a:r>
                <a:rPr lang="en-US" altLang="ko-KR" kern="0" dirty="0">
                  <a:solidFill>
                    <a:prstClr val="black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Courier New" panose="02070309020205020404" pitchFamily="49" charset="0"/>
                </a:rPr>
                <a:t>[0], mixed[1], mixed[4][0])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818894" y="162000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0</a:t>
              </a:r>
              <a:endParaRPr lang="ko-KR" altLang="en-US" sz="1600" b="1" kern="0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89917" y="162000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1</a:t>
              </a:r>
              <a:endParaRPr lang="ko-KR" altLang="en-US" sz="1600" b="1" kern="0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66631" y="162000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2</a:t>
              </a:r>
              <a:endParaRPr lang="ko-KR" altLang="en-US" sz="1600" b="1" kern="0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45741" y="162000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3</a:t>
              </a:r>
              <a:endParaRPr lang="ko-KR" altLang="en-US" sz="1600" b="1" kern="0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5584" y="2070000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-4</a:t>
              </a:r>
              <a:endParaRPr lang="ko-KR" altLang="en-US" sz="1600" b="1" kern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79326" y="2070000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-3</a:t>
              </a:r>
              <a:endParaRPr lang="ko-KR" altLang="en-US" sz="1600" b="1" kern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48152" y="2070000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-2</a:t>
              </a:r>
              <a:endParaRPr lang="ko-KR" altLang="en-US" sz="1600" b="1" kern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38272" y="2070000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-1</a:t>
              </a:r>
              <a:endParaRPr lang="ko-KR" altLang="en-US" sz="1600" b="1" kern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25775" y="259200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0</a:t>
              </a:r>
              <a:endParaRPr lang="ko-KR" altLang="en-US" sz="1600" b="1" kern="0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81569" y="259200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1</a:t>
              </a:r>
              <a:endParaRPr lang="ko-KR" altLang="en-US" sz="1600" b="1" kern="0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314679" y="259200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2</a:t>
              </a:r>
              <a:endParaRPr lang="ko-KR" altLang="en-US" sz="1600" b="1" kern="0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11644" y="259200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3</a:t>
              </a:r>
              <a:endParaRPr lang="ko-KR" altLang="en-US" sz="1600" b="1" kern="0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84470" y="2592000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rgbClr val="0070C0"/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4</a:t>
              </a:r>
              <a:endParaRPr lang="ko-KR" altLang="en-US" sz="1600" b="1" kern="0" dirty="0">
                <a:solidFill>
                  <a:srgbClr val="0070C0"/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99844" y="3024000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-5</a:t>
              </a:r>
              <a:endParaRPr lang="ko-KR" altLang="en-US" sz="1600" b="1" kern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42546" y="3024000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-4</a:t>
              </a:r>
              <a:endParaRPr lang="ko-KR" altLang="en-US" sz="1600" b="1" kern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45750" y="3024000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-3</a:t>
              </a:r>
              <a:endParaRPr lang="ko-KR" altLang="en-US" sz="1600" b="1" kern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97993" y="3024000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-2</a:t>
              </a:r>
              <a:endParaRPr lang="ko-KR" altLang="en-US" sz="1600" b="1" kern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15541" y="3024000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 latinLnBrk="1">
                <a:defRPr/>
              </a:pPr>
              <a:r>
                <a:rPr lang="en-US" altLang="ko-KR" sz="1600" b="1" kern="0" dirty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ea typeface="맑은 고딕" panose="020B0503020000020004" pitchFamily="50" charset="-127"/>
                  <a:cs typeface="Courier New" panose="02070309020205020404" pitchFamily="49" charset="0"/>
                </a:rPr>
                <a:t>-1</a:t>
              </a:r>
              <a:endParaRPr lang="ko-KR" altLang="en-US" sz="1600" b="1" kern="0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ea typeface="맑은 고딕" panose="020B0503020000020004" pitchFamily="50" charset="-127"/>
                <a:cs typeface="Courier New" panose="02070309020205020404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202047" y="4618121"/>
            <a:ext cx="2218304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4 5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 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민수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[8, 4]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4 2.2 8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047" y="4018010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07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복잡한 리스트 인덱싱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95600" y="1466850"/>
            <a:ext cx="513794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</a:rPr>
              <a:t>A = [2022, [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', 'CT'], '5-6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교시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'] 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775772" y="2082095"/>
            <a:ext cx="5545247" cy="1158661"/>
            <a:chOff x="2994847" y="2348795"/>
            <a:chExt cx="5545247" cy="1158661"/>
          </a:xfrm>
        </p:grpSpPr>
        <p:grpSp>
          <p:nvGrpSpPr>
            <p:cNvPr id="5" name="그룹 4"/>
            <p:cNvGrpSpPr/>
            <p:nvPr/>
          </p:nvGrpSpPr>
          <p:grpSpPr>
            <a:xfrm>
              <a:off x="2994847" y="2348795"/>
              <a:ext cx="5545247" cy="770587"/>
              <a:chOff x="1757802" y="556435"/>
              <a:chExt cx="5545247" cy="77058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757802" y="926912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2493754" y="894974"/>
                <a:ext cx="787126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2022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3280879" y="894974"/>
                <a:ext cx="2722378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[</a:t>
                </a:r>
                <a:r>
                  <a:rPr lang="en-US" altLang="ko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'</a:t>
                </a:r>
                <a:r>
                  <a:rPr lang="ko-KR" alt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목요일</a:t>
                </a:r>
                <a:r>
                  <a:rPr lang="en-US" altLang="ko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', 'CT']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2" name="그룹 11"/>
              <p:cNvGrpSpPr/>
              <p:nvPr/>
            </p:nvGrpSpPr>
            <p:grpSpPr>
              <a:xfrm>
                <a:off x="2668923" y="557393"/>
                <a:ext cx="1465217" cy="307509"/>
                <a:chOff x="3783752" y="1100113"/>
                <a:chExt cx="1465217" cy="307509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3783752" y="1102987"/>
                  <a:ext cx="417102" cy="3046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rgbClr val="21439B"/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[0]</a:t>
                  </a:r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4599432" y="1100113"/>
                  <a:ext cx="649537" cy="3046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rgbClr val="21439B"/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[1][0]</a:t>
                  </a:r>
                </a:p>
              </p:txBody>
            </p:sp>
          </p:grpSp>
          <p:sp>
            <p:nvSpPr>
              <p:cNvPr id="17" name="직사각형 16"/>
              <p:cNvSpPr/>
              <p:nvPr/>
            </p:nvSpPr>
            <p:spPr>
              <a:xfrm>
                <a:off x="6003257" y="894974"/>
                <a:ext cx="1299792" cy="43204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'5-6</a:t>
                </a:r>
                <a:r>
                  <a:rPr lang="ko-KR" alt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교시</a:t>
                </a:r>
                <a:r>
                  <a:rPr lang="en-US" altLang="ko-KR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'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18" name="그룹 17"/>
              <p:cNvGrpSpPr/>
              <p:nvPr/>
            </p:nvGrpSpPr>
            <p:grpSpPr>
              <a:xfrm>
                <a:off x="4789322" y="556435"/>
                <a:ext cx="1932602" cy="307509"/>
                <a:chOff x="3746172" y="1099155"/>
                <a:chExt cx="1932602" cy="307509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3746172" y="1102029"/>
                  <a:ext cx="649537" cy="3046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rgbClr val="21439B"/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[1][1]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261672" y="1099155"/>
                  <a:ext cx="417102" cy="3046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rgbClr val="21439B"/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[2]</a:t>
                  </a:r>
                </a:p>
              </p:txBody>
            </p:sp>
          </p:grpSp>
        </p:grpSp>
        <p:cxnSp>
          <p:nvCxnSpPr>
            <p:cNvPr id="30" name="직선 화살표 연결선 29"/>
            <p:cNvCxnSpPr>
              <a:stCxn id="6" idx="3"/>
              <a:endCxn id="7" idx="1"/>
            </p:cNvCxnSpPr>
            <p:nvPr/>
          </p:nvCxnSpPr>
          <p:spPr>
            <a:xfrm flipV="1">
              <a:off x="3306151" y="2903358"/>
              <a:ext cx="424648" cy="580"/>
            </a:xfrm>
            <a:prstGeom prst="straightConnector1">
              <a:avLst/>
            </a:prstGeom>
            <a:ln>
              <a:solidFill>
                <a:srgbClr val="21439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913443" y="3202821"/>
              <a:ext cx="1008609" cy="304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A[1][1][0]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6290043" y="2790825"/>
              <a:ext cx="255408" cy="255408"/>
            </a:xfrm>
            <a:prstGeom prst="ellipse">
              <a:avLst/>
            </a:prstGeom>
            <a:noFill/>
            <a:ln w="19050">
              <a:solidFill>
                <a:schemeClr val="accent2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화살표 연결선 33"/>
            <p:cNvCxnSpPr>
              <a:endCxn id="32" idx="4"/>
            </p:cNvCxnSpPr>
            <p:nvPr/>
          </p:nvCxnSpPr>
          <p:spPr>
            <a:xfrm flipV="1">
              <a:off x="6290043" y="3046233"/>
              <a:ext cx="127704" cy="15658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직사각형 35"/>
          <p:cNvSpPr/>
          <p:nvPr/>
        </p:nvSpPr>
        <p:spPr>
          <a:xfrm>
            <a:off x="2263218" y="3570562"/>
            <a:ext cx="3681553" cy="1706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A[0]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2022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A[1]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'CT']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endParaRPr lang="ko-KR" altLang="en-US" sz="16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A[1][0]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A[1][1]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'CT'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A[1][1][0]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'C' 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문자열 인덱싱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A[2]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'5-6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교시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073218" y="3570562"/>
            <a:ext cx="3681553" cy="1706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 = A[1]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'CT']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endParaRPr lang="ko-KR" altLang="en-US" sz="16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B[0]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목요일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B[1]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'CT'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B[1][0]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'C' 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문자열 인덱싱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 = B[1]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'CT'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C[0]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'C' 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문자열 인덱싱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54739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인덱싱을 이용한 리스트 원소 수정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6647" y="176793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+mj-ea"/>
                <a:ea typeface="+mj-ea"/>
                <a:cs typeface="Courier New" panose="02070309020205020404" pitchFamily="49" charset="0"/>
              </a:rPr>
              <a:t>리스트</a:t>
            </a:r>
            <a:r>
              <a:rPr lang="en-US" altLang="ko-KR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gold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26024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58072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90120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22168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54216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719883" y="1397461"/>
            <a:ext cx="1976332" cy="326997"/>
            <a:chOff x="3702442" y="1099155"/>
            <a:chExt cx="1976332" cy="326997"/>
          </a:xfrm>
        </p:grpSpPr>
        <p:sp>
          <p:nvSpPr>
            <p:cNvPr id="23" name="TextBox 22"/>
            <p:cNvSpPr txBox="1"/>
            <p:nvPr/>
          </p:nvSpPr>
          <p:spPr>
            <a:xfrm>
              <a:off x="3702442" y="1102987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06847" y="1102029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0302" y="1101071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0107" y="1100113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89912" y="1099155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4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5784003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16051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48099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080147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12195" y="1736000"/>
            <a:ext cx="432048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lang="ko-KR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877862" y="1397461"/>
            <a:ext cx="1976332" cy="326997"/>
            <a:chOff x="3702442" y="1099155"/>
            <a:chExt cx="1976332" cy="326997"/>
          </a:xfrm>
        </p:grpSpPr>
        <p:sp>
          <p:nvSpPr>
            <p:cNvPr id="18" name="TextBox 17"/>
            <p:cNvSpPr txBox="1"/>
            <p:nvPr/>
          </p:nvSpPr>
          <p:spPr>
            <a:xfrm>
              <a:off x="3702442" y="1102987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06847" y="1102029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30302" y="1101071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60107" y="1100113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89912" y="1099155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9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2979026" y="2379756"/>
            <a:ext cx="5300623" cy="15609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gold = [ 0, 4, 5, 0, 1, 1, 5, 4, 4, 1]</a:t>
            </a:r>
          </a:p>
          <a:p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항목의 값 수정하기</a:t>
            </a: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gold[1] = 6 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a[1]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의 값을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6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으로 수정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endParaRPr lang="ko-KR" altLang="en-US" sz="16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print(gold) 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[0, </a:t>
            </a:r>
            <a:r>
              <a:rPr lang="en-US" altLang="ko-KR" sz="1600" b="1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6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5, 0, 1, 1, 5, 4, 4, 1]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889177" y="4362294"/>
            <a:ext cx="4993784" cy="432048"/>
            <a:chOff x="1818189" y="894974"/>
            <a:chExt cx="4993784" cy="432048"/>
          </a:xfrm>
        </p:grpSpPr>
        <p:sp>
          <p:nvSpPr>
            <p:cNvPr id="30" name="TextBox 29"/>
            <p:cNvSpPr txBox="1"/>
            <p:nvPr/>
          </p:nvSpPr>
          <p:spPr>
            <a:xfrm>
              <a:off x="1818189" y="894974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gold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493754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925802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357850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89898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221946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651733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5083781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515829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947877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379925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15579" y="4727945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+mj-ea"/>
                <a:ea typeface="+mj-ea"/>
              </a:rPr>
              <a:t>6</a:t>
            </a:r>
            <a:endParaRPr lang="ko-KR" altLang="en-US" sz="2400" b="1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347307" y="5487941"/>
            <a:ext cx="4993784" cy="432048"/>
            <a:chOff x="1818189" y="894974"/>
            <a:chExt cx="4993784" cy="432048"/>
          </a:xfrm>
        </p:grpSpPr>
        <p:sp>
          <p:nvSpPr>
            <p:cNvPr id="43" name="TextBox 42"/>
            <p:cNvSpPr txBox="1"/>
            <p:nvPr/>
          </p:nvSpPr>
          <p:spPr>
            <a:xfrm>
              <a:off x="1818189" y="894974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gold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493754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925802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C00000"/>
                  </a:solidFill>
                  <a:latin typeface="+mj-ea"/>
                  <a:ea typeface="+mj-ea"/>
                </a:rPr>
                <a:t>6</a:t>
              </a:r>
              <a:endParaRPr lang="ko-KR" altLang="en-US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357850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789898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221946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651733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083781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5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515829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47877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4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379925" y="894974"/>
              <a:ext cx="432048" cy="4320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4" name="오른쪽 화살표 53"/>
          <p:cNvSpPr/>
          <p:nvPr/>
        </p:nvSpPr>
        <p:spPr>
          <a:xfrm rot="2700000">
            <a:off x="4560461" y="5017082"/>
            <a:ext cx="470508" cy="307300"/>
          </a:xfrm>
          <a:prstGeom prst="rightArrow">
            <a:avLst/>
          </a:prstGeom>
          <a:solidFill>
            <a:srgbClr val="224090"/>
          </a:solidFill>
          <a:ln>
            <a:solidFill>
              <a:srgbClr val="2240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4042384" y="4363001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</a:rPr>
              <a:t>X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3636007" y="4015970"/>
            <a:ext cx="1976332" cy="326997"/>
            <a:chOff x="3702442" y="1099155"/>
            <a:chExt cx="1976332" cy="326997"/>
          </a:xfrm>
        </p:grpSpPr>
        <p:sp>
          <p:nvSpPr>
            <p:cNvPr id="57" name="TextBox 56"/>
            <p:cNvSpPr txBox="1"/>
            <p:nvPr/>
          </p:nvSpPr>
          <p:spPr>
            <a:xfrm>
              <a:off x="3702442" y="1102987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0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06847" y="1102029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30302" y="1101071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960107" y="1100113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389912" y="1099155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4</a:t>
              </a: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5793986" y="4015970"/>
            <a:ext cx="1976332" cy="326997"/>
            <a:chOff x="3702442" y="1099155"/>
            <a:chExt cx="1976332" cy="326997"/>
          </a:xfrm>
        </p:grpSpPr>
        <p:sp>
          <p:nvSpPr>
            <p:cNvPr id="63" name="TextBox 62"/>
            <p:cNvSpPr txBox="1"/>
            <p:nvPr/>
          </p:nvSpPr>
          <p:spPr>
            <a:xfrm>
              <a:off x="3702442" y="1102987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5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106847" y="1102029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6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530302" y="1101071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7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960107" y="1100113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8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389912" y="1099155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74511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슬라이싱과</a:t>
            </a:r>
            <a:r>
              <a:rPr lang="ko-KR" altLang="en-US" dirty="0"/>
              <a:t> 동일</a:t>
            </a:r>
            <a:endParaRPr lang="en-US" altLang="ko-KR" dirty="0"/>
          </a:p>
          <a:p>
            <a:r>
              <a:rPr lang="ko-KR" altLang="en-US" dirty="0"/>
              <a:t>리스트의 일부 원소들을 추출하는 방법</a:t>
            </a:r>
            <a:endParaRPr lang="en-US" altLang="ko-KR" dirty="0"/>
          </a:p>
          <a:p>
            <a:pPr lvl="1"/>
            <a:r>
              <a:rPr lang="ko-KR" altLang="en-US" dirty="0"/>
              <a:t>새로운 리스트를 만들거나 관심있는 원소들 만을 참조할 수 있음</a:t>
            </a:r>
            <a:endParaRPr lang="en-US" altLang="ko-KR" dirty="0"/>
          </a:p>
          <a:p>
            <a:pPr lvl="1"/>
            <a:r>
              <a:rPr lang="ko-KR" altLang="en-US" dirty="0"/>
              <a:t>리스트 </a:t>
            </a:r>
            <a:r>
              <a:rPr lang="ko-KR" altLang="en-US" dirty="0" err="1"/>
              <a:t>슬라이싱의</a:t>
            </a:r>
            <a:r>
              <a:rPr lang="ko-KR" altLang="en-US" dirty="0"/>
              <a:t> 결과는 리스트</a:t>
            </a:r>
            <a:endParaRPr lang="en-US" altLang="ko-KR" dirty="0"/>
          </a:p>
          <a:p>
            <a:r>
              <a:rPr lang="en-US" altLang="ko-KR" b="1" dirty="0">
                <a:solidFill>
                  <a:srgbClr val="C00000"/>
                </a:solidFill>
              </a:rPr>
              <a:t>L[ start : end : step ]</a:t>
            </a:r>
            <a:r>
              <a:rPr lang="en-US" altLang="ko-KR" dirty="0"/>
              <a:t> (L</a:t>
            </a:r>
            <a:r>
              <a:rPr lang="ko-KR" altLang="en-US" dirty="0"/>
              <a:t>을 </a:t>
            </a:r>
            <a:r>
              <a:rPr lang="en-US" altLang="ko-KR" dirty="0"/>
              <a:t>n</a:t>
            </a:r>
            <a:r>
              <a:rPr lang="ko-KR" altLang="en-US" dirty="0"/>
              <a:t>개의 원소를 가진 리스트라고 가정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start: </a:t>
            </a:r>
            <a:r>
              <a:rPr lang="ko-KR" altLang="en-US" dirty="0"/>
              <a:t>시작 인덱스. </a:t>
            </a:r>
            <a:r>
              <a:rPr lang="en-US" altLang="ko-KR" dirty="0"/>
              <a:t>default </a:t>
            </a:r>
            <a:r>
              <a:rPr lang="ko-KR" altLang="en-US" dirty="0"/>
              <a:t>값은 </a:t>
            </a:r>
            <a:r>
              <a:rPr lang="en-US" altLang="ko-KR" dirty="0"/>
              <a:t>0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end: (end-1)</a:t>
            </a:r>
            <a:r>
              <a:rPr lang="ko-KR" altLang="en-US" dirty="0"/>
              <a:t>까지 추출</a:t>
            </a:r>
            <a:r>
              <a:rPr lang="en-US" altLang="ko-KR" dirty="0"/>
              <a:t>. default </a:t>
            </a:r>
            <a:r>
              <a:rPr lang="ko-KR" altLang="en-US" dirty="0"/>
              <a:t>값은 </a:t>
            </a:r>
            <a:r>
              <a:rPr lang="en-US" altLang="ko-KR" dirty="0" err="1"/>
              <a:t>len</a:t>
            </a:r>
            <a:r>
              <a:rPr lang="en-US" altLang="ko-KR" dirty="0"/>
              <a:t>(L)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step: </a:t>
            </a:r>
            <a:r>
              <a:rPr lang="ko-KR" altLang="en-US" dirty="0"/>
              <a:t>간격</a:t>
            </a:r>
            <a:r>
              <a:rPr lang="en-US" altLang="ko-KR" dirty="0"/>
              <a:t>. default </a:t>
            </a:r>
            <a:r>
              <a:rPr lang="ko-KR" altLang="en-US" dirty="0"/>
              <a:t>값은 </a:t>
            </a:r>
            <a:r>
              <a:rPr lang="en-US" altLang="ko-KR" dirty="0"/>
              <a:t>1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80000" y="5043588"/>
            <a:ext cx="4368326" cy="98573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[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', 'B', 'C', 'D', 'E']</a:t>
            </a:r>
            <a:endParaRPr lang="en-US" altLang="ko-KR" sz="1600" dirty="0">
              <a:solidFill>
                <a:schemeClr val="tx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sz="1600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[0:3]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['A', 'B', 'C']</a:t>
            </a:r>
          </a:p>
        </p:txBody>
      </p:sp>
    </p:spTree>
    <p:extLst>
      <p:ext uri="{BB962C8B-B14F-4D97-AF65-F5344CB8AC3E}">
        <p14:creationId xmlns:p14="http://schemas.microsoft.com/office/powerpoint/2010/main" val="42246843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Slicing Rule (start, end </a:t>
            </a:r>
            <a:r>
              <a:rPr lang="en-US" altLang="ko-KR" dirty="0">
                <a:sym typeface="Symbol" panose="05050102010706020507" pitchFamily="18" charset="2"/>
              </a:rPr>
              <a:t> </a:t>
            </a:r>
            <a:r>
              <a:rPr lang="en-US" altLang="ko-KR" dirty="0"/>
              <a:t>0 </a:t>
            </a:r>
            <a:r>
              <a:rPr lang="ko-KR" altLang="en-US" dirty="0"/>
              <a:t>인 경우로 설명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sz="1800" b="1" dirty="0">
                <a:solidFill>
                  <a:srgbClr val="C00000"/>
                </a:solidFill>
              </a:rPr>
              <a:t>L[ start : end : step ]</a:t>
            </a:r>
            <a:endParaRPr lang="en-US" altLang="ko-KR" sz="1800" dirty="0"/>
          </a:p>
          <a:p>
            <a:pPr lvl="1"/>
            <a:r>
              <a:rPr lang="en-US" altLang="ko-KR" dirty="0"/>
              <a:t>step &gt; 0 (start &lt; end </a:t>
            </a:r>
            <a:r>
              <a:rPr lang="ko-KR" altLang="en-US" dirty="0"/>
              <a:t>이어야 함</a:t>
            </a:r>
            <a:r>
              <a:rPr lang="en-US" altLang="ko-KR" dirty="0"/>
              <a:t>. </a:t>
            </a:r>
            <a:r>
              <a:rPr lang="ko-KR" altLang="en-US" dirty="0"/>
              <a:t>아니면 빈 리스트 생성</a:t>
            </a:r>
            <a:r>
              <a:rPr lang="en-US" altLang="ko-KR" dirty="0"/>
              <a:t>)</a:t>
            </a:r>
          </a:p>
          <a:p>
            <a:pPr lvl="4"/>
            <a:endParaRPr lang="en-US" altLang="ko-KR" dirty="0"/>
          </a:p>
          <a:p>
            <a:pPr lvl="5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step &lt; 0 (start &gt; end </a:t>
            </a:r>
            <a:r>
              <a:rPr lang="ko-KR" altLang="en-US" dirty="0"/>
              <a:t>이어야 함</a:t>
            </a:r>
            <a:r>
              <a:rPr lang="en-US" altLang="ko-KR" dirty="0"/>
              <a:t>. </a:t>
            </a:r>
            <a:r>
              <a:rPr lang="ko-KR" altLang="en-US" dirty="0"/>
              <a:t>아니면 빈 리스트 생성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4"/>
            <a:endParaRPr lang="en-US" altLang="ko-KR" dirty="0"/>
          </a:p>
          <a:p>
            <a:pPr lvl="4"/>
            <a:endParaRPr lang="en-US" altLang="ko-KR" dirty="0"/>
          </a:p>
          <a:p>
            <a:pPr lvl="1"/>
            <a:r>
              <a:rPr lang="en-US" altLang="ko-KR" dirty="0"/>
              <a:t>step = 0 </a:t>
            </a:r>
            <a:r>
              <a:rPr lang="ko-KR" altLang="en-US" dirty="0"/>
              <a:t>인 경우에는 오류 발생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6591" y="2654191"/>
            <a:ext cx="7332584" cy="93358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인덱스를 </a:t>
            </a:r>
            <a:r>
              <a:rPr lang="en-US" altLang="ko-KR" sz="1600" dirty="0">
                <a:latin typeface="+mn-ea"/>
              </a:rPr>
              <a:t>start</a:t>
            </a:r>
            <a:r>
              <a:rPr lang="ko-KR" altLang="en-US" sz="1600" dirty="0">
                <a:latin typeface="+mn-ea"/>
              </a:rPr>
              <a:t>부터 </a:t>
            </a:r>
            <a:r>
              <a:rPr lang="en-US" altLang="ko-KR" sz="1600" dirty="0">
                <a:latin typeface="+mn-ea"/>
                <a:cs typeface="Courier New" panose="02070309020205020404" pitchFamily="49" charset="0"/>
              </a:rPr>
              <a:t>end</a:t>
            </a:r>
            <a:r>
              <a:rPr lang="en-US" altLang="ko-KR" sz="1600" dirty="0">
                <a:latin typeface="+mn-ea"/>
                <a:sym typeface="Symbol" panose="05050102010706020507" pitchFamily="18" charset="2"/>
              </a:rPr>
              <a:t>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까지 </a:t>
            </a:r>
            <a:r>
              <a:rPr lang="en-US" altLang="ko-KR" sz="1600" dirty="0">
                <a:latin typeface="+mn-ea"/>
                <a:cs typeface="Courier New" panose="02070309020205020404" pitchFamily="49" charset="0"/>
              </a:rPr>
              <a:t>step</a:t>
            </a:r>
            <a:r>
              <a:rPr lang="ko-KR" altLang="en-US" sz="1600" dirty="0">
                <a:latin typeface="+mn-ea"/>
              </a:rPr>
              <a:t>씩 증가하며 리스트를 참조 </a:t>
            </a:r>
            <a:endParaRPr lang="en-US" altLang="ko-KR" sz="1600" dirty="0">
              <a:latin typeface="+mn-ea"/>
            </a:endParaRPr>
          </a:p>
          <a:p>
            <a:pPr marL="342900" indent="-342900">
              <a:spcAft>
                <a:spcPts val="400"/>
              </a:spcAft>
              <a:buFontTx/>
              <a:buChar char="-"/>
            </a:pPr>
            <a:r>
              <a:rPr lang="en-US" altLang="ko-KR" sz="1600" dirty="0">
                <a:latin typeface="+mn-ea"/>
              </a:rPr>
              <a:t>start</a:t>
            </a:r>
            <a:r>
              <a:rPr lang="ko-KR" altLang="en-US" sz="1600" dirty="0">
                <a:latin typeface="+mn-ea"/>
              </a:rPr>
              <a:t>를 생략하면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부터</a:t>
            </a:r>
            <a:r>
              <a:rPr lang="en-US" altLang="ko-KR" sz="1600" dirty="0">
                <a:latin typeface="+mn-ea"/>
              </a:rPr>
              <a:t>, end</a:t>
            </a:r>
            <a:r>
              <a:rPr lang="ko-KR" altLang="en-US" sz="1600" dirty="0">
                <a:latin typeface="+mn-ea"/>
              </a:rPr>
              <a:t>를 생략하면 끝까지</a:t>
            </a:r>
            <a:r>
              <a:rPr lang="en-US" altLang="ko-KR" sz="1600" dirty="0">
                <a:latin typeface="+mn-ea"/>
              </a:rPr>
              <a:t>, step</a:t>
            </a:r>
            <a:r>
              <a:rPr lang="ko-KR" altLang="en-US" sz="1600" dirty="0">
                <a:latin typeface="+mn-ea"/>
              </a:rPr>
              <a:t>를 생략하면 </a:t>
            </a:r>
            <a:r>
              <a:rPr lang="en-US" altLang="ko-KR" sz="1600" dirty="0">
                <a:latin typeface="+mn-ea"/>
              </a:rPr>
              <a:t>+1</a:t>
            </a:r>
            <a:r>
              <a:rPr lang="ko-KR" altLang="en-US" sz="1600" dirty="0">
                <a:latin typeface="+mn-ea"/>
              </a:rPr>
              <a:t>씩</a:t>
            </a:r>
            <a:endParaRPr lang="en-US" altLang="ko-KR" sz="1600" dirty="0">
              <a:latin typeface="+mn-ea"/>
            </a:endParaRPr>
          </a:p>
          <a:p>
            <a:pPr>
              <a:spcAft>
                <a:spcPts val="400"/>
              </a:spcAft>
            </a:pPr>
            <a:r>
              <a:rPr lang="en-US" altLang="ko-KR" sz="1600" dirty="0">
                <a:latin typeface="+mn-ea"/>
              </a:rPr>
              <a:t>	L[ : end : step]		L[start : : step]		L[start : end]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6592" y="4317082"/>
            <a:ext cx="7332583" cy="9130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400"/>
              </a:spcAft>
              <a:buFontTx/>
              <a:buChar char="-"/>
            </a:pPr>
            <a:r>
              <a:rPr lang="ko-KR" altLang="en-US" sz="1600" dirty="0">
                <a:latin typeface="+mn-ea"/>
              </a:rPr>
              <a:t>인덱스를 </a:t>
            </a:r>
            <a:r>
              <a:rPr lang="en-US" altLang="ko-KR" sz="1600" dirty="0">
                <a:latin typeface="+mn-ea"/>
              </a:rPr>
              <a:t>start</a:t>
            </a:r>
            <a:r>
              <a:rPr lang="ko-KR" altLang="en-US" sz="1600" dirty="0">
                <a:latin typeface="+mn-ea"/>
              </a:rPr>
              <a:t>부터 </a:t>
            </a:r>
            <a:r>
              <a:rPr lang="en-US" altLang="ko-KR" sz="1600" dirty="0">
                <a:latin typeface="+mn-ea"/>
                <a:cs typeface="Courier New" panose="02070309020205020404" pitchFamily="49" charset="0"/>
              </a:rPr>
              <a:t>end</a:t>
            </a:r>
            <a:r>
              <a:rPr lang="en-US" altLang="ko-KR" sz="1600" dirty="0">
                <a:latin typeface="+mn-ea"/>
                <a:sym typeface="Symbol" panose="05050102010706020507" pitchFamily="18" charset="2"/>
              </a:rPr>
              <a:t>+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까지 </a:t>
            </a:r>
            <a:r>
              <a:rPr lang="en-US" altLang="ko-KR" sz="1600" dirty="0">
                <a:latin typeface="+mn-ea"/>
                <a:cs typeface="Courier New" panose="02070309020205020404" pitchFamily="49" charset="0"/>
              </a:rPr>
              <a:t>|step|</a:t>
            </a:r>
            <a:r>
              <a:rPr lang="ko-KR" altLang="en-US" sz="1600" dirty="0">
                <a:latin typeface="+mn-ea"/>
              </a:rPr>
              <a:t>씩 감소하며 리스트를 참조</a:t>
            </a:r>
            <a:endParaRPr lang="en-US" altLang="ko-KR" sz="16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1600" dirty="0">
                <a:latin typeface="+mn-ea"/>
              </a:rPr>
              <a:t>start</a:t>
            </a:r>
            <a:r>
              <a:rPr lang="ko-KR" altLang="en-US" sz="1600" dirty="0">
                <a:latin typeface="+mn-ea"/>
              </a:rPr>
              <a:t>를 생략하면 끝에서부터</a:t>
            </a:r>
            <a:r>
              <a:rPr lang="en-US" altLang="ko-KR" sz="1600" dirty="0">
                <a:latin typeface="+mn-ea"/>
              </a:rPr>
              <a:t>, end</a:t>
            </a:r>
            <a:r>
              <a:rPr lang="ko-KR" altLang="en-US" sz="1600" dirty="0">
                <a:latin typeface="+mn-ea"/>
              </a:rPr>
              <a:t>를 생략하면 첫 번째 원소까지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	L[ : end : step]		L[start : : step]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971382" y="5108651"/>
          <a:ext cx="3605282" cy="88201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56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46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46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250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</a:rPr>
                        <a:t>　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step </a:t>
                      </a:r>
                      <a:r>
                        <a:rPr lang="en-US" sz="2000" u="none" strike="noStrike" dirty="0">
                          <a:effectLst/>
                        </a:rPr>
                        <a:t>&gt; </a:t>
                      </a:r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step </a:t>
                      </a:r>
                      <a:r>
                        <a:rPr lang="en-US" sz="2000" u="none" strike="noStrike" dirty="0">
                          <a:effectLst/>
                        </a:rPr>
                        <a:t>&lt; </a:t>
                      </a:r>
                      <a:r>
                        <a:rPr lang="en-US" sz="1800" u="none" strike="noStrike" dirty="0"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start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0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n-1(-1)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50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end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dirty="0"/>
                        <a:t>–</a:t>
                      </a:r>
                      <a:r>
                        <a:rPr lang="en-US" altLang="ko-KR" sz="1800" b="1" u="none" strike="noStrike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n-1</a:t>
                      </a:r>
                      <a:endParaRPr lang="en-US" altLang="ko-KR" sz="18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맑은 고딕" panose="020B0503020000020004" pitchFamily="50" charset="-127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849906" y="4764351"/>
            <a:ext cx="38482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</a:rPr>
              <a:t>start </a:t>
            </a:r>
            <a:r>
              <a:rPr lang="ko-KR" altLang="en-US" sz="1600" b="1" dirty="0">
                <a:solidFill>
                  <a:srgbClr val="C00000"/>
                </a:solidFill>
              </a:rPr>
              <a:t>또는 </a:t>
            </a:r>
            <a:r>
              <a:rPr lang="en-US" altLang="ko-KR" sz="1600" b="1" dirty="0">
                <a:solidFill>
                  <a:srgbClr val="C00000"/>
                </a:solidFill>
              </a:rPr>
              <a:t>end </a:t>
            </a:r>
            <a:r>
              <a:rPr lang="ko-KR" altLang="en-US" sz="1600" b="1" dirty="0">
                <a:solidFill>
                  <a:srgbClr val="C00000"/>
                </a:solidFill>
              </a:rPr>
              <a:t>값이 주어지지 않았을 경우</a:t>
            </a:r>
          </a:p>
        </p:txBody>
      </p:sp>
    </p:spTree>
    <p:extLst>
      <p:ext uri="{BB962C8B-B14F-4D97-AF65-F5344CB8AC3E}">
        <p14:creationId xmlns:p14="http://schemas.microsoft.com/office/powerpoint/2010/main" val="31387696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r>
              <a:rPr lang="ko-KR" altLang="en-US" dirty="0"/>
              <a:t> 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57117" y="3018946"/>
            <a:ext cx="8046435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A[2:5:1]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[2, 3, 4]			A[2:5]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와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A[:5]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1, 2, 3, 4]	A[0:5:1]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과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A[4:]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[4, 5, 6, 7, 8]	A[4:9:1]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과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A[:6:2] 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2, 4] 			A[0],A[2],A[4]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선택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A[1:7:2]  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[1, 3, 5] 			A[1],A[3],A[5]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선택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A[4:-1]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[4, 5, 6, 7] 		A[4:8]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과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A[4:4]  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[]					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빈 리스트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A[4:5]    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[4]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비교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A[4]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4					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인덱싱을 이용한 원소 참조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슬라이싱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아님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17023" y="1362748"/>
            <a:ext cx="4355100" cy="1072344"/>
            <a:chOff x="2291885" y="1362748"/>
            <a:chExt cx="4355100" cy="1072344"/>
          </a:xfrm>
        </p:grpSpPr>
        <p:grpSp>
          <p:nvGrpSpPr>
            <p:cNvPr id="6" name="그룹 5"/>
            <p:cNvGrpSpPr/>
            <p:nvPr/>
          </p:nvGrpSpPr>
          <p:grpSpPr>
            <a:xfrm>
              <a:off x="2291885" y="1664505"/>
              <a:ext cx="4355100" cy="770587"/>
              <a:chOff x="2024825" y="556435"/>
              <a:chExt cx="4355100" cy="77058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024825" y="95769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493754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925802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357850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2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789898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221946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4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2587613" y="556435"/>
                <a:ext cx="1976332" cy="326997"/>
                <a:chOff x="3702442" y="1099155"/>
                <a:chExt cx="1976332" cy="32699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3702442" y="1102987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0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4106847" y="1102029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1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4530302" y="1101071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2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4960107" y="1100113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3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5389912" y="1099155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4</a:t>
                  </a:r>
                </a:p>
              </p:txBody>
            </p:sp>
          </p:grpSp>
          <p:sp>
            <p:nvSpPr>
              <p:cNvPr id="23" name="직사각형 22"/>
              <p:cNvSpPr/>
              <p:nvPr/>
            </p:nvSpPr>
            <p:spPr>
              <a:xfrm>
                <a:off x="4651733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5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083781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6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515829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7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947877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8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4745592" y="557393"/>
                <a:ext cx="1546527" cy="326039"/>
                <a:chOff x="3702442" y="1100113"/>
                <a:chExt cx="1546527" cy="326039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3702442" y="1102987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5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106847" y="1102029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6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530302" y="1101071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7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960107" y="1100113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8</a:t>
                  </a: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811513" y="1366580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-9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15918" y="1365622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-8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39373" y="1364664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-7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69178" y="1363706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-6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8983" y="1362748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-5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69492" y="1366580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3897" y="1365622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97352" y="1364664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27157" y="1363706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-1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345172" y="1662362"/>
            <a:ext cx="2152379" cy="307777"/>
            <a:chOff x="459024" y="3744937"/>
            <a:chExt cx="2152379" cy="307777"/>
          </a:xfrm>
        </p:grpSpPr>
        <p:sp>
          <p:nvSpPr>
            <p:cNvPr id="38" name="TextBox 37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Positive indexing</a:t>
              </a:r>
              <a:endParaRPr lang="ko-KR" altLang="en-US" sz="1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rot="10800000">
              <a:off x="459024" y="3914112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7345172" y="1378136"/>
            <a:ext cx="2152379" cy="307777"/>
            <a:chOff x="459024" y="3744937"/>
            <a:chExt cx="2152379" cy="307777"/>
          </a:xfrm>
        </p:grpSpPr>
        <p:sp>
          <p:nvSpPr>
            <p:cNvPr id="41" name="TextBox 40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Negative indexing</a:t>
              </a:r>
              <a:endParaRPr lang="ko-KR" altLang="en-US" sz="1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rot="10800000">
              <a:off x="459024" y="3903480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2199186" y="2692487"/>
            <a:ext cx="172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step &gt; 0 </a:t>
            </a:r>
            <a:r>
              <a:rPr lang="ko-KR" altLang="en-US" dirty="0"/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16081725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슬라이싱</a:t>
            </a:r>
            <a:r>
              <a:rPr lang="ko-KR" altLang="en-US" dirty="0"/>
              <a:t> 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57117" y="3018946"/>
            <a:ext cx="8677583" cy="304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A[::-1]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[8, 7, 6, 5, 4, 3, 2, 1, 0]	A[-1:-10:-1]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과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A[::-4]	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[8, 4, 0]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A[7:2:-2]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[7, 5, 3]			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인덱스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부터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씩 감소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A[-3:-7:-2] 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[6, 4] 			A[6:2:-2]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와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A[5:-12:-2] 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[5, 3, 1] 			A[5::-2]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와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A[14:-5:-2]</a:t>
            </a:r>
            <a:r>
              <a:rPr lang="en-US" altLang="ko-KR" sz="1600" dirty="0">
                <a:solidFill>
                  <a:srgbClr val="00B05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[8, 6]		 		A[:4:-2]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와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A[13:-12:-4]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[8, 4, 0]			A[::-4]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와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A[-9:-11:-2]    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[0]				A[0::-2]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와 동일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A[-8:-5:-1]		# []					start &gt; end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가 아니므로 빈 리스트 생성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A[16:12:-2]		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[]					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범위 밖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17023" y="1362748"/>
            <a:ext cx="4355100" cy="1072344"/>
            <a:chOff x="2291885" y="1362748"/>
            <a:chExt cx="4355100" cy="1072344"/>
          </a:xfrm>
        </p:grpSpPr>
        <p:grpSp>
          <p:nvGrpSpPr>
            <p:cNvPr id="6" name="그룹 5"/>
            <p:cNvGrpSpPr/>
            <p:nvPr/>
          </p:nvGrpSpPr>
          <p:grpSpPr>
            <a:xfrm>
              <a:off x="2291885" y="1664505"/>
              <a:ext cx="4355100" cy="770587"/>
              <a:chOff x="2024825" y="556435"/>
              <a:chExt cx="4355100" cy="770587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2024825" y="957690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Consolas" panose="020B0609020204030204" pitchFamily="49" charset="0"/>
                    <a:ea typeface="+mj-ea"/>
                    <a:cs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2493754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925802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357850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2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789898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221946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4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2587613" y="556435"/>
                <a:ext cx="1976332" cy="326997"/>
                <a:chOff x="3702442" y="1099155"/>
                <a:chExt cx="1976332" cy="326997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3702442" y="1102987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0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4106847" y="1102029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1</a:t>
                  </a:r>
                </a:p>
              </p:txBody>
            </p:sp>
            <p:sp>
              <p:nvSpPr>
                <p:cNvPr id="34" name="TextBox 33"/>
                <p:cNvSpPr txBox="1"/>
                <p:nvPr/>
              </p:nvSpPr>
              <p:spPr>
                <a:xfrm>
                  <a:off x="4530302" y="1101071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2</a:t>
                  </a: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4960107" y="1100113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3</a:t>
                  </a:r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5389912" y="1099155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4</a:t>
                  </a:r>
                </a:p>
              </p:txBody>
            </p:sp>
          </p:grpSp>
          <p:sp>
            <p:nvSpPr>
              <p:cNvPr id="23" name="직사각형 22"/>
              <p:cNvSpPr/>
              <p:nvPr/>
            </p:nvSpPr>
            <p:spPr>
              <a:xfrm>
                <a:off x="4651733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5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083781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6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515829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7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947877" y="894974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+mj-ea"/>
                    <a:ea typeface="+mj-ea"/>
                  </a:rPr>
                  <a:t>8</a:t>
                </a:r>
                <a:endParaRPr lang="ko-KR" altLang="en-US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grpSp>
            <p:nvGrpSpPr>
              <p:cNvPr id="27" name="그룹 26"/>
              <p:cNvGrpSpPr/>
              <p:nvPr/>
            </p:nvGrpSpPr>
            <p:grpSpPr>
              <a:xfrm>
                <a:off x="4745592" y="557393"/>
                <a:ext cx="1546527" cy="326039"/>
                <a:chOff x="3702442" y="1100113"/>
                <a:chExt cx="1546527" cy="326039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3702442" y="1102987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5</a:t>
                  </a: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106847" y="1102029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6</a:t>
                  </a: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4530302" y="1101071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7</a:t>
                  </a: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960107" y="1100113"/>
                  <a:ext cx="288862" cy="3231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ts val="18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j-ea"/>
                      <a:ea typeface="+mj-ea"/>
                      <a:cs typeface="Courier New" panose="02070309020205020404" pitchFamily="49" charset="0"/>
                    </a:rPr>
                    <a:t>8</a:t>
                  </a:r>
                </a:p>
              </p:txBody>
            </p:sp>
          </p:grpSp>
        </p:grpSp>
        <p:sp>
          <p:nvSpPr>
            <p:cNvPr id="7" name="TextBox 6"/>
            <p:cNvSpPr txBox="1"/>
            <p:nvPr/>
          </p:nvSpPr>
          <p:spPr>
            <a:xfrm>
              <a:off x="2811513" y="1366580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-9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15918" y="1365622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-8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639373" y="1364664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-7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69178" y="1363706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-6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98983" y="1362748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-5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69492" y="1366580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-4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73897" y="1365622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97352" y="1364664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27157" y="1363706"/>
              <a:ext cx="362600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-1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345172" y="1662362"/>
            <a:ext cx="2152379" cy="307777"/>
            <a:chOff x="459024" y="3744937"/>
            <a:chExt cx="2152379" cy="307777"/>
          </a:xfrm>
        </p:grpSpPr>
        <p:sp>
          <p:nvSpPr>
            <p:cNvPr id="38" name="TextBox 37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Positive indexing</a:t>
              </a:r>
              <a:endParaRPr lang="ko-KR" altLang="en-US" sz="1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 rot="10800000">
              <a:off x="459024" y="3914112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7345172" y="1378136"/>
            <a:ext cx="2152379" cy="307777"/>
            <a:chOff x="459024" y="3744937"/>
            <a:chExt cx="2152379" cy="307777"/>
          </a:xfrm>
        </p:grpSpPr>
        <p:sp>
          <p:nvSpPr>
            <p:cNvPr id="41" name="TextBox 40"/>
            <p:cNvSpPr txBox="1"/>
            <p:nvPr/>
          </p:nvSpPr>
          <p:spPr>
            <a:xfrm>
              <a:off x="770491" y="3744937"/>
              <a:ext cx="18409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+mj-ea"/>
                  <a:ea typeface="+mj-ea"/>
                </a:rPr>
                <a:t>Negative indexing</a:t>
              </a:r>
              <a:endParaRPr lang="ko-KR" altLang="en-US" sz="1400" dirty="0">
                <a:solidFill>
                  <a:srgbClr val="0070C0"/>
                </a:solidFill>
                <a:latin typeface="+mj-ea"/>
                <a:ea typeface="+mj-ea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 rot="10800000">
              <a:off x="459024" y="3903480"/>
              <a:ext cx="288301" cy="1"/>
            </a:xfrm>
            <a:prstGeom prst="straightConnector1">
              <a:avLst/>
            </a:prstGeom>
            <a:ln w="254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2199186" y="2692487"/>
            <a:ext cx="172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step &lt; 0 </a:t>
            </a:r>
            <a:r>
              <a:rPr lang="ko-KR" altLang="en-US" dirty="0"/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1039298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개행</a:t>
            </a:r>
            <a:r>
              <a:rPr lang="en-US" altLang="ko-KR" dirty="0"/>
              <a:t>(</a:t>
            </a:r>
            <a:r>
              <a:rPr lang="ko-KR" altLang="en-US" dirty="0"/>
              <a:t>줄 바꿈</a:t>
            </a:r>
            <a:r>
              <a:rPr lang="en-US" altLang="ko-KR" dirty="0"/>
              <a:t>), </a:t>
            </a:r>
            <a:r>
              <a:rPr lang="ko-KR" altLang="en-US" dirty="0"/>
              <a:t>공백</a:t>
            </a:r>
            <a:r>
              <a:rPr lang="en-US" altLang="ko-KR" dirty="0"/>
              <a:t>, </a:t>
            </a:r>
            <a:r>
              <a:rPr lang="ko-KR" altLang="en-US" dirty="0"/>
              <a:t>특수기호</a:t>
            </a:r>
            <a:r>
              <a:rPr lang="en-US" altLang="ko-KR" dirty="0"/>
              <a:t>(</a:t>
            </a:r>
            <a:r>
              <a:rPr lang="ko-KR" altLang="en-US" dirty="0"/>
              <a:t>이스케이프 문자</a:t>
            </a:r>
            <a:r>
              <a:rPr lang="en-US" altLang="ko-KR" dirty="0"/>
              <a:t>)</a:t>
            </a:r>
            <a:r>
              <a:rPr lang="ko-KR" altLang="en-US" dirty="0"/>
              <a:t>가 포함된 문자열을</a:t>
            </a:r>
            <a:br>
              <a:rPr lang="en-US" altLang="ko-KR" dirty="0"/>
            </a:br>
            <a:r>
              <a:rPr lang="ko-KR" altLang="en-US" dirty="0"/>
              <a:t>그대로 화면에 출력하기 위해서는 </a:t>
            </a:r>
            <a:r>
              <a:rPr lang="en-US" altLang="ko-KR" dirty="0">
                <a:solidFill>
                  <a:srgbClr val="C00000"/>
                </a:solidFill>
              </a:rPr>
              <a:t>'''</a:t>
            </a:r>
            <a:r>
              <a:rPr lang="en-US" altLang="ko-KR" dirty="0"/>
              <a:t>…</a:t>
            </a:r>
            <a:r>
              <a:rPr lang="en-US" altLang="ko-KR" dirty="0">
                <a:solidFill>
                  <a:srgbClr val="C00000"/>
                </a:solidFill>
              </a:rPr>
              <a:t>'''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C00000"/>
                </a:solidFill>
              </a:rPr>
              <a:t>"""</a:t>
            </a:r>
            <a:r>
              <a:rPr lang="en-US" altLang="ko-KR" dirty="0"/>
              <a:t>…</a:t>
            </a:r>
            <a:r>
              <a:rPr lang="en-US" altLang="ko-KR" dirty="0">
                <a:solidFill>
                  <a:srgbClr val="C00000"/>
                </a:solidFill>
              </a:rPr>
              <a:t>"""</a:t>
            </a:r>
            <a:r>
              <a:rPr lang="en-US" altLang="ko-KR" dirty="0"/>
              <a:t> </a:t>
            </a:r>
            <a:r>
              <a:rPr lang="ko-KR" altLang="en-US" dirty="0"/>
              <a:t>기호를 사용</a:t>
            </a:r>
            <a:endParaRPr lang="en-US" altLang="ko-KR" dirty="0"/>
          </a:p>
          <a:p>
            <a:r>
              <a:rPr lang="ko-KR" altLang="en-US" dirty="0"/>
              <a:t>특수기호</a:t>
            </a:r>
            <a:r>
              <a:rPr lang="en-US" altLang="ko-KR" dirty="0"/>
              <a:t>(</a:t>
            </a:r>
            <a:r>
              <a:rPr lang="ko-KR" altLang="en-US" dirty="0"/>
              <a:t>이스케이프 문자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\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문자를 사용하여 출력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\n, \t, \\, \</a:t>
            </a:r>
            <a:r>
              <a:rPr lang="en-US" altLang="ko-KR" dirty="0"/>
              <a:t>'</a:t>
            </a:r>
            <a:r>
              <a:rPr lang="en-US" altLang="ko-KR" dirty="0">
                <a:latin typeface="Consolas" panose="020B0609020204030204" pitchFamily="49" charset="0"/>
              </a:rPr>
              <a:t>, \</a:t>
            </a:r>
            <a:r>
              <a:rPr lang="en-US" altLang="ko-KR" dirty="0"/>
              <a:t>"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06081" y="3321748"/>
            <a:ext cx="9538093" cy="13264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print("My name is </a:t>
            </a:r>
            <a:r>
              <a:rPr lang="en-US" altLang="ko-KR" dirty="0">
                <a:solidFill>
                  <a:srgbClr val="C00000"/>
                </a:solidFill>
              </a:rPr>
              <a:t>'</a:t>
            </a:r>
            <a:r>
              <a:rPr lang="en-US" altLang="ko-KR" dirty="0" err="1">
                <a:solidFill>
                  <a:schemeClr val="tx1"/>
                </a:solidFill>
              </a:rPr>
              <a:t>Gildong</a:t>
            </a:r>
            <a:r>
              <a:rPr lang="en-US" altLang="ko-KR" dirty="0">
                <a:solidFill>
                  <a:srgbClr val="C00000"/>
                </a:solidFill>
              </a:rPr>
              <a:t>'</a:t>
            </a:r>
            <a:r>
              <a:rPr lang="en-US" altLang="ko-KR" dirty="0">
                <a:solidFill>
                  <a:schemeClr val="tx1"/>
                </a:solidFill>
              </a:rPr>
              <a:t>.")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큰따옴표 안에서 작은따옴표 출력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print('My name is </a:t>
            </a:r>
            <a:r>
              <a:rPr lang="en-US" altLang="ko-KR" dirty="0">
                <a:solidFill>
                  <a:srgbClr val="C00000"/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Gilding</a:t>
            </a:r>
            <a:r>
              <a:rPr lang="en-US" altLang="ko-KR" dirty="0">
                <a:solidFill>
                  <a:srgbClr val="C00000"/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.')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작은따옴표 안에서 큰따옴표 출력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print("My name is </a:t>
            </a:r>
            <a:r>
              <a:rPr lang="en-US" altLang="ko-KR" dirty="0">
                <a:solidFill>
                  <a:srgbClr val="C00000"/>
                </a:solidFill>
              </a:rPr>
              <a:t>\"</a:t>
            </a:r>
            <a:r>
              <a:rPr lang="en-US" altLang="ko-KR" dirty="0" err="1">
                <a:solidFill>
                  <a:schemeClr val="tx1"/>
                </a:solidFill>
              </a:rPr>
              <a:t>Gildong</a:t>
            </a:r>
            <a:r>
              <a:rPr lang="en-US" altLang="ko-KR" dirty="0">
                <a:solidFill>
                  <a:srgbClr val="C00000"/>
                </a:solidFill>
              </a:rPr>
              <a:t>\"</a:t>
            </a:r>
            <a:r>
              <a:rPr lang="en-US" altLang="ko-KR" dirty="0">
                <a:solidFill>
                  <a:schemeClr val="tx1"/>
                </a:solidFill>
              </a:rPr>
              <a:t>.")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큰따옴표 안에서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\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 사용하여 큰따옴표 출력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print('My name is </a:t>
            </a:r>
            <a:r>
              <a:rPr lang="en-US" altLang="ko-KR" dirty="0">
                <a:solidFill>
                  <a:srgbClr val="C00000"/>
                </a:solidFill>
              </a:rPr>
              <a:t>\'</a:t>
            </a:r>
            <a:r>
              <a:rPr lang="en-US" altLang="ko-KR" dirty="0" err="1">
                <a:solidFill>
                  <a:schemeClr val="tx1"/>
                </a:solidFill>
              </a:rPr>
              <a:t>Gildong</a:t>
            </a:r>
            <a:r>
              <a:rPr lang="en-US" altLang="ko-KR" dirty="0">
                <a:solidFill>
                  <a:srgbClr val="C00000"/>
                </a:solidFill>
              </a:rPr>
              <a:t>\'</a:t>
            </a:r>
            <a:r>
              <a:rPr lang="en-US" altLang="ko-KR" dirty="0">
                <a:solidFill>
                  <a:schemeClr val="tx1"/>
                </a:solidFill>
              </a:rPr>
              <a:t>.')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큰따옴표 안에서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\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 사용하여 큰따옴표 출력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6470" y="4802998"/>
            <a:ext cx="3094603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 name is </a:t>
            </a:r>
            <a:r>
              <a:rPr lang="en-US" altLang="ko-KR" dirty="0">
                <a:solidFill>
                  <a:srgbClr val="0070C0"/>
                </a:solidFill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Gildong</a:t>
            </a:r>
            <a:r>
              <a:rPr lang="en-US" altLang="ko-KR" dirty="0">
                <a:solidFill>
                  <a:srgbClr val="0070C0"/>
                </a:solidFill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 name is 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Gildong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 name is 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Gildong</a:t>
            </a:r>
            <a:r>
              <a:rPr lang="en-US" altLang="ko-KR" dirty="0">
                <a:solidFill>
                  <a:srgbClr val="0070C0"/>
                </a:solidFill>
              </a:rPr>
              <a:t>"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 name is </a:t>
            </a:r>
            <a:r>
              <a:rPr lang="en-US" altLang="ko-KR" dirty="0">
                <a:solidFill>
                  <a:srgbClr val="0070C0"/>
                </a:solidFill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Gildong</a:t>
            </a:r>
            <a:r>
              <a:rPr lang="en-US" altLang="ko-KR" dirty="0">
                <a:solidFill>
                  <a:srgbClr val="0070C0"/>
                </a:solidFill>
              </a:rPr>
              <a:t>'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81" y="4748193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0482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주의</a:t>
            </a:r>
            <a:r>
              <a:rPr lang="en-US" altLang="ko-KR" sz="1800" dirty="0"/>
              <a:t>: </a:t>
            </a:r>
            <a:r>
              <a:rPr lang="ko-KR" altLang="en-US" sz="1800" b="1" dirty="0">
                <a:solidFill>
                  <a:srgbClr val="C00000"/>
                </a:solidFill>
              </a:rPr>
              <a:t>문자열에는 적용 불가</a:t>
            </a:r>
            <a:r>
              <a:rPr lang="en-US" altLang="ko-KR" sz="1800" dirty="0"/>
              <a:t> (</a:t>
            </a:r>
            <a:r>
              <a:rPr lang="ko-KR" altLang="en-US" sz="1800" dirty="0"/>
              <a:t>에러 발생</a:t>
            </a:r>
            <a:r>
              <a:rPr lang="en-US" altLang="ko-KR" sz="1800" dirty="0"/>
              <a:t>) </a:t>
            </a:r>
            <a:r>
              <a:rPr lang="en-US" altLang="ko-KR" sz="1800" dirty="0">
                <a:sym typeface="Wingdings" panose="05000000000000000000" pitchFamily="2" charset="2"/>
              </a:rPr>
              <a:t> </a:t>
            </a:r>
            <a:r>
              <a:rPr lang="ko-KR" altLang="en-US" sz="1800" dirty="0">
                <a:sym typeface="Wingdings" panose="05000000000000000000" pitchFamily="2" charset="2"/>
              </a:rPr>
              <a:t>문자열은 </a:t>
            </a:r>
            <a:r>
              <a:rPr lang="en-US" altLang="ko-KR" sz="1800" dirty="0">
                <a:sym typeface="Wingdings" panose="05000000000000000000" pitchFamily="2" charset="2"/>
              </a:rPr>
              <a:t>immutable </a:t>
            </a:r>
            <a:r>
              <a:rPr lang="ko-KR" altLang="en-US" sz="1800" dirty="0" err="1">
                <a:sym typeface="Wingdings" panose="05000000000000000000" pitchFamily="2" charset="2"/>
              </a:rPr>
              <a:t>자료형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 err="1">
                <a:sym typeface="Wingdings" panose="05000000000000000000" pitchFamily="2" charset="2"/>
              </a:rPr>
              <a:t>슬라이싱</a:t>
            </a: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sym typeface="Wingdings" panose="05000000000000000000" pitchFamily="2" charset="2"/>
              </a:rPr>
              <a:t>인덱싱이 대입 연산자의 좌변에 오는 경우 제거</a:t>
            </a: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sym typeface="Wingdings" panose="05000000000000000000" pitchFamily="2" charset="2"/>
              </a:rPr>
              <a:t>교체</a:t>
            </a:r>
            <a:r>
              <a:rPr lang="en-US" altLang="ko-KR" sz="1800" dirty="0">
                <a:sym typeface="Wingdings" panose="05000000000000000000" pitchFamily="2" charset="2"/>
              </a:rPr>
              <a:t>/</a:t>
            </a:r>
            <a:r>
              <a:rPr lang="ko-KR" altLang="en-US" sz="1800" dirty="0">
                <a:sym typeface="Wingdings" panose="05000000000000000000" pitchFamily="2" charset="2"/>
              </a:rPr>
              <a:t>추가 수행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pPr lvl="1"/>
            <a:r>
              <a:rPr lang="ko-KR" altLang="en-US" sz="1600" dirty="0">
                <a:sym typeface="Wingdings" panose="05000000000000000000" pitchFamily="2" charset="2"/>
              </a:rPr>
              <a:t>좌변이 </a:t>
            </a:r>
            <a:r>
              <a:rPr lang="ko-KR" altLang="en-US" sz="1600" dirty="0" err="1">
                <a:sym typeface="Wingdings" panose="05000000000000000000" pitchFamily="2" charset="2"/>
              </a:rPr>
              <a:t>슬라이싱이면</a:t>
            </a:r>
            <a:r>
              <a:rPr lang="ko-KR" altLang="en-US" sz="1600" dirty="0">
                <a:sym typeface="Wingdings" panose="05000000000000000000" pitchFamily="2" charset="2"/>
              </a:rPr>
              <a:t> 우변에 리스트</a:t>
            </a:r>
            <a:r>
              <a:rPr lang="en-US" altLang="ko-KR" sz="1600" dirty="0"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ym typeface="Wingdings" panose="05000000000000000000" pitchFamily="2" charset="2"/>
              </a:rPr>
              <a:t>좌변이 인덱싱이면 우변에 단일 값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슬라이싱을</a:t>
            </a:r>
            <a:r>
              <a:rPr lang="ko-KR" altLang="en-US" dirty="0"/>
              <a:t> 이용한 항목 제거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157760" y="3051416"/>
            <a:ext cx="2934769" cy="740873"/>
            <a:chOff x="3443582" y="928182"/>
            <a:chExt cx="2934769" cy="740873"/>
          </a:xfrm>
        </p:grpSpPr>
        <p:grpSp>
          <p:nvGrpSpPr>
            <p:cNvPr id="5" name="그룹 4"/>
            <p:cNvGrpSpPr/>
            <p:nvPr/>
          </p:nvGrpSpPr>
          <p:grpSpPr>
            <a:xfrm>
              <a:off x="4218111" y="1237007"/>
              <a:ext cx="2160240" cy="432048"/>
              <a:chOff x="4218111" y="1237007"/>
              <a:chExt cx="2160240" cy="43204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218111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650159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082207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514255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946303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4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307431" y="928182"/>
              <a:ext cx="1990758" cy="326997"/>
              <a:chOff x="3688016" y="1099155"/>
              <a:chExt cx="1990758" cy="32699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688016" y="1102987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92421" y="1102029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515876" y="1101071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45681" y="1100113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75486" y="1099155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443582" y="1268365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Courier New" panose="02070309020205020404" pitchFamily="49" charset="0"/>
                </a:rPr>
                <a:t>List</a:t>
              </a:r>
              <a:r>
                <a:rPr lang="en-US" altLang="ko-KR" b="1" dirty="0"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A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4335" y="4031049"/>
            <a:ext cx="10434215" cy="978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(a) A[1:3] = []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1, 2, 3, 4] =&gt; [0, 3, 4]	A[1], A[2]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제거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좌변이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슬라이싱이면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우변에 리스트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(b) A[0] = []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3, 4] =&gt; [[], 3, 4]		A[0]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의 값을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로 변경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슬라이싱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아님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		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(c) A[:] = []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모든 항목 삭제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모든 원소를 제거하고 빈 리스트로 만듦</a:t>
            </a:r>
            <a:endParaRPr lang="en-US" altLang="ko-KR" sz="14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8788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주의</a:t>
            </a:r>
            <a:r>
              <a:rPr lang="en-US" altLang="ko-KR" sz="1800" dirty="0"/>
              <a:t>: </a:t>
            </a:r>
            <a:r>
              <a:rPr lang="ko-KR" altLang="en-US" sz="1800" b="1" dirty="0">
                <a:solidFill>
                  <a:srgbClr val="C00000"/>
                </a:solidFill>
              </a:rPr>
              <a:t>문자열에는 적용 불가</a:t>
            </a:r>
            <a:r>
              <a:rPr lang="en-US" altLang="ko-KR" sz="1800" dirty="0"/>
              <a:t> (</a:t>
            </a:r>
            <a:r>
              <a:rPr lang="ko-KR" altLang="en-US" sz="1800" dirty="0"/>
              <a:t>에러 발생</a:t>
            </a:r>
            <a:r>
              <a:rPr lang="en-US" altLang="ko-KR" sz="1800" dirty="0"/>
              <a:t>) </a:t>
            </a:r>
            <a:r>
              <a:rPr lang="en-US" altLang="ko-KR" sz="1800" dirty="0">
                <a:sym typeface="Wingdings" panose="05000000000000000000" pitchFamily="2" charset="2"/>
              </a:rPr>
              <a:t> </a:t>
            </a:r>
            <a:r>
              <a:rPr lang="ko-KR" altLang="en-US" sz="1800" dirty="0">
                <a:sym typeface="Wingdings" panose="05000000000000000000" pitchFamily="2" charset="2"/>
              </a:rPr>
              <a:t>문자열은 </a:t>
            </a:r>
            <a:r>
              <a:rPr lang="en-US" altLang="ko-KR" sz="1800" dirty="0">
                <a:sym typeface="Wingdings" panose="05000000000000000000" pitchFamily="2" charset="2"/>
              </a:rPr>
              <a:t>immutable </a:t>
            </a:r>
            <a:r>
              <a:rPr lang="ko-KR" altLang="en-US" sz="1800" dirty="0" err="1">
                <a:sym typeface="Wingdings" panose="05000000000000000000" pitchFamily="2" charset="2"/>
              </a:rPr>
              <a:t>자료형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ko-KR" altLang="en-US" sz="1800" dirty="0">
                <a:sym typeface="Wingdings" panose="05000000000000000000" pitchFamily="2" charset="2"/>
              </a:rPr>
              <a:t>단일 값 변경 </a:t>
            </a:r>
            <a:r>
              <a:rPr lang="en-US" altLang="ko-KR" sz="1800" dirty="0">
                <a:sym typeface="Wingdings" panose="05000000000000000000" pitchFamily="2" charset="2"/>
              </a:rPr>
              <a:t>: </a:t>
            </a:r>
            <a:r>
              <a:rPr lang="ko-KR" altLang="en-US" sz="1800" dirty="0">
                <a:sym typeface="Wingdings" panose="05000000000000000000" pitchFamily="2" charset="2"/>
              </a:rPr>
              <a:t>인덱싱 사용 </a:t>
            </a:r>
            <a:r>
              <a:rPr lang="en-US" altLang="ko-KR" sz="1800" dirty="0"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ym typeface="Wingdings" panose="05000000000000000000" pitchFamily="2" charset="2"/>
              </a:rPr>
              <a:t>우변에 단일 값이 와야 함</a:t>
            </a:r>
            <a:r>
              <a:rPr lang="en-US" altLang="ko-KR" sz="1800" dirty="0">
                <a:sym typeface="Wingdings" panose="05000000000000000000" pitchFamily="2" charset="2"/>
              </a:rPr>
              <a:t>)</a:t>
            </a:r>
          </a:p>
          <a:p>
            <a:r>
              <a:rPr lang="ko-KR" altLang="en-US" sz="1800" dirty="0">
                <a:sym typeface="Wingdings" panose="05000000000000000000" pitchFamily="2" charset="2"/>
              </a:rPr>
              <a:t>연속된 범위의 값 변경 </a:t>
            </a:r>
            <a:r>
              <a:rPr lang="en-US" altLang="ko-KR" sz="1800" dirty="0">
                <a:sym typeface="Wingdings" panose="05000000000000000000" pitchFamily="2" charset="2"/>
              </a:rPr>
              <a:t>: </a:t>
            </a:r>
            <a:r>
              <a:rPr lang="ko-KR" altLang="en-US" sz="1800" dirty="0" err="1">
                <a:sym typeface="Wingdings" panose="05000000000000000000" pitchFamily="2" charset="2"/>
              </a:rPr>
              <a:t>슬라이싱</a:t>
            </a:r>
            <a:r>
              <a:rPr lang="ko-KR" altLang="en-US" sz="1800" dirty="0">
                <a:sym typeface="Wingdings" panose="05000000000000000000" pitchFamily="2" charset="2"/>
              </a:rPr>
              <a:t> 사용 </a:t>
            </a:r>
            <a:r>
              <a:rPr lang="en-US" altLang="ko-KR" sz="1800" dirty="0"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ym typeface="Wingdings" panose="05000000000000000000" pitchFamily="2" charset="2"/>
              </a:rPr>
              <a:t>우변에 리스트가 와야 함</a:t>
            </a:r>
            <a:r>
              <a:rPr lang="en-US" altLang="ko-KR" sz="1800" dirty="0">
                <a:sym typeface="Wingdings" panose="05000000000000000000" pitchFamily="2" charset="2"/>
              </a:rPr>
              <a:t>)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슬라이싱을</a:t>
            </a:r>
            <a:r>
              <a:rPr lang="ko-KR" altLang="en-US" dirty="0"/>
              <a:t> 이용한 항목 변경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056795" y="2640684"/>
            <a:ext cx="2934769" cy="740873"/>
            <a:chOff x="3443582" y="928182"/>
            <a:chExt cx="2934769" cy="740873"/>
          </a:xfrm>
        </p:grpSpPr>
        <p:grpSp>
          <p:nvGrpSpPr>
            <p:cNvPr id="5" name="그룹 4"/>
            <p:cNvGrpSpPr/>
            <p:nvPr/>
          </p:nvGrpSpPr>
          <p:grpSpPr>
            <a:xfrm>
              <a:off x="4218111" y="1237007"/>
              <a:ext cx="2160240" cy="432048"/>
              <a:chOff x="4218111" y="1237007"/>
              <a:chExt cx="2160240" cy="43204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218111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650159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082207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514255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946303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4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307431" y="928182"/>
              <a:ext cx="1990758" cy="326997"/>
              <a:chOff x="3688016" y="1099155"/>
              <a:chExt cx="1990758" cy="32699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688016" y="1102987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92421" y="1102029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515876" y="1101071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45681" y="1100113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75486" y="1099155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443582" y="1268365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Courier New" panose="02070309020205020404" pitchFamily="49" charset="0"/>
                </a:rPr>
                <a:t>List</a:t>
              </a:r>
              <a:r>
                <a:rPr lang="en-US" altLang="ko-KR" b="1" dirty="0"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A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43691" y="3486501"/>
            <a:ext cx="8772524" cy="32404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(a) A[1::2] =[9]		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error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좌변과 우변의 항목의 수가 맞지 않음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(b) A[1::2] =[9, 9, 9]</a:t>
            </a:r>
            <a:r>
              <a:rPr lang="en-US" altLang="ko-KR" dirty="0"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error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좌변과 우변의 항목의 수가 맞지 않음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altLang="ko-KR" sz="1600" dirty="0"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(c) A[1::2] = [9, 9]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2, 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4] =&gt; [0,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2,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4]</a:t>
            </a:r>
            <a:b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</a:b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홀수 인덱스 원소의 값을 모두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로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교체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(item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의 수가 같아야 함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(d) A[1:3] = [1]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9, 4] =&gt; [0,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9, 4]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A[1], A[2]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의 값을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로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교체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(e) A[2:3] = [5, 6]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1,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4] =&gt; [0, 1,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4]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A[2]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5, 6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으로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교체</a:t>
            </a:r>
            <a:endParaRPr lang="en-US" altLang="ko-KR" sz="14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(f) A[2:3] = 5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error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우변은 반드시 리스트가 와야 함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(g) A[3:] = [8, 9, 10]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1, 5, </a:t>
            </a:r>
            <a:r>
              <a:rPr lang="en-US" altLang="ko-KR" sz="1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6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] =&gt; [0, 1, 5,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9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A[3]~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마지막 원소를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8, 9, 10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으로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교체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16616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주의</a:t>
            </a:r>
            <a:r>
              <a:rPr lang="en-US" altLang="ko-KR" sz="1800" dirty="0"/>
              <a:t>: </a:t>
            </a:r>
            <a:r>
              <a:rPr lang="ko-KR" altLang="en-US" sz="1800" dirty="0"/>
              <a:t>추가 시 오른쪽 항은 반드시 리스트여야함</a:t>
            </a:r>
            <a:endParaRPr lang="en-US" altLang="ko-KR" sz="1800" dirty="0"/>
          </a:p>
          <a:p>
            <a:pPr lvl="1"/>
            <a:r>
              <a:rPr lang="en-US" altLang="ko-KR" sz="1600" dirty="0"/>
              <a:t>A[5:5] = 5 </a:t>
            </a:r>
            <a:r>
              <a:rPr lang="en-US" altLang="ko-KR" sz="1600" dirty="0">
                <a:sym typeface="Wingdings" panose="05000000000000000000" pitchFamily="2" charset="2"/>
              </a:rPr>
              <a:t> error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슬라이싱을</a:t>
            </a:r>
            <a:r>
              <a:rPr lang="ko-KR" altLang="en-US" dirty="0"/>
              <a:t> 이용한 항목 추가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056795" y="1973934"/>
            <a:ext cx="2934769" cy="740873"/>
            <a:chOff x="3443582" y="928182"/>
            <a:chExt cx="2934769" cy="740873"/>
          </a:xfrm>
        </p:grpSpPr>
        <p:grpSp>
          <p:nvGrpSpPr>
            <p:cNvPr id="5" name="그룹 4"/>
            <p:cNvGrpSpPr/>
            <p:nvPr/>
          </p:nvGrpSpPr>
          <p:grpSpPr>
            <a:xfrm>
              <a:off x="4218111" y="1237007"/>
              <a:ext cx="2160240" cy="432048"/>
              <a:chOff x="4218111" y="1237007"/>
              <a:chExt cx="2160240" cy="43204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218111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650159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082207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514255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946303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4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307431" y="928182"/>
              <a:ext cx="1990758" cy="326997"/>
              <a:chOff x="3688016" y="1099155"/>
              <a:chExt cx="1990758" cy="32699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688016" y="1102987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92421" y="1102029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515876" y="1101071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45681" y="1100113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75486" y="1099155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443582" y="1268365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Courier New" panose="02070309020205020404" pitchFamily="49" charset="0"/>
                </a:rPr>
                <a:t>List</a:t>
              </a:r>
              <a:r>
                <a:rPr lang="en-US" altLang="ko-KR" b="1" dirty="0"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A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81455" y="2876550"/>
            <a:ext cx="9815145" cy="3170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A[1:1] = [</a:t>
            </a:r>
            <a:r>
              <a:rPr lang="en-US" altLang="ko-KR" sz="1600" dirty="0">
                <a:latin typeface="Consolas" panose="020B0609020204030204" pitchFamily="49" charset="0"/>
              </a:rPr>
              <a:t>'a', 'b'</a:t>
            </a: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]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1, 2, 3, 4] =&gt; [0,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2, 3, 4]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인덱스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에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추가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끼워넣기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A[1:1] = [[</a:t>
            </a:r>
            <a:r>
              <a:rPr lang="en-US" altLang="ko-KR" sz="1600" dirty="0">
                <a:latin typeface="Consolas" panose="020B0609020204030204" pitchFamily="49" charset="0"/>
              </a:rPr>
              <a:t>'A', 'B'</a:t>
            </a: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]]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2, 3, 4] =&gt; [0,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</a:rPr>
              <a:t>'A', 'B']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2, 3, 4]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인덱스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에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추가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끼워넣기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A[5:5] = [5]	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[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'B']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2, 3, 4]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=&gt; [0, [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'B']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2, 3, 4]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A[5]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의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5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추가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끼워넣기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A[5:5] = 5			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error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우변은 반드시 리스트가 와야 함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)</a:t>
            </a:r>
            <a:endParaRPr lang="en-US" altLang="ko-KR" sz="1400" dirty="0">
              <a:solidFill>
                <a:srgbClr val="C0000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A[</a:t>
            </a:r>
            <a:r>
              <a:rPr lang="en-US" altLang="ko-KR" sz="1600" dirty="0" err="1">
                <a:latin typeface="Consolas" panose="020B0609020204030204" pitchFamily="49" charset="0"/>
                <a:cs typeface="Arial" panose="020B0604020202020204" pitchFamily="34" charset="0"/>
              </a:rPr>
              <a:t>len</a:t>
            </a: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(A):</a:t>
            </a:r>
            <a:r>
              <a:rPr lang="en-US" altLang="ko-KR" sz="1600" dirty="0" err="1">
                <a:latin typeface="Consolas" panose="020B0609020204030204" pitchFamily="49" charset="0"/>
                <a:cs typeface="Arial" panose="020B0604020202020204" pitchFamily="34" charset="0"/>
              </a:rPr>
              <a:t>len</a:t>
            </a: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(A)] = [10]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[0, [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'B']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2, 5, 3, 4]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=&gt; [0, [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'B']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'a', 'b'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2, 5, 3, 4,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					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끝에 새 원소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A[9]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추가</a:t>
            </a:r>
            <a:endParaRPr lang="en-US" altLang="ko-KR" sz="14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6436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슬라이싱을</a:t>
            </a:r>
            <a:r>
              <a:rPr lang="ko-KR" altLang="en-US" dirty="0"/>
              <a:t> 이용한 리스트 복사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961920" y="2583534"/>
            <a:ext cx="3087169" cy="740873"/>
            <a:chOff x="3291182" y="928182"/>
            <a:chExt cx="3087169" cy="740873"/>
          </a:xfrm>
        </p:grpSpPr>
        <p:grpSp>
          <p:nvGrpSpPr>
            <p:cNvPr id="5" name="그룹 4"/>
            <p:cNvGrpSpPr/>
            <p:nvPr/>
          </p:nvGrpSpPr>
          <p:grpSpPr>
            <a:xfrm>
              <a:off x="4218111" y="1237007"/>
              <a:ext cx="2160240" cy="432048"/>
              <a:chOff x="4218111" y="1237007"/>
              <a:chExt cx="2160240" cy="43204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4218111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4650159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082207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514255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946303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4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4307431" y="928182"/>
              <a:ext cx="1990758" cy="326997"/>
              <a:chOff x="3688016" y="1099155"/>
              <a:chExt cx="1990758" cy="326997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3688016" y="1102987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0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092421" y="1102029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1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515876" y="1101071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2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945681" y="1100113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3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375486" y="1099155"/>
                <a:ext cx="303288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4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291182" y="1268365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Courier New" panose="02070309020205020404" pitchFamily="49" charset="0"/>
                </a:rPr>
                <a:t>List</a:t>
              </a:r>
              <a:r>
                <a:rPr lang="en-US" altLang="ko-KR" b="1" dirty="0"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a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097490" y="1412816"/>
            <a:ext cx="5526659" cy="43130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a = [0, 1, 2, 3, 4]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a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복사하여 새로운 리스트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b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생성</a:t>
            </a:r>
            <a:endParaRPr lang="en-US" altLang="ko-KR" sz="16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b = a[:]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print(b)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[0, 1, 2, 3, 4]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비교해보세요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	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c = a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c = [0, 1, 2, 3, 4] a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와 공유</a:t>
            </a:r>
            <a:endParaRPr lang="en-US" altLang="ko-KR" sz="14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a[0] = 10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print(a)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2, 3, 4]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print(b)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2, 3, 4]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print(c)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, 1, 2, 3, 4]</a:t>
            </a:r>
            <a:endParaRPr lang="en-US" altLang="ko-KR" sz="1400" b="1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971445" y="3828483"/>
            <a:ext cx="3077644" cy="432048"/>
            <a:chOff x="3300707" y="1237007"/>
            <a:chExt cx="3077644" cy="432048"/>
          </a:xfrm>
        </p:grpSpPr>
        <p:grpSp>
          <p:nvGrpSpPr>
            <p:cNvPr id="21" name="그룹 20"/>
            <p:cNvGrpSpPr/>
            <p:nvPr/>
          </p:nvGrpSpPr>
          <p:grpSpPr>
            <a:xfrm>
              <a:off x="4218111" y="1237007"/>
              <a:ext cx="2160240" cy="432048"/>
              <a:chOff x="4218111" y="1237007"/>
              <a:chExt cx="2160240" cy="432048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4218111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4650159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5082207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2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5514255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5946303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4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300707" y="1268365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Courier New" panose="02070309020205020404" pitchFamily="49" charset="0"/>
                </a:rPr>
                <a:t>List</a:t>
              </a:r>
              <a:r>
                <a:rPr lang="en-US" altLang="ko-KR" b="1" dirty="0"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961920" y="3425730"/>
            <a:ext cx="86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  <a:cs typeface="Courier New" panose="02070309020205020404" pitchFamily="49" charset="0"/>
              </a:rPr>
              <a:t>List</a:t>
            </a:r>
            <a:r>
              <a:rPr lang="en-US" altLang="ko-KR" b="1" dirty="0">
                <a:latin typeface="+mj-ea"/>
                <a:ea typeface="+mj-ea"/>
                <a:cs typeface="Courier New" panose="020703090202050204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c</a:t>
            </a:r>
          </a:p>
        </p:txBody>
      </p:sp>
      <p:cxnSp>
        <p:nvCxnSpPr>
          <p:cNvPr id="36" name="직선 화살표 연결선 35"/>
          <p:cNvCxnSpPr>
            <a:endCxn id="13" idx="1"/>
          </p:cNvCxnSpPr>
          <p:nvPr/>
        </p:nvCxnSpPr>
        <p:spPr>
          <a:xfrm>
            <a:off x="7610475" y="3108383"/>
            <a:ext cx="278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7593856" y="3185218"/>
            <a:ext cx="286715" cy="384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endCxn id="29" idx="1"/>
          </p:cNvCxnSpPr>
          <p:nvPr/>
        </p:nvCxnSpPr>
        <p:spPr>
          <a:xfrm>
            <a:off x="7593856" y="4044507"/>
            <a:ext cx="294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898112" y="290528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00000"/>
                </a:solidFill>
              </a:rPr>
              <a:t>10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54972" y="4260531"/>
            <a:ext cx="1703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리스트 </a:t>
            </a:r>
            <a:r>
              <a:rPr lang="en-US" altLang="ko-KR" sz="14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a</a:t>
            </a:r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의 복사본</a:t>
            </a:r>
            <a:endParaRPr lang="en-US" altLang="ko-KR" sz="14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91571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</a:t>
            </a:r>
          </a:p>
        </p:txBody>
      </p:sp>
    </p:spTree>
    <p:extLst>
      <p:ext uri="{BB962C8B-B14F-4D97-AF65-F5344CB8AC3E}">
        <p14:creationId xmlns:p14="http://schemas.microsoft.com/office/powerpoint/2010/main" val="58422998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Concatenation operator </a:t>
            </a:r>
            <a:r>
              <a:rPr lang="en-US" altLang="ko-KR" b="1" dirty="0">
                <a:solidFill>
                  <a:srgbClr val="C00000"/>
                </a:solidFill>
              </a:rPr>
              <a:t>+</a:t>
            </a:r>
            <a:r>
              <a:rPr lang="en-US" altLang="ko-KR" dirty="0"/>
              <a:t> : </a:t>
            </a:r>
            <a:r>
              <a:rPr lang="ko-KR" altLang="en-US" dirty="0"/>
              <a:t>리스트의 연결 연산</a:t>
            </a:r>
            <a:endParaRPr lang="en-US" altLang="ko-KR" dirty="0"/>
          </a:p>
          <a:p>
            <a:pPr lvl="1"/>
            <a:r>
              <a:rPr lang="ko-KR" altLang="en-US" dirty="0"/>
              <a:t>리스트들을 연결하여 새로운 리스트로 만듦</a:t>
            </a:r>
            <a:endParaRPr lang="en-US" altLang="ko-KR" dirty="0"/>
          </a:p>
          <a:p>
            <a:r>
              <a:rPr lang="en-US" altLang="ko-KR" dirty="0"/>
              <a:t>Repetition Operator </a:t>
            </a:r>
            <a:r>
              <a:rPr lang="en-US" altLang="ko-KR" b="1" dirty="0">
                <a:solidFill>
                  <a:srgbClr val="C00000"/>
                </a:solidFill>
              </a:rPr>
              <a:t>*</a:t>
            </a:r>
            <a:r>
              <a:rPr lang="en-US" altLang="ko-KR" dirty="0"/>
              <a:t> :</a:t>
            </a:r>
            <a:r>
              <a:rPr lang="ko-KR" altLang="en-US" dirty="0"/>
              <a:t>리스트의 반복 연산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list * n : list</a:t>
            </a:r>
            <a:r>
              <a:rPr lang="ko-KR" altLang="en-US" dirty="0"/>
              <a:t>의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n </a:t>
            </a:r>
            <a:r>
              <a:rPr lang="ko-KR" altLang="en-US" dirty="0"/>
              <a:t>번 반복하여 새로운 </a:t>
            </a:r>
            <a:r>
              <a:rPr lang="en-US" altLang="ko-KR" dirty="0"/>
              <a:t>list</a:t>
            </a:r>
            <a:r>
              <a:rPr lang="ko-KR" altLang="en-US" dirty="0"/>
              <a:t>를 만듦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 </a:t>
            </a:r>
            <a:r>
              <a:rPr lang="en-US" altLang="ko-KR" dirty="0"/>
              <a:t>: +, *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3594" y="3237901"/>
            <a:ext cx="6044006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L1 = [1, 3, 5]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L2 = [2, 4, 6]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L3 = L1 + L2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과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L2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를 연결한 리스트 반환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print(L3)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[1, 3, 5, 2, 4, 6]</a:t>
            </a:r>
            <a:endParaRPr lang="en-US" altLang="ko-KR" sz="14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3594" y="4927777"/>
            <a:ext cx="6044006" cy="12741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L1 = [1, 3, 5]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L2 = L1 * 3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리스트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L1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을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회 반복한 리스트 반환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print(L2)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[1, 3, 5, 1, 3, 5, 1, 3, 5]</a:t>
            </a:r>
            <a:endParaRPr lang="en-US" altLang="ko-KR" sz="1400" dirty="0">
              <a:solidFill>
                <a:srgbClr val="0070C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5265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Membership operator in, not in</a:t>
            </a:r>
          </a:p>
          <a:p>
            <a:pPr lvl="1"/>
            <a:r>
              <a:rPr lang="en-US" altLang="ko-KR" dirty="0"/>
              <a:t>item </a:t>
            </a:r>
            <a:r>
              <a:rPr lang="en-US" altLang="ko-KR" b="1" dirty="0">
                <a:solidFill>
                  <a:srgbClr val="C00000"/>
                </a:solidFill>
              </a:rPr>
              <a:t>in</a:t>
            </a:r>
            <a:r>
              <a:rPr lang="en-US" altLang="ko-KR" dirty="0"/>
              <a:t> list </a:t>
            </a:r>
          </a:p>
          <a:p>
            <a:pPr lvl="2"/>
            <a:r>
              <a:rPr lang="en-US" altLang="ko-KR" dirty="0"/>
              <a:t>item</a:t>
            </a:r>
            <a:r>
              <a:rPr lang="ko-KR" altLang="en-US" dirty="0"/>
              <a:t>이 </a:t>
            </a:r>
            <a:r>
              <a:rPr lang="en-US" altLang="ko-KR" dirty="0"/>
              <a:t>list</a:t>
            </a:r>
            <a:r>
              <a:rPr lang="ko-KR" altLang="en-US" dirty="0"/>
              <a:t>에 있으면 </a:t>
            </a:r>
            <a:r>
              <a:rPr lang="en-US" altLang="ko-KR" dirty="0"/>
              <a:t>True, </a:t>
            </a:r>
            <a:r>
              <a:rPr lang="ko-KR" altLang="en-US" dirty="0"/>
              <a:t>없으면 </a:t>
            </a:r>
            <a:r>
              <a:rPr lang="en-US" altLang="ko-KR" dirty="0"/>
              <a:t>False</a:t>
            </a:r>
          </a:p>
          <a:p>
            <a:pPr lvl="1"/>
            <a:r>
              <a:rPr lang="en-US" altLang="ko-KR" dirty="0"/>
              <a:t>item </a:t>
            </a:r>
            <a:r>
              <a:rPr lang="en-US" altLang="ko-KR" b="1" dirty="0">
                <a:solidFill>
                  <a:srgbClr val="C00000"/>
                </a:solidFill>
              </a:rPr>
              <a:t>not in</a:t>
            </a:r>
            <a:r>
              <a:rPr lang="en-US" altLang="ko-KR" dirty="0"/>
              <a:t> list </a:t>
            </a:r>
          </a:p>
          <a:p>
            <a:pPr lvl="2"/>
            <a:r>
              <a:rPr lang="en-US" altLang="ko-KR" dirty="0"/>
              <a:t>item</a:t>
            </a:r>
            <a:r>
              <a:rPr lang="ko-KR" altLang="en-US" dirty="0"/>
              <a:t>이 </a:t>
            </a:r>
            <a:r>
              <a:rPr lang="en-US" altLang="ko-KR" dirty="0"/>
              <a:t>list</a:t>
            </a:r>
            <a:r>
              <a:rPr lang="ko-KR" altLang="en-US" dirty="0"/>
              <a:t>에 없으면 </a:t>
            </a:r>
            <a:r>
              <a:rPr lang="en-US" altLang="ko-KR" dirty="0"/>
              <a:t>True, </a:t>
            </a:r>
            <a:r>
              <a:rPr lang="ko-KR" altLang="en-US" dirty="0"/>
              <a:t>있으면 </a:t>
            </a:r>
            <a:r>
              <a:rPr lang="en-US" altLang="ko-KR" dirty="0"/>
              <a:t>False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연산 </a:t>
            </a:r>
            <a:r>
              <a:rPr lang="en-US" altLang="ko-KR" dirty="0"/>
              <a:t>: in, not in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3450" y="2491192"/>
            <a:ext cx="3342573" cy="27515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A = [1, 3, 5, 7, 9]</a:t>
            </a:r>
            <a:endParaRPr lang="en-US" altLang="ko-KR" sz="1600" dirty="0">
              <a:solidFill>
                <a:srgbClr val="00B050"/>
              </a:solidFill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3 in A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6 in A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False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2 not in A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True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Consolas" panose="020B0609020204030204" pitchFamily="49" charset="0"/>
                <a:cs typeface="Arial" panose="020B0604020202020204" pitchFamily="34" charset="0"/>
              </a:rPr>
              <a:t>&gt;&gt;&gt; 5 not in A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Arial" panose="020B0604020202020204" pitchFamily="34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6544253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메소드와</a:t>
            </a:r>
            <a:r>
              <a:rPr lang="ko-KR" altLang="en-US" dirty="0"/>
              <a:t> </a:t>
            </a:r>
            <a:r>
              <a:rPr lang="ko-KR" altLang="en-US" dirty="0" err="1"/>
              <a:t>내장함수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955482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(method)</a:t>
            </a:r>
          </a:p>
          <a:p>
            <a:pPr lvl="1"/>
            <a:r>
              <a:rPr lang="ko-KR" altLang="en-US" dirty="0"/>
              <a:t>데이터 객체에 대해 어떤 일을 처리할 수 있도록 하는 코드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리스트에서 사용할 수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리스트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ko-KR" altLang="en-US" b="1" dirty="0" err="1">
                <a:solidFill>
                  <a:srgbClr val="C00000"/>
                </a:solidFill>
              </a:rPr>
              <a:t>메소드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의 형태로 사용 </a:t>
            </a:r>
            <a:r>
              <a:rPr lang="en-US" altLang="ko-KR" dirty="0"/>
              <a:t>(</a:t>
            </a:r>
            <a:r>
              <a:rPr lang="ko-KR" altLang="en-US" dirty="0"/>
              <a:t>리스트</a:t>
            </a:r>
            <a:r>
              <a:rPr lang="ko-KR" altLang="en-US" dirty="0">
                <a:solidFill>
                  <a:srgbClr val="C00000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해석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  <a:endParaRPr lang="en-US" altLang="ko-KR" dirty="0"/>
          </a:p>
          <a:p>
            <a:pPr lvl="2"/>
            <a:r>
              <a:rPr lang="en-US" altLang="ko-KR" dirty="0" err="1"/>
              <a:t>dir</a:t>
            </a:r>
            <a:r>
              <a:rPr lang="en-US" altLang="ko-KR" dirty="0"/>
              <a:t>( )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객체가 가지고 있는 변수나 함수를 보여줌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(Method)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9360" y="4242890"/>
            <a:ext cx="767688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dir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(list)</a:t>
            </a:r>
          </a:p>
          <a:p>
            <a:pPr algn="l"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['__add__', '__class__', …… '__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subclasshook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__', 'append', 'clear', 'copy', 'count', 'extend', 'index', 'insert', 'pop', 'remove', 'reverse', 'sort']</a:t>
            </a:r>
            <a:endParaRPr lang="ko-KR" altLang="en-US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48146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대부분은 </a:t>
            </a:r>
            <a:r>
              <a:rPr lang="ko-KR" altLang="en-US" dirty="0" err="1"/>
              <a:t>슬라이싱을</a:t>
            </a:r>
            <a:r>
              <a:rPr lang="ko-KR" altLang="en-US" dirty="0"/>
              <a:t> 사용하여 직접 코딩이 가능함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11384" y="1802416"/>
          <a:ext cx="8026183" cy="43995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(x: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리스트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a: 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임의의 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object)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x.append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데이터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를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리스트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끝에 추가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x.extend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(L)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L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모든 원소를 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마지막에 추가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x.insert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</a:t>
                      </a:r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, 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리스트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인덱스</a:t>
                      </a:r>
                      <a:r>
                        <a:rPr lang="en-US" altLang="ko-KR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b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</a:t>
                      </a:r>
                      <a:r>
                        <a:rPr lang="ko-KR" alt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에 추가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7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x.remove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리스트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에서 원소 값이 데이터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인 첫 원소 제거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반환 값 없음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x.pop( 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마지막 원소 제거 및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x.pop(</a:t>
                      </a:r>
                      <a:r>
                        <a:rPr kumimoji="0" lang="en-US" altLang="ko-KR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인덱스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요소를 제거하고 그 값을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7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x.clear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모든 원소를 삭제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빈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리스트가 됨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x.index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에서 원소 값이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첫 번째 원소의 인덱스를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x.count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(a)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리스트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에서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값과 같은 원소의 개수를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638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x.sort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원소들을 오름차순으로 정렬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내림차순으로 정렬하려면 </a:t>
                      </a:r>
                      <a:r>
                        <a:rPr lang="en-US" altLang="ko-KR" sz="1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x.sort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(reverse=True)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사용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x.reverse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원소들을 역으로 재 배치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정렬과 다름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53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x.copy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 shallow copy of the list (y = x[:]</a:t>
                      </a:r>
                      <a:r>
                        <a:rPr lang="ko-KR" alt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와 동일</a:t>
                      </a:r>
                      <a:r>
                        <a:rPr lang="en-US" altLang="ko-KR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54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특수기호</a:t>
            </a:r>
            <a:r>
              <a:rPr lang="en-US" altLang="ko-KR" dirty="0"/>
              <a:t>(</a:t>
            </a:r>
            <a:r>
              <a:rPr lang="ko-KR" altLang="en-US" dirty="0"/>
              <a:t>이스케이프 문자</a:t>
            </a:r>
            <a:r>
              <a:rPr lang="en-US" altLang="ko-KR" dirty="0"/>
              <a:t>, Escape Characters)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특수 문자 또는 출력 제어 등을 문자열에 포함시키기 위하여 제공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backslash (\)</a:t>
            </a:r>
            <a:r>
              <a:rPr lang="ko-KR" altLang="en-US" dirty="0">
                <a:latin typeface="Consolas" panose="020B0609020204030204" pitchFamily="49" charset="0"/>
              </a:rPr>
              <a:t>로</a:t>
            </a:r>
            <a:r>
              <a:rPr lang="en-US" altLang="ko-KR" dirty="0">
                <a:latin typeface="Consolas" panose="020B0609020204030204" pitchFamily="49" charset="0"/>
              </a:rPr>
              <a:t> </a:t>
            </a:r>
            <a:r>
              <a:rPr lang="ko-KR" altLang="en-US" dirty="0">
                <a:latin typeface="Consolas" panose="020B0609020204030204" pitchFamily="49" charset="0"/>
              </a:rPr>
              <a:t>시작하는 두 글자 심볼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ko-KR" altLang="en-US" dirty="0">
                <a:latin typeface="Consolas" panose="020B0609020204030204" pitchFamily="49" charset="0"/>
              </a:rPr>
              <a:t>사용하는 폰트에 따라 </a:t>
            </a:r>
            <a:r>
              <a:rPr lang="en-US" altLang="ko-KR" dirty="0">
                <a:latin typeface="Consolas" panose="020B0609020204030204" pitchFamily="49" charset="0"/>
              </a:rPr>
              <a:t>backslash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</a:rPr>
              <a:t>\</a:t>
            </a:r>
            <a:r>
              <a:rPr lang="ko-KR" altLang="en-US" dirty="0">
                <a:latin typeface="Consolas" panose="020B0609020204030204" pitchFamily="49" charset="0"/>
              </a:rPr>
              <a:t>는 화면에서 </a:t>
            </a:r>
            <a:r>
              <a:rPr lang="en-US" altLang="ko-KR" dirty="0">
                <a:solidFill>
                  <a:srgbClr val="C00000"/>
                </a:solidFill>
                <a:latin typeface="+mn-ea"/>
                <a:ea typeface="+mn-ea"/>
              </a:rPr>
              <a:t>\</a:t>
            </a:r>
            <a:r>
              <a:rPr lang="ko-KR" altLang="en-US" dirty="0">
                <a:latin typeface="+mn-ea"/>
                <a:ea typeface="+mn-ea"/>
              </a:rPr>
              <a:t>로 보임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출력함수</a:t>
            </a:r>
            <a:r>
              <a:rPr lang="ko-KR" altLang="en-US" dirty="0"/>
              <a:t> </a:t>
            </a:r>
            <a:r>
              <a:rPr lang="en-US" altLang="ko-KR" dirty="0"/>
              <a:t>print( )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70492"/>
              </p:ext>
            </p:extLst>
          </p:nvPr>
        </p:nvGraphicFramePr>
        <p:xfrm>
          <a:off x="858532" y="3248634"/>
          <a:ext cx="5639545" cy="2716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264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2947481">
                  <a:extLst>
                    <a:ext uri="{9D8B030D-6E8A-4147-A177-3AD203B41FA5}">
                      <a16:colId xmlns:a16="http://schemas.microsoft.com/office/drawing/2014/main" val="2626204082"/>
                    </a:ext>
                  </a:extLst>
                </a:gridCol>
              </a:tblGrid>
              <a:tr h="31407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표현</a:t>
                      </a:r>
                      <a:endParaRPr lang="ko-Kore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297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\\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Backslash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297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'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Single quote</a:t>
                      </a: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작은 따옴표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297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lang="en-US" altLang="ko-KR" sz="1600" dirty="0"/>
                        <a:t>"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Double quote</a:t>
                      </a: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큰 따옴표</a:t>
                      </a:r>
                      <a:endParaRPr lang="en-US" alt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469778"/>
                  </a:ext>
                </a:extLst>
              </a:tr>
              <a:tr h="297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\b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Backspace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키보드 </a:t>
                      </a: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Backsapce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와 동일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297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\f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Formfeed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커서만 한 줄 아래로</a:t>
                      </a:r>
                      <a:endParaRPr lang="ko-KR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265463"/>
                  </a:ext>
                </a:extLst>
              </a:tr>
              <a:tr h="297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\n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Newline</a:t>
                      </a:r>
                      <a:endParaRPr lang="ko-KR" altLang="en-US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줄바꿈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키보드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Enter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와 동일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70354"/>
                  </a:ext>
                </a:extLst>
              </a:tr>
              <a:tr h="297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\r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Carriage return</a:t>
                      </a:r>
                      <a:endParaRPr lang="ko-KR" altLang="en-US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커서를 좌측 끝으로</a:t>
                      </a: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1466243"/>
                  </a:ext>
                </a:extLst>
              </a:tr>
              <a:tr h="29768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\t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Horizontal tab</a:t>
                      </a:r>
                      <a:endParaRPr lang="ko-KR" altLang="en-US" sz="16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키보드 </a:t>
                      </a:r>
                      <a:r>
                        <a:rPr lang="en-US" altLang="ko-KR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Tab</a:t>
                      </a:r>
                      <a:r>
                        <a:rPr lang="ko-KR" altLang="en-US" sz="16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과 동일</a:t>
                      </a: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124830"/>
                  </a:ext>
                </a:extLst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6627533" y="4457880"/>
            <a:ext cx="4125490" cy="1204154"/>
            <a:chOff x="1480523" y="2632689"/>
            <a:chExt cx="4125490" cy="12041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6CC13A-838D-4C62-884B-5E5AF286EB2D}"/>
                </a:ext>
              </a:extLst>
            </p:cNvPr>
            <p:cNvSpPr txBox="1"/>
            <p:nvPr/>
          </p:nvSpPr>
          <p:spPr>
            <a:xfrm>
              <a:off x="2061622" y="2667292"/>
              <a:ext cx="3544391" cy="11695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Hello \ CT \ Python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Hello ∙ CT ∙ Python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Hello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CT</a:t>
              </a:r>
            </a:p>
            <a:p>
              <a:r>
                <a:rPr lang="en-US" altLang="ko-KR" sz="14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Python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0523" y="2632689"/>
              <a:ext cx="581099" cy="50551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6627533" y="3248634"/>
            <a:ext cx="5395540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print("Hello </a:t>
            </a:r>
            <a:r>
              <a:rPr lang="en-US" altLang="ko-KR" sz="1400" dirty="0">
                <a:solidFill>
                  <a:srgbClr val="C00000"/>
                </a:solidFill>
              </a:rPr>
              <a:t>\\</a:t>
            </a:r>
            <a:r>
              <a:rPr lang="en-US" altLang="ko-KR" sz="1400" dirty="0">
                <a:solidFill>
                  <a:schemeClr val="tx1"/>
                </a:solidFill>
              </a:rPr>
              <a:t> CT </a:t>
            </a:r>
            <a:r>
              <a:rPr lang="en-US" altLang="ko-KR" sz="1400" dirty="0">
                <a:solidFill>
                  <a:srgbClr val="C00000"/>
                </a:solidFill>
              </a:rPr>
              <a:t>\\</a:t>
            </a:r>
            <a:r>
              <a:rPr lang="en-US" altLang="ko-KR" sz="1400" dirty="0">
                <a:solidFill>
                  <a:schemeClr val="tx1"/>
                </a:solidFill>
              </a:rPr>
              <a:t> Python")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backslash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문자 출력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print("Hello </a:t>
            </a:r>
            <a:r>
              <a:rPr lang="en-US" altLang="ko-KR" sz="1400" dirty="0">
                <a:solidFill>
                  <a:srgbClr val="C00000"/>
                </a:solidFill>
              </a:rPr>
              <a:t>\a</a:t>
            </a:r>
            <a:r>
              <a:rPr lang="en-US" altLang="ko-KR" sz="1400" dirty="0">
                <a:solidFill>
                  <a:schemeClr val="tx1"/>
                </a:solidFill>
              </a:rPr>
              <a:t> CT </a:t>
            </a:r>
            <a:r>
              <a:rPr lang="en-US" altLang="ko-KR" sz="1400" dirty="0">
                <a:solidFill>
                  <a:srgbClr val="C00000"/>
                </a:solidFill>
              </a:rPr>
              <a:t>\a</a:t>
            </a:r>
            <a:r>
              <a:rPr lang="en-US" altLang="ko-KR" sz="1400" dirty="0">
                <a:solidFill>
                  <a:schemeClr val="tx1"/>
                </a:solidFill>
              </a:rPr>
              <a:t> Python")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bell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문자 출력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print("Hello </a:t>
            </a:r>
            <a:r>
              <a:rPr lang="en-US" altLang="ko-KR" sz="1400" dirty="0">
                <a:solidFill>
                  <a:srgbClr val="C00000"/>
                </a:solidFill>
              </a:rPr>
              <a:t>\n</a:t>
            </a:r>
            <a:r>
              <a:rPr lang="en-US" altLang="ko-KR" sz="1400" dirty="0">
                <a:solidFill>
                  <a:schemeClr val="tx1"/>
                </a:solidFill>
              </a:rPr>
              <a:t> CT </a:t>
            </a:r>
            <a:r>
              <a:rPr lang="en-US" altLang="ko-KR" sz="1400" dirty="0">
                <a:solidFill>
                  <a:srgbClr val="C00000"/>
                </a:solidFill>
              </a:rPr>
              <a:t>\n</a:t>
            </a:r>
            <a:r>
              <a:rPr lang="en-US" altLang="ko-KR" sz="1400" dirty="0">
                <a:solidFill>
                  <a:schemeClr val="tx1"/>
                </a:solidFill>
              </a:rPr>
              <a:t> Python")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줄 바꿈 문자 출력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8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600" dirty="0"/>
              <a:t>append(a) : </a:t>
            </a:r>
            <a:r>
              <a:rPr lang="ko-KR" altLang="en-US" sz="1600" dirty="0"/>
              <a:t>데이터 </a:t>
            </a:r>
            <a:r>
              <a:rPr lang="en-US" altLang="ko-KR" sz="1600" dirty="0"/>
              <a:t>a</a:t>
            </a:r>
            <a:r>
              <a:rPr lang="ko-KR" altLang="en-US" sz="1600" dirty="0"/>
              <a:t>를 리스트 끝에 추가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insert(</a:t>
            </a:r>
            <a:r>
              <a:rPr lang="en-US" altLang="ko-KR" sz="1600" dirty="0" err="1"/>
              <a:t>i</a:t>
            </a:r>
            <a:r>
              <a:rPr lang="en-US" altLang="ko-KR" sz="1600" dirty="0"/>
              <a:t>, a) : </a:t>
            </a:r>
            <a:r>
              <a:rPr lang="ko-KR" altLang="en-US" sz="1600" dirty="0"/>
              <a:t>인덱스 </a:t>
            </a:r>
            <a:r>
              <a:rPr lang="en-US" altLang="ko-KR" sz="1600" dirty="0" err="1"/>
              <a:t>i</a:t>
            </a:r>
            <a:r>
              <a:rPr lang="ko-KR" altLang="en-US" sz="1600" dirty="0"/>
              <a:t>에 데이터 </a:t>
            </a:r>
            <a:r>
              <a:rPr lang="en-US" altLang="ko-KR" sz="1600" dirty="0"/>
              <a:t>a</a:t>
            </a:r>
            <a:r>
              <a:rPr lang="ko-KR" altLang="en-US" sz="1600" dirty="0"/>
              <a:t>를 추가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extend(L) : </a:t>
            </a:r>
            <a:r>
              <a:rPr lang="ko-KR" altLang="en-US" sz="1600" dirty="0"/>
              <a:t>리스트 </a:t>
            </a:r>
            <a:r>
              <a:rPr lang="en-US" altLang="ko-KR" sz="1600" dirty="0"/>
              <a:t>L</a:t>
            </a:r>
            <a:r>
              <a:rPr lang="ko-KR" altLang="en-US" sz="1600" dirty="0"/>
              <a:t>의 모든 요소를 끝에 추가 </a:t>
            </a:r>
            <a:r>
              <a:rPr lang="en-US" altLang="ko-KR" sz="1600" dirty="0"/>
              <a:t>(</a:t>
            </a:r>
            <a:r>
              <a:rPr lang="ko-KR" altLang="en-US" sz="1600" dirty="0"/>
              <a:t>리스트 확장 </a:t>
            </a: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en-US" altLang="ko-KR" sz="1600" dirty="0"/>
              <a:t> </a:t>
            </a:r>
            <a:r>
              <a:rPr lang="ko-KR" altLang="en-US" sz="1600" dirty="0"/>
              <a:t>리스트 연결 연산과 동일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추가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4016" y="1617233"/>
            <a:ext cx="9031009" cy="1126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400" dirty="0"/>
              <a:t>&gt;&gt;&gt; x = [1, 2, 3, 4]</a:t>
            </a:r>
          </a:p>
          <a:p>
            <a:r>
              <a:rPr lang="pt-BR" altLang="ko-KR" sz="1400" dirty="0"/>
              <a:t>&gt;&gt;&gt; x.</a:t>
            </a:r>
            <a:r>
              <a:rPr lang="pt-BR" altLang="ko-KR" sz="1400" dirty="0">
                <a:solidFill>
                  <a:schemeClr val="accent2">
                    <a:lumMod val="75000"/>
                  </a:schemeClr>
                </a:solidFill>
              </a:rPr>
              <a:t>append(5)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항목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를 리스트 맨 끝에 추가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. x[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(x):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(x)] = [5]</a:t>
            </a:r>
            <a:endParaRPr lang="pt-BR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400" dirty="0"/>
              <a:t>&gt;&gt;&gt; print(x)</a:t>
            </a:r>
          </a:p>
          <a:p>
            <a:r>
              <a:rPr lang="pt-BR" altLang="ko-KR" sz="1400" dirty="0">
                <a:solidFill>
                  <a:srgbClr val="0070C0"/>
                </a:solidFill>
              </a:rPr>
              <a:t>[1, 2, 3, 4, </a:t>
            </a:r>
            <a:r>
              <a:rPr lang="pt-BR" altLang="ko-KR" sz="1400" dirty="0">
                <a:solidFill>
                  <a:srgbClr val="C00000"/>
                </a:solidFill>
              </a:rPr>
              <a:t>5</a:t>
            </a:r>
            <a:r>
              <a:rPr lang="pt-BR" altLang="ko-KR" sz="1400" dirty="0">
                <a:solidFill>
                  <a:srgbClr val="0070C0"/>
                </a:solidFill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4016" y="3095274"/>
            <a:ext cx="9031009" cy="1126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400" dirty="0"/>
              <a:t>&gt;&gt;&gt; x = [1, 2, 3, 4]; </a:t>
            </a:r>
          </a:p>
          <a:p>
            <a:r>
              <a:rPr lang="pt-BR" altLang="ko-KR" sz="1400" dirty="0"/>
              <a:t>&gt;&gt;&gt; x.</a:t>
            </a:r>
            <a:r>
              <a:rPr lang="pt-BR" altLang="ko-KR" sz="1400" dirty="0">
                <a:solidFill>
                  <a:schemeClr val="accent2">
                    <a:lumMod val="75000"/>
                  </a:schemeClr>
                </a:solidFill>
              </a:rPr>
              <a:t>insert(2, 10)</a:t>
            </a:r>
            <a:r>
              <a:rPr lang="pt-BR" altLang="ko-KR" sz="1400" dirty="0"/>
              <a:t> 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항목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10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을 인덱스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에 추가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. x[2:2]= [10]</a:t>
            </a:r>
            <a:endParaRPr lang="pt-BR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sz="1400" dirty="0"/>
              <a:t>&gt;&gt;&gt; print(x)</a:t>
            </a:r>
          </a:p>
          <a:p>
            <a:r>
              <a:rPr lang="pt-BR" altLang="ko-KR" sz="1400" dirty="0">
                <a:solidFill>
                  <a:schemeClr val="accent5">
                    <a:lumMod val="75000"/>
                  </a:schemeClr>
                </a:solidFill>
              </a:rPr>
              <a:t>[1, 2, </a:t>
            </a:r>
            <a:r>
              <a:rPr lang="pt-BR" altLang="ko-KR" sz="1400" dirty="0">
                <a:solidFill>
                  <a:srgbClr val="C00000"/>
                </a:solidFill>
              </a:rPr>
              <a:t>10</a:t>
            </a:r>
            <a:r>
              <a:rPr lang="pt-BR" altLang="ko-KR" sz="1400" dirty="0">
                <a:solidFill>
                  <a:schemeClr val="accent5">
                    <a:lumMod val="75000"/>
                  </a:schemeClr>
                </a:solidFill>
              </a:rPr>
              <a:t>, 3, 4]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4015" y="4573315"/>
            <a:ext cx="9031009" cy="16435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sz="1400" dirty="0"/>
              <a:t>&gt;&gt;&gt; x = [1, 2, 3, 4]</a:t>
            </a:r>
          </a:p>
          <a:p>
            <a:r>
              <a:rPr lang="en-US" altLang="ko-KR" sz="1400" dirty="0"/>
              <a:t>&gt;&gt;&gt; </a:t>
            </a:r>
            <a:r>
              <a:rPr lang="pt-BR" altLang="ko-KR" sz="1400" dirty="0"/>
              <a:t>L = [</a:t>
            </a:r>
            <a:r>
              <a:rPr lang="en-US" altLang="ko-KR" sz="1400" dirty="0">
                <a:cs typeface="Consolas" panose="020B0609020204030204" pitchFamily="49" charset="0"/>
              </a:rPr>
              <a:t>'a', 'b']</a:t>
            </a:r>
          </a:p>
          <a:p>
            <a:r>
              <a:rPr lang="pt-BR" altLang="ko-KR" sz="1400" dirty="0"/>
              <a:t>&gt;&gt;&gt; x.</a:t>
            </a:r>
            <a:r>
              <a:rPr lang="pt-BR" altLang="ko-KR" sz="1400" dirty="0">
                <a:solidFill>
                  <a:schemeClr val="accent2">
                    <a:lumMod val="75000"/>
                  </a:schemeClr>
                </a:solidFill>
              </a:rPr>
              <a:t>extend(L)</a:t>
            </a:r>
            <a:r>
              <a:rPr lang="pt-BR" altLang="ko-KR" sz="1400" dirty="0"/>
              <a:t>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L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의 요소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cs typeface="Consolas" panose="020B0609020204030204" pitchFamily="49" charset="0"/>
              </a:rPr>
              <a:t>'a', 'b'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를 끝에 추가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. x[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(x):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(x)] = L or x += L </a:t>
            </a:r>
            <a:endParaRPr lang="pt-BR" altLang="ko-KR" sz="1400" dirty="0"/>
          </a:p>
          <a:p>
            <a:r>
              <a:rPr lang="pt-BR" altLang="ko-KR" sz="1400" dirty="0"/>
              <a:t>&gt;&gt;&gt; print(x)</a:t>
            </a:r>
          </a:p>
          <a:p>
            <a:r>
              <a:rPr lang="pt-BR" altLang="ko-KR" sz="1400" dirty="0">
                <a:solidFill>
                  <a:schemeClr val="accent5">
                    <a:lumMod val="75000"/>
                  </a:schemeClr>
                </a:solidFill>
              </a:rPr>
              <a:t>[1, 2</a:t>
            </a:r>
            <a:r>
              <a:rPr lang="pt-BR" altLang="ko-KR" sz="1400" dirty="0">
                <a:solidFill>
                  <a:srgbClr val="0070C0"/>
                </a:solidFill>
              </a:rPr>
              <a:t>, 3, 4, </a:t>
            </a:r>
            <a:r>
              <a:rPr lang="en-US" altLang="ko-KR" sz="1400" dirty="0">
                <a:solidFill>
                  <a:srgbClr val="C00000"/>
                </a:solidFill>
                <a:cs typeface="Consolas" panose="020B0609020204030204" pitchFamily="49" charset="0"/>
              </a:rPr>
              <a:t>'a', 'b'</a:t>
            </a:r>
            <a:r>
              <a:rPr lang="pt-BR" altLang="ko-KR" sz="1400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  <a:p>
            <a:r>
              <a:rPr lang="pt-BR" altLang="ko-KR" sz="1400" dirty="0"/>
              <a:t>&gt;&gt;&gt; x.</a:t>
            </a:r>
            <a:r>
              <a:rPr lang="pt-BR" altLang="ko-KR" sz="1400" dirty="0">
                <a:solidFill>
                  <a:srgbClr val="C00000"/>
                </a:solidFill>
              </a:rPr>
              <a:t>extend(6)</a:t>
            </a:r>
            <a:r>
              <a:rPr lang="pt-BR" altLang="ko-KR" sz="1400" dirty="0"/>
              <a:t>		</a:t>
            </a:r>
            <a:r>
              <a:rPr lang="pt-BR" altLang="ko-KR" sz="1400" dirty="0">
                <a:solidFill>
                  <a:srgbClr val="C00000"/>
                </a:solidFill>
              </a:rPr>
              <a:t># error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pt-BR" altLang="ko-KR" sz="1400" dirty="0">
                <a:solidFill>
                  <a:schemeClr val="accent6">
                    <a:lumMod val="75000"/>
                  </a:schemeClr>
                </a:solidFill>
              </a:rPr>
              <a:t>extend( )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의 인수는 리스트만 가능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pt-BR" altLang="ko-K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06112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pop( ) : </a:t>
            </a:r>
            <a:r>
              <a:rPr lang="ko-KR" altLang="en-US" sz="1800" dirty="0"/>
              <a:t>리스트의 맨 마지막 데이터를 반환하고 삭제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pop(</a:t>
            </a:r>
            <a:r>
              <a:rPr lang="en-US" altLang="ko-KR" sz="1800" dirty="0" err="1"/>
              <a:t>i</a:t>
            </a:r>
            <a:r>
              <a:rPr lang="en-US" altLang="ko-KR" sz="1800" dirty="0"/>
              <a:t>) : </a:t>
            </a:r>
            <a:r>
              <a:rPr lang="ko-KR" altLang="en-US" sz="1800" dirty="0"/>
              <a:t>리스트에서 인덱스 </a:t>
            </a:r>
            <a:r>
              <a:rPr lang="en-US" altLang="ko-KR" sz="1800" dirty="0" err="1"/>
              <a:t>i</a:t>
            </a:r>
            <a:r>
              <a:rPr lang="ko-KR" altLang="en-US" sz="1800" dirty="0"/>
              <a:t>에 있는 데이터를 반환하고 삭제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삭제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7301" y="1656257"/>
            <a:ext cx="8861638" cy="125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dirty="0"/>
              <a:t>&gt;&gt;&gt; x = [1, 3, 5, 7, 1, 3, 5, 7]</a:t>
            </a:r>
          </a:p>
          <a:p>
            <a:r>
              <a:rPr lang="pt-BR" altLang="ko-KR" dirty="0"/>
              <a:t>&gt;&gt;&gt; a = x.</a:t>
            </a:r>
            <a:r>
              <a:rPr lang="pt-BR" altLang="ko-KR" dirty="0">
                <a:solidFill>
                  <a:schemeClr val="accent2">
                    <a:lumMod val="75000"/>
                  </a:schemeClr>
                </a:solidFill>
              </a:rPr>
              <a:t>pop()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마지막 항목을 제거 및 반환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 a = x[-1]; x[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len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(x)-1:] = []</a:t>
            </a:r>
            <a:endParaRPr lang="pt-BR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dirty="0"/>
              <a:t>&gt;&gt;&gt; print(a, x)</a:t>
            </a:r>
          </a:p>
          <a:p>
            <a:r>
              <a:rPr lang="pt-BR" altLang="ko-KR" dirty="0">
                <a:solidFill>
                  <a:srgbClr val="0070C0"/>
                </a:solidFill>
              </a:rPr>
              <a:t>5 [1, 3, </a:t>
            </a:r>
            <a:r>
              <a:rPr lang="en-US" altLang="ko-KR" dirty="0">
                <a:solidFill>
                  <a:srgbClr val="0070C0"/>
                </a:solidFill>
              </a:rPr>
              <a:t>5, 7, 1, 3, 5</a:t>
            </a:r>
            <a:r>
              <a:rPr lang="pt-BR" altLang="ko-KR" dirty="0">
                <a:solidFill>
                  <a:srgbClr val="0070C0"/>
                </a:solidFill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7301" y="3713163"/>
            <a:ext cx="8861638" cy="125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dirty="0"/>
              <a:t>&gt;&gt;&gt; x = [1, 3, 5, 7, 1, 3, 5, 7]</a:t>
            </a:r>
          </a:p>
          <a:p>
            <a:r>
              <a:rPr lang="pt-BR" altLang="ko-KR" dirty="0"/>
              <a:t>&gt;&gt;&gt; b = x.</a:t>
            </a:r>
            <a:r>
              <a:rPr lang="pt-BR" altLang="ko-KR" dirty="0">
                <a:solidFill>
                  <a:schemeClr val="accent2">
                    <a:lumMod val="75000"/>
                  </a:schemeClr>
                </a:solidFill>
              </a:rPr>
              <a:t>pop(2)</a:t>
            </a:r>
            <a:r>
              <a:rPr lang="pt-BR" altLang="ko-KR" dirty="0"/>
              <a:t>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인덱스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번 원소를 제거 및 반환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 b = x[2]; x[2:3] = []</a:t>
            </a:r>
            <a:endParaRPr lang="pt-BR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dirty="0"/>
              <a:t>&gt;&gt;&gt; print(b, x)</a:t>
            </a:r>
          </a:p>
          <a:p>
            <a:r>
              <a:rPr lang="pt-BR" altLang="ko-KR" dirty="0">
                <a:solidFill>
                  <a:schemeClr val="accent5">
                    <a:lumMod val="75000"/>
                  </a:schemeClr>
                </a:solidFill>
              </a:rPr>
              <a:t>3, [1,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5</a:t>
            </a:r>
            <a:r>
              <a:rPr lang="pt-BR" altLang="ko-KR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7, 1, 3, 5, 7</a:t>
            </a:r>
            <a:r>
              <a:rPr lang="pt-BR" altLang="ko-KR" dirty="0">
                <a:solidFill>
                  <a:schemeClr val="accent5">
                    <a:lumMod val="75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638538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remove(a) : </a:t>
            </a:r>
            <a:r>
              <a:rPr lang="ko-KR" altLang="en-US" sz="1800" dirty="0"/>
              <a:t>리스트에서 데이터 </a:t>
            </a:r>
            <a:r>
              <a:rPr lang="en-US" altLang="ko-KR" sz="1800" dirty="0"/>
              <a:t>a</a:t>
            </a:r>
            <a:r>
              <a:rPr lang="ko-KR" altLang="en-US" sz="1800" dirty="0"/>
              <a:t>를 삭제</a:t>
            </a:r>
            <a:r>
              <a:rPr lang="en-US" altLang="ko-KR" sz="1800" dirty="0"/>
              <a:t>. a</a:t>
            </a:r>
            <a:r>
              <a:rPr lang="ko-KR" altLang="en-US" sz="1800" dirty="0"/>
              <a:t>가 여러 개 있으면 맨 처음 </a:t>
            </a:r>
            <a:r>
              <a:rPr lang="en-US" altLang="ko-KR" sz="1800" dirty="0"/>
              <a:t>a</a:t>
            </a:r>
            <a:r>
              <a:rPr lang="ko-KR" altLang="en-US" sz="1800" dirty="0"/>
              <a:t>를 삭제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clear( ) : </a:t>
            </a:r>
            <a:r>
              <a:rPr lang="ko-KR" altLang="en-US" sz="1800" dirty="0"/>
              <a:t>리스트의 모든 원소를 삭제하고 빈 리스트가 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삭제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2239" y="3713163"/>
            <a:ext cx="8861638" cy="125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dirty="0"/>
              <a:t>&gt;&gt;&gt; x = [1, 3, 5, 7, 1, 3, 5, 7]</a:t>
            </a:r>
          </a:p>
          <a:p>
            <a:r>
              <a:rPr lang="pt-BR" altLang="ko-KR" dirty="0"/>
              <a:t>&gt;&gt;&gt; x.</a:t>
            </a:r>
            <a:r>
              <a:rPr lang="pt-BR" altLang="ko-KR" dirty="0">
                <a:solidFill>
                  <a:schemeClr val="accent2">
                    <a:lumMod val="75000"/>
                  </a:schemeClr>
                </a:solidFill>
              </a:rPr>
              <a:t>clear()</a:t>
            </a:r>
            <a:r>
              <a:rPr lang="pt-BR" altLang="ko-KR" dirty="0">
                <a:solidFill>
                  <a:schemeClr val="accent5">
                    <a:lumMod val="75000"/>
                  </a:schemeClr>
                </a:solidFill>
              </a:rPr>
              <a:t>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리스트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의 모든 원소를 제거하고 빈 리스트가 됨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 x[:] = []</a:t>
            </a:r>
            <a:endParaRPr lang="pt-BR" altLang="ko-KR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pt-BR" altLang="ko-KR" dirty="0"/>
              <a:t>&gt;&gt;&gt; print(x)</a:t>
            </a:r>
          </a:p>
          <a:p>
            <a:r>
              <a:rPr lang="pt-BR" altLang="ko-KR" dirty="0">
                <a:solidFill>
                  <a:schemeClr val="accent5">
                    <a:lumMod val="75000"/>
                  </a:schemeClr>
                </a:solidFill>
              </a:rPr>
              <a:t>[]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32239" y="1707210"/>
            <a:ext cx="8861638" cy="9576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pt-BR" altLang="ko-KR" dirty="0"/>
              <a:t>&gt;&gt;&gt; x = [1, 3, 5, 7, 1, 3, 5, 7]</a:t>
            </a:r>
          </a:p>
          <a:p>
            <a:r>
              <a:rPr lang="pt-BR" altLang="ko-KR" dirty="0"/>
              <a:t>&gt;&gt;&gt; </a:t>
            </a:r>
            <a:r>
              <a:rPr lang="en-US" altLang="ko-KR" dirty="0"/>
              <a:t>x</a:t>
            </a:r>
            <a:r>
              <a:rPr lang="pt-BR" altLang="ko-KR" dirty="0"/>
              <a:t>.</a:t>
            </a:r>
            <a:r>
              <a:rPr lang="pt-BR" altLang="ko-KR" dirty="0">
                <a:solidFill>
                  <a:schemeClr val="accent2">
                    <a:lumMod val="75000"/>
                  </a:schemeClr>
                </a:solidFill>
              </a:rPr>
              <a:t>remove(7)</a:t>
            </a:r>
            <a:r>
              <a:rPr lang="pt-BR" altLang="ko-KR" dirty="0"/>
              <a:t>		</a:t>
            </a:r>
            <a:r>
              <a:rPr lang="pt-BR" altLang="ko-KR" dirty="0">
                <a:solidFill>
                  <a:schemeClr val="accent6">
                    <a:lumMod val="75000"/>
                  </a:schemeClr>
                </a:solidFill>
              </a:rPr>
              <a:t># [1, 3, 5, </a:t>
            </a:r>
            <a:r>
              <a:rPr lang="pt-BR" altLang="ko-KR" dirty="0">
                <a:solidFill>
                  <a:srgbClr val="C00000"/>
                </a:solidFill>
              </a:rPr>
              <a:t>7</a:t>
            </a:r>
            <a:r>
              <a:rPr lang="pt-BR" altLang="ko-KR" dirty="0">
                <a:solidFill>
                  <a:schemeClr val="accent6">
                    <a:lumMod val="75000"/>
                  </a:schemeClr>
                </a:solidFill>
              </a:rPr>
              <a:t>, 1, 3, 5, 7]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첫 번째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7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제거</a:t>
            </a:r>
            <a:endParaRPr lang="pt-BR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pt-BR" altLang="ko-KR" dirty="0">
                <a:solidFill>
                  <a:schemeClr val="accent5">
                    <a:lumMod val="75000"/>
                  </a:schemeClr>
                </a:solidFill>
              </a:rPr>
              <a:t>[1, 3</a:t>
            </a:r>
            <a:r>
              <a:rPr lang="pt-BR" altLang="ko-KR" dirty="0">
                <a:solidFill>
                  <a:srgbClr val="0070C0"/>
                </a:solidFill>
              </a:rPr>
              <a:t>, 5, 1, 3, </a:t>
            </a:r>
            <a:r>
              <a:rPr lang="pt-BR" altLang="ko-KR" dirty="0">
                <a:solidFill>
                  <a:schemeClr val="accent5">
                    <a:lumMod val="75000"/>
                  </a:schemeClr>
                </a:solidFill>
              </a:rPr>
              <a:t>5, 7]</a:t>
            </a:r>
          </a:p>
        </p:txBody>
      </p:sp>
    </p:spTree>
    <p:extLst>
      <p:ext uri="{BB962C8B-B14F-4D97-AF65-F5344CB8AC3E}">
        <p14:creationId xmlns:p14="http://schemas.microsoft.com/office/powerpoint/2010/main" val="404789353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index(a) : </a:t>
            </a:r>
            <a:r>
              <a:rPr lang="ko-KR" altLang="en-US" sz="1800" dirty="0"/>
              <a:t>리스트에서 데이터 </a:t>
            </a:r>
            <a:r>
              <a:rPr lang="en-US" altLang="ko-KR" sz="1800" dirty="0"/>
              <a:t>a</a:t>
            </a:r>
            <a:r>
              <a:rPr lang="ko-KR" altLang="en-US" sz="1800" dirty="0"/>
              <a:t>의 인덱스 번호 반환</a:t>
            </a:r>
            <a:endParaRPr lang="en-US" altLang="ko-KR" sz="1800" dirty="0"/>
          </a:p>
          <a:p>
            <a:r>
              <a:rPr lang="en-US" altLang="ko-KR" sz="1800" dirty="0"/>
              <a:t>count(a) : </a:t>
            </a:r>
            <a:r>
              <a:rPr lang="ko-KR" altLang="en-US" sz="1800" dirty="0"/>
              <a:t>리스트에서 데이터 </a:t>
            </a:r>
            <a:r>
              <a:rPr lang="en-US" altLang="ko-KR" sz="1800" dirty="0"/>
              <a:t>a</a:t>
            </a:r>
            <a:r>
              <a:rPr lang="ko-KR" altLang="en-US" sz="1800" dirty="0"/>
              <a:t>의 개수 반환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위치 찾기 </a:t>
            </a:r>
            <a:r>
              <a:rPr lang="en-US" altLang="ko-KR" dirty="0"/>
              <a:t>/ </a:t>
            </a:r>
            <a:r>
              <a:rPr lang="ko-KR" altLang="en-US" dirty="0"/>
              <a:t>데이터 개수 세기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6786" y="2575582"/>
            <a:ext cx="288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74541" y="2574624"/>
            <a:ext cx="288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0396" y="2573666"/>
            <a:ext cx="288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94501" y="2572708"/>
            <a:ext cx="288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8606" y="2571750"/>
            <a:ext cx="288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3890" y="2575582"/>
            <a:ext cx="288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61170" y="2574624"/>
            <a:ext cx="288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7975" y="2573666"/>
            <a:ext cx="288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71605" y="2572708"/>
            <a:ext cx="2888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3239" y="2572708"/>
            <a:ext cx="288862" cy="304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21725" y="2571750"/>
            <a:ext cx="393056" cy="304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10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22" y="2485366"/>
            <a:ext cx="8016935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9552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sort( ) : </a:t>
            </a:r>
            <a:r>
              <a:rPr lang="ko-KR" altLang="en-US" sz="1800" dirty="0"/>
              <a:t>리스트의 원소들을 오름차순으로 정렬</a:t>
            </a:r>
            <a:endParaRPr lang="en-US" altLang="ko-KR" sz="1800" dirty="0"/>
          </a:p>
          <a:p>
            <a:pPr lvl="1"/>
            <a:r>
              <a:rPr lang="ko-KR" altLang="en-US" sz="1600" dirty="0"/>
              <a:t>내림차순으로 정렬 시</a:t>
            </a:r>
            <a:r>
              <a:rPr lang="en-US" altLang="ko-KR" sz="1600" dirty="0"/>
              <a:t>, sort(reverse=True) </a:t>
            </a:r>
            <a:r>
              <a:rPr lang="ko-KR" altLang="en-US" sz="1600" dirty="0"/>
              <a:t>로 사용</a:t>
            </a:r>
            <a:endParaRPr lang="en-US" altLang="ko-KR" sz="16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리스트 항목 정렬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6266" y="2183130"/>
            <a:ext cx="7722870" cy="38934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nb-NO" altLang="ko-KR" sz="1400" dirty="0"/>
              <a:t>&gt;&gt;&gt; </a:t>
            </a:r>
            <a:r>
              <a:rPr lang="en-US" altLang="ko-KR" sz="1400" dirty="0"/>
              <a:t>a</a:t>
            </a:r>
            <a:r>
              <a:rPr lang="nb-NO" altLang="ko-KR" sz="1400" dirty="0"/>
              <a:t> = [4, 5, 1, 3, 2]</a:t>
            </a:r>
          </a:p>
          <a:p>
            <a:r>
              <a:rPr lang="nb-NO" altLang="ko-KR" sz="1400" dirty="0"/>
              <a:t>&gt;&gt;&gt; </a:t>
            </a:r>
            <a:r>
              <a:rPr lang="en-US" altLang="ko-KR" sz="1400" dirty="0"/>
              <a:t>a</a:t>
            </a:r>
            <a:r>
              <a:rPr lang="nb-NO" altLang="ko-KR" sz="1400" dirty="0"/>
              <a:t>.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sort(</a:t>
            </a:r>
            <a:r>
              <a:rPr lang="nb-NO" altLang="ko-KR" sz="1400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nb-NO" altLang="ko-KR" sz="1400" dirty="0"/>
              <a:t>				</a:t>
            </a:r>
            <a:r>
              <a:rPr lang="nb-NO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오름차순으로 정렬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400" dirty="0"/>
              <a:t>&gt;&gt;&gt; </a:t>
            </a:r>
            <a:r>
              <a:rPr lang="en-US" altLang="ko-KR" sz="1400" dirty="0"/>
              <a:t>print(a)</a:t>
            </a:r>
            <a:endParaRPr lang="nb-NO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400" dirty="0">
                <a:solidFill>
                  <a:srgbClr val="0070C0"/>
                </a:solidFill>
              </a:rPr>
              <a:t>[1, 2, 3, 4, 5]</a:t>
            </a:r>
          </a:p>
          <a:p>
            <a:r>
              <a:rPr lang="nb-NO" altLang="ko-KR" sz="1400" dirty="0"/>
              <a:t>&gt;&gt;&gt; </a:t>
            </a:r>
            <a:r>
              <a:rPr lang="en-US" altLang="ko-KR" sz="1400" dirty="0"/>
              <a:t>b</a:t>
            </a:r>
            <a:r>
              <a:rPr lang="nb-NO" altLang="ko-KR" sz="1400" dirty="0"/>
              <a:t> = [1, 3, 5, 4, 2]</a:t>
            </a:r>
          </a:p>
          <a:p>
            <a:r>
              <a:rPr lang="nb-NO" altLang="ko-KR" sz="1400" dirty="0"/>
              <a:t>&gt;&gt;&gt; </a:t>
            </a:r>
            <a:r>
              <a:rPr lang="en-US" altLang="ko-KR" sz="1400" dirty="0"/>
              <a:t>b</a:t>
            </a:r>
            <a:r>
              <a:rPr lang="nb-NO" altLang="ko-KR" sz="1400" dirty="0"/>
              <a:t>.</a:t>
            </a:r>
            <a:r>
              <a:rPr lang="nb-NO" altLang="ko-KR" sz="1400" dirty="0">
                <a:solidFill>
                  <a:schemeClr val="accent2">
                    <a:lumMod val="75000"/>
                  </a:schemeClr>
                </a:solidFill>
              </a:rPr>
              <a:t>sort(reverse=True)	</a:t>
            </a:r>
            <a:r>
              <a:rPr lang="nb-NO" altLang="ko-KR" sz="1400" dirty="0"/>
              <a:t>	</a:t>
            </a:r>
            <a:r>
              <a:rPr lang="nb-NO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내림차순으로 정렬</a:t>
            </a:r>
            <a:endParaRPr lang="nb-NO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400" dirty="0"/>
              <a:t>&gt;&gt;&gt; print(</a:t>
            </a:r>
            <a:r>
              <a:rPr lang="en-US" altLang="ko-KR" sz="1400" dirty="0"/>
              <a:t>b</a:t>
            </a:r>
            <a:r>
              <a:rPr lang="nb-NO" altLang="ko-KR" sz="1400" dirty="0"/>
              <a:t>)</a:t>
            </a:r>
          </a:p>
          <a:p>
            <a:r>
              <a:rPr lang="nb-NO" altLang="ko-KR" sz="1400" dirty="0">
                <a:solidFill>
                  <a:srgbClr val="0070C0"/>
                </a:solidFill>
              </a:rPr>
              <a:t>[5, 4, 3, 2, 1]</a:t>
            </a:r>
          </a:p>
          <a:p>
            <a:r>
              <a:rPr lang="nb-NO" altLang="ko-KR" sz="1400" dirty="0"/>
              <a:t>&gt;&gt;&gt; </a:t>
            </a:r>
            <a:r>
              <a:rPr lang="en-US" altLang="ko-KR" sz="1400" dirty="0"/>
              <a:t>c</a:t>
            </a:r>
            <a:r>
              <a:rPr lang="nb-NO" altLang="ko-KR" sz="1400" dirty="0"/>
              <a:t> = [</a:t>
            </a:r>
            <a:r>
              <a:rPr lang="pt-BR" altLang="ko-KR" sz="1400" dirty="0"/>
              <a:t>‘banana’, ‘peach’, ‘apple’, ‘oriange’</a:t>
            </a:r>
            <a:r>
              <a:rPr lang="nb-NO" altLang="ko-KR" sz="1400" dirty="0"/>
              <a:t>]</a:t>
            </a:r>
          </a:p>
          <a:p>
            <a:r>
              <a:rPr lang="nb-NO" altLang="ko-KR" sz="1400" dirty="0"/>
              <a:t>&gt;&gt;&gt; </a:t>
            </a:r>
            <a:r>
              <a:rPr lang="en-US" altLang="ko-KR" sz="1400" dirty="0"/>
              <a:t>c</a:t>
            </a:r>
            <a:r>
              <a:rPr lang="nb-NO" altLang="ko-KR" sz="1400" dirty="0"/>
              <a:t>.</a:t>
            </a:r>
            <a:r>
              <a:rPr lang="nb-NO" altLang="ko-KR" sz="1400" dirty="0">
                <a:solidFill>
                  <a:schemeClr val="accent2">
                    <a:lumMod val="75000"/>
                  </a:schemeClr>
                </a:solidFill>
              </a:rPr>
              <a:t>sort()</a:t>
            </a:r>
            <a:r>
              <a:rPr lang="nb-NO" altLang="ko-KR" sz="1400" dirty="0"/>
              <a:t>					</a:t>
            </a:r>
            <a:r>
              <a:rPr lang="nb-NO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문자열은 사전식 순서가 오름차순</a:t>
            </a:r>
            <a:endParaRPr lang="nb-NO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sz="1400" dirty="0"/>
              <a:t>&gt;&gt;&gt; print©</a:t>
            </a:r>
          </a:p>
          <a:p>
            <a:r>
              <a:rPr lang="nb-NO" altLang="ko-KR" sz="1400" dirty="0">
                <a:solidFill>
                  <a:srgbClr val="0070C0"/>
                </a:solidFill>
              </a:rPr>
              <a:t>[</a:t>
            </a:r>
            <a:r>
              <a:rPr lang="pt-BR" altLang="ko-KR" sz="1400" dirty="0">
                <a:solidFill>
                  <a:srgbClr val="0070C0"/>
                </a:solidFill>
              </a:rPr>
              <a:t>‘apple’</a:t>
            </a:r>
            <a:r>
              <a:rPr lang="nb-NO" altLang="ko-KR" sz="1400" dirty="0">
                <a:solidFill>
                  <a:srgbClr val="0070C0"/>
                </a:solidFill>
              </a:rPr>
              <a:t>, </a:t>
            </a:r>
            <a:r>
              <a:rPr lang="pt-BR" altLang="ko-KR" sz="1400" dirty="0">
                <a:solidFill>
                  <a:srgbClr val="0070C0"/>
                </a:solidFill>
              </a:rPr>
              <a:t>‘banana’</a:t>
            </a:r>
            <a:r>
              <a:rPr lang="nb-NO" altLang="ko-KR" sz="1400" dirty="0">
                <a:solidFill>
                  <a:srgbClr val="0070C0"/>
                </a:solidFill>
              </a:rPr>
              <a:t>, </a:t>
            </a:r>
            <a:r>
              <a:rPr lang="pt-BR" altLang="ko-KR" sz="1400" dirty="0">
                <a:solidFill>
                  <a:srgbClr val="0070C0"/>
                </a:solidFill>
              </a:rPr>
              <a:t>‘oriange’</a:t>
            </a:r>
            <a:r>
              <a:rPr lang="nb-NO" altLang="ko-KR" sz="1400" dirty="0">
                <a:solidFill>
                  <a:srgbClr val="0070C0"/>
                </a:solidFill>
              </a:rPr>
              <a:t>, </a:t>
            </a:r>
            <a:r>
              <a:rPr lang="pt-BR" altLang="ko-KR" sz="1400" dirty="0">
                <a:solidFill>
                  <a:srgbClr val="0070C0"/>
                </a:solidFill>
              </a:rPr>
              <a:t>‘peach’</a:t>
            </a:r>
            <a:r>
              <a:rPr lang="nb-NO" altLang="ko-KR" sz="1400" dirty="0">
                <a:solidFill>
                  <a:srgbClr val="0070C0"/>
                </a:solidFill>
              </a:rPr>
              <a:t>]</a:t>
            </a:r>
          </a:p>
          <a:p>
            <a:r>
              <a:rPr lang="en-US" altLang="ko-KR" sz="1400" dirty="0"/>
              <a:t>&gt;&gt;&gt; d = [4, 2, </a:t>
            </a:r>
            <a:r>
              <a:rPr lang="pt-BR" altLang="ko-KR" sz="1400" dirty="0"/>
              <a:t>‘banana’</a:t>
            </a:r>
            <a:r>
              <a:rPr lang="en-US" altLang="ko-KR" sz="1400" dirty="0"/>
              <a:t>]		# </a:t>
            </a:r>
            <a:r>
              <a:rPr lang="ko-KR" altLang="en-US" sz="1400" dirty="0"/>
              <a:t>항목 간 </a:t>
            </a:r>
            <a:r>
              <a:rPr lang="ko-KR" altLang="en-US" sz="1400" dirty="0" err="1"/>
              <a:t>대소비교</a:t>
            </a:r>
            <a:r>
              <a:rPr lang="ko-KR" altLang="en-US" sz="1400" dirty="0"/>
              <a:t> 불가</a:t>
            </a:r>
            <a:endParaRPr lang="en-US" altLang="ko-KR" sz="1400" dirty="0"/>
          </a:p>
          <a:p>
            <a:r>
              <a:rPr lang="en-US" altLang="ko-KR" sz="1400" dirty="0"/>
              <a:t>&gt;&gt;&gt; </a:t>
            </a:r>
            <a:r>
              <a:rPr lang="en-US" altLang="ko-KR" sz="1400" dirty="0" err="1"/>
              <a:t>d.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sort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()</a:t>
            </a:r>
          </a:p>
          <a:p>
            <a:r>
              <a:rPr lang="en-US" altLang="ko-KR" sz="1400" dirty="0" err="1">
                <a:solidFill>
                  <a:srgbClr val="C00000"/>
                </a:solidFill>
              </a:rPr>
              <a:t>TypeError</a:t>
            </a:r>
            <a:r>
              <a:rPr lang="en-US" altLang="ko-KR" sz="1400" dirty="0">
                <a:solidFill>
                  <a:srgbClr val="C00000"/>
                </a:solidFill>
              </a:rPr>
              <a:t>: '&lt;' not supported between instances of '</a:t>
            </a:r>
            <a:r>
              <a:rPr lang="en-US" altLang="ko-KR" sz="1400" dirty="0" err="1">
                <a:solidFill>
                  <a:srgbClr val="C00000"/>
                </a:solidFill>
              </a:rPr>
              <a:t>str</a:t>
            </a:r>
            <a:r>
              <a:rPr lang="en-US" altLang="ko-KR" sz="1400" dirty="0">
                <a:solidFill>
                  <a:srgbClr val="C00000"/>
                </a:solidFill>
              </a:rPr>
              <a:t>' and '</a:t>
            </a:r>
            <a:r>
              <a:rPr lang="en-US" altLang="ko-KR" sz="1400" dirty="0" err="1">
                <a:solidFill>
                  <a:srgbClr val="C00000"/>
                </a:solidFill>
              </a:rPr>
              <a:t>int</a:t>
            </a:r>
            <a:r>
              <a:rPr lang="en-US" altLang="ko-KR" sz="1400" dirty="0">
                <a:solidFill>
                  <a:srgbClr val="C00000"/>
                </a:solidFill>
              </a:rPr>
              <a:t>'</a:t>
            </a:r>
            <a:endParaRPr lang="nb-NO" altLang="ko-KR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053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reverse( ) : </a:t>
            </a:r>
            <a:r>
              <a:rPr lang="ko-KR" altLang="en-US" sz="1800" dirty="0"/>
              <a:t>리스트의 원소들을 역순으로 재 배치</a:t>
            </a:r>
            <a:endParaRPr lang="en-US" altLang="ko-KR" sz="1800" dirty="0"/>
          </a:p>
          <a:p>
            <a:pPr lvl="1"/>
            <a:r>
              <a:rPr lang="ko-KR" altLang="en-US" sz="1600" dirty="0"/>
              <a:t>크기 순으로 정렬하는 것이 아님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리스트 항목</a:t>
            </a:r>
            <a:r>
              <a:rPr lang="en-US" altLang="ko-KR" dirty="0"/>
              <a:t> </a:t>
            </a:r>
            <a:r>
              <a:rPr lang="ko-KR" altLang="en-US" dirty="0"/>
              <a:t>역순으로 재배치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2142" y="2282883"/>
            <a:ext cx="5975294" cy="12915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nb-NO" altLang="ko-KR" dirty="0"/>
              <a:t>&gt;&gt;&gt; </a:t>
            </a:r>
            <a:r>
              <a:rPr lang="en-US" altLang="ko-KR" dirty="0"/>
              <a:t>x</a:t>
            </a:r>
            <a:r>
              <a:rPr lang="nb-NO" altLang="ko-KR" dirty="0"/>
              <a:t> = [1, 3, 5, 4, 2]</a:t>
            </a:r>
          </a:p>
          <a:p>
            <a:r>
              <a:rPr lang="nb-NO" altLang="ko-KR" dirty="0"/>
              <a:t>&gt;&gt;&gt; </a:t>
            </a:r>
            <a:r>
              <a:rPr lang="en-US" altLang="ko-KR" dirty="0"/>
              <a:t>x</a:t>
            </a:r>
            <a:r>
              <a:rPr lang="nb-NO" altLang="ko-KR" dirty="0"/>
              <a:t>.</a:t>
            </a:r>
            <a:r>
              <a:rPr lang="nb-NO" altLang="ko-KR" dirty="0">
                <a:solidFill>
                  <a:schemeClr val="accent2">
                    <a:lumMod val="75000"/>
                  </a:schemeClr>
                </a:solidFill>
              </a:rPr>
              <a:t>reverse()	</a:t>
            </a:r>
            <a:r>
              <a:rPr lang="nb-NO" altLang="ko-KR" dirty="0"/>
              <a:t>	</a:t>
            </a:r>
            <a:r>
              <a:rPr lang="nb-NO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역순으로 바꾸기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 x = x[::-1]</a:t>
            </a:r>
          </a:p>
          <a:p>
            <a:r>
              <a:rPr lang="en-US" altLang="ko-KR" dirty="0"/>
              <a:t>&gt;&gt;&gt; </a:t>
            </a:r>
            <a:r>
              <a:rPr lang="en-US" altLang="ko-KR" dirty="0" err="1"/>
              <a:t>pri</a:t>
            </a:r>
            <a:r>
              <a:rPr lang="nb-NO" altLang="ko-KR" dirty="0"/>
              <a:t>nt(</a:t>
            </a:r>
            <a:r>
              <a:rPr lang="en-US" altLang="ko-KR" dirty="0"/>
              <a:t>x</a:t>
            </a:r>
            <a:r>
              <a:rPr lang="nb-NO" altLang="ko-KR" dirty="0"/>
              <a:t>)</a:t>
            </a:r>
          </a:p>
          <a:p>
            <a:r>
              <a:rPr lang="nb-NO" altLang="ko-KR" dirty="0">
                <a:solidFill>
                  <a:srgbClr val="0070C0"/>
                </a:solidFill>
              </a:rPr>
              <a:t>[2, 4, 5, 3, 1]</a:t>
            </a:r>
          </a:p>
        </p:txBody>
      </p:sp>
    </p:spTree>
    <p:extLst>
      <p:ext uri="{BB962C8B-B14F-4D97-AF65-F5344CB8AC3E}">
        <p14:creationId xmlns:p14="http://schemas.microsoft.com/office/powerpoint/2010/main" val="13567309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dirty="0"/>
              <a:t>동일한 객체를 다른 이름으로 참조 </a:t>
            </a:r>
            <a:r>
              <a:rPr lang="en-US" altLang="ko-KR" sz="1800" dirty="0"/>
              <a:t>: </a:t>
            </a:r>
            <a:r>
              <a:rPr lang="en-US" altLang="ko-KR" sz="1800" b="1" dirty="0">
                <a:solidFill>
                  <a:srgbClr val="C00000"/>
                </a:solidFill>
              </a:rPr>
              <a:t>=</a:t>
            </a:r>
            <a:r>
              <a:rPr lang="en-US" altLang="ko-KR" sz="1800" dirty="0"/>
              <a:t> </a:t>
            </a:r>
            <a:r>
              <a:rPr lang="ko-KR" altLang="en-US" sz="1800" dirty="0"/>
              <a:t>이용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800" dirty="0"/>
              <a:t>copy( ) : </a:t>
            </a:r>
            <a:r>
              <a:rPr lang="ko-KR" altLang="en-US" sz="1800" dirty="0"/>
              <a:t>리스트 객체를 복사해서 새로운 리스트 객체 생성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리스트 참조 </a:t>
            </a:r>
            <a:r>
              <a:rPr lang="en-US" altLang="ko-KR" dirty="0"/>
              <a:t>/</a:t>
            </a:r>
            <a:r>
              <a:rPr lang="ko-KR" altLang="en-US" dirty="0"/>
              <a:t> 복사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83159" y="2090060"/>
            <a:ext cx="5355995" cy="4111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nb-NO" altLang="ko-KR" dirty="0"/>
              <a:t>&gt;&gt;&gt; L = [1, 3, 5, 7, 9]</a:t>
            </a:r>
          </a:p>
          <a:p>
            <a:r>
              <a:rPr lang="nb-NO" altLang="ko-KR" dirty="0"/>
              <a:t>&gt;&gt;&gt; id(L) 			</a:t>
            </a:r>
            <a:r>
              <a:rPr lang="nb-NO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메모리 실제 주소</a:t>
            </a:r>
            <a:endParaRPr lang="nb-NO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dirty="0">
                <a:solidFill>
                  <a:srgbClr val="0070C0"/>
                </a:solidFill>
              </a:rPr>
              <a:t>18260552</a:t>
            </a:r>
          </a:p>
          <a:p>
            <a:r>
              <a:rPr lang="nb-NO" altLang="ko-KR" dirty="0"/>
              <a:t>&gt;&gt;&gt; M </a:t>
            </a:r>
            <a:r>
              <a:rPr lang="nb-NO" altLang="ko-KR" dirty="0">
                <a:solidFill>
                  <a:srgbClr val="C00000"/>
                </a:solidFill>
              </a:rPr>
              <a:t>=</a:t>
            </a:r>
            <a:r>
              <a:rPr lang="nb-NO" altLang="ko-KR" dirty="0"/>
              <a:t> L    </a:t>
            </a:r>
            <a:r>
              <a:rPr lang="nb-NO" altLang="ko-KR" dirty="0">
                <a:solidFill>
                  <a:srgbClr val="C00000"/>
                </a:solidFill>
              </a:rPr>
              <a:t>		</a:t>
            </a:r>
            <a:r>
              <a:rPr lang="nb-NO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리스트 참조</a:t>
            </a:r>
            <a:endParaRPr lang="nb-NO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dirty="0"/>
              <a:t>&gt;&gt;&gt; N = M.</a:t>
            </a:r>
            <a:r>
              <a:rPr lang="nb-NO" altLang="ko-KR" dirty="0">
                <a:solidFill>
                  <a:schemeClr val="accent2">
                    <a:lumMod val="75000"/>
                  </a:schemeClr>
                </a:solidFill>
              </a:rPr>
              <a:t>copy()	</a:t>
            </a:r>
            <a:r>
              <a:rPr lang="nb-NO" altLang="ko-KR" dirty="0"/>
              <a:t>	</a:t>
            </a:r>
            <a:r>
              <a:rPr lang="nb-NO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리스트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복사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 N = L[:]</a:t>
            </a:r>
            <a:endParaRPr lang="nb-NO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b-NO" altLang="ko-KR" dirty="0"/>
              <a:t>&gt;&gt;&gt; print(id(M), id(N))</a:t>
            </a:r>
          </a:p>
          <a:p>
            <a:r>
              <a:rPr lang="nb-NO" altLang="ko-KR" dirty="0">
                <a:solidFill>
                  <a:srgbClr val="0070C0"/>
                </a:solidFill>
              </a:rPr>
              <a:t>18260552 56455240</a:t>
            </a:r>
          </a:p>
          <a:p>
            <a:r>
              <a:rPr lang="nb-NO" altLang="ko-KR" dirty="0"/>
              <a:t>&gt;&gt;&gt; L[2] = 100</a:t>
            </a:r>
          </a:p>
          <a:p>
            <a:r>
              <a:rPr lang="nb-NO" altLang="ko-KR" dirty="0"/>
              <a:t>&gt;&gt;&gt; print(L)</a:t>
            </a:r>
          </a:p>
          <a:p>
            <a:r>
              <a:rPr lang="nb-NO" altLang="ko-KR" dirty="0">
                <a:solidFill>
                  <a:srgbClr val="0070C0"/>
                </a:solidFill>
              </a:rPr>
              <a:t>[1, 3, 100, 7, 9]</a:t>
            </a:r>
          </a:p>
          <a:p>
            <a:r>
              <a:rPr lang="nb-NO" altLang="ko-KR" dirty="0"/>
              <a:t>&gt;&gt;&gt; print(M)</a:t>
            </a:r>
          </a:p>
          <a:p>
            <a:r>
              <a:rPr lang="nb-NO" altLang="ko-KR" dirty="0">
                <a:solidFill>
                  <a:srgbClr val="0070C0"/>
                </a:solidFill>
              </a:rPr>
              <a:t>[1, 3, 100, 7, 9]</a:t>
            </a:r>
          </a:p>
          <a:p>
            <a:r>
              <a:rPr lang="nb-NO" altLang="ko-KR" dirty="0"/>
              <a:t>&gt;&gt;&gt; print(N)</a:t>
            </a:r>
          </a:p>
          <a:p>
            <a:r>
              <a:rPr lang="nb-NO" altLang="ko-KR" dirty="0">
                <a:solidFill>
                  <a:srgbClr val="0070C0"/>
                </a:solidFill>
              </a:rPr>
              <a:t>[1, 3, 5, 7, 9]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391400" y="2622249"/>
            <a:ext cx="3087169" cy="768833"/>
            <a:chOff x="3291182" y="900222"/>
            <a:chExt cx="3087169" cy="768833"/>
          </a:xfrm>
        </p:grpSpPr>
        <p:grpSp>
          <p:nvGrpSpPr>
            <p:cNvPr id="6" name="그룹 5"/>
            <p:cNvGrpSpPr/>
            <p:nvPr/>
          </p:nvGrpSpPr>
          <p:grpSpPr>
            <a:xfrm>
              <a:off x="4218111" y="1237007"/>
              <a:ext cx="2160240" cy="432048"/>
              <a:chOff x="4218111" y="1237007"/>
              <a:chExt cx="2160240" cy="432048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4218111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4650159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5082207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5514255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5946303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9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118063" y="900222"/>
              <a:ext cx="1133644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1800"/>
                </a:lnSpc>
              </a:pPr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Courier New" panose="02070309020205020404" pitchFamily="49" charset="0"/>
                </a:rPr>
                <a:t>18260552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91182" y="1268365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Courier New" panose="02070309020205020404" pitchFamily="49" charset="0"/>
                </a:rPr>
                <a:t>List</a:t>
              </a:r>
              <a:r>
                <a:rPr lang="en-US" altLang="ko-KR" b="1" dirty="0"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dirty="0">
                  <a:latin typeface="+mj-ea"/>
                  <a:ea typeface="+mj-ea"/>
                  <a:cs typeface="Courier New" panose="02070309020205020404" pitchFamily="49" charset="0"/>
                </a:rPr>
                <a:t>L</a:t>
              </a:r>
              <a:endParaRPr lang="en-US" altLang="ko-KR" dirty="0">
                <a:latin typeface="Consolas" panose="020B060902020403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334250" y="4123758"/>
            <a:ext cx="3144319" cy="432048"/>
            <a:chOff x="3234032" y="1237007"/>
            <a:chExt cx="3144319" cy="432048"/>
          </a:xfrm>
        </p:grpSpPr>
        <p:grpSp>
          <p:nvGrpSpPr>
            <p:cNvPr id="20" name="그룹 19"/>
            <p:cNvGrpSpPr/>
            <p:nvPr/>
          </p:nvGrpSpPr>
          <p:grpSpPr>
            <a:xfrm>
              <a:off x="4218111" y="1237007"/>
              <a:ext cx="2160240" cy="432048"/>
              <a:chOff x="4218111" y="1237007"/>
              <a:chExt cx="2160240" cy="43204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218111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1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650159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3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082207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5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514255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7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946303" y="1237007"/>
                <a:ext cx="432048" cy="4320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240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dirty="0">
                    <a:solidFill>
                      <a:schemeClr val="tx1"/>
                    </a:solidFill>
                    <a:latin typeface="+mj-ea"/>
                    <a:ea typeface="+mj-ea"/>
                  </a:rPr>
                  <a:t>9</a:t>
                </a:r>
                <a:endParaRPr lang="ko-KR" altLang="en-US" sz="2000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234032" y="1268365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  <a:cs typeface="Courier New" panose="02070309020205020404" pitchFamily="49" charset="0"/>
                </a:rPr>
                <a:t>List</a:t>
              </a:r>
              <a:r>
                <a:rPr lang="en-US" altLang="ko-KR" b="1" dirty="0">
                  <a:latin typeface="+mj-ea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en-US" altLang="ko-KR" dirty="0">
                  <a:latin typeface="+mj-ea"/>
                  <a:ea typeface="+mj-ea"/>
                  <a:cs typeface="Courier New" panose="02070309020205020404" pitchFamily="49" charset="0"/>
                </a:rPr>
                <a:t>N</a:t>
              </a:r>
              <a:endParaRPr lang="en-US" altLang="ko-KR" dirty="0">
                <a:latin typeface="Consolas" panose="020B0609020204030204" pitchFamily="49" charset="0"/>
                <a:ea typeface="+mj-ea"/>
                <a:cs typeface="Courier New" panose="02070309020205020404" pitchFamily="49" charset="0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305675" y="3492405"/>
            <a:ext cx="86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+mn-ea"/>
                <a:cs typeface="Courier New" panose="02070309020205020404" pitchFamily="49" charset="0"/>
              </a:rPr>
              <a:t>List</a:t>
            </a:r>
            <a:r>
              <a:rPr lang="en-US" altLang="ko-KR" b="1" dirty="0">
                <a:solidFill>
                  <a:srgbClr val="C00000"/>
                </a:solidFill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+mn-ea"/>
                <a:cs typeface="Courier New" panose="02070309020205020404" pitchFamily="49" charset="0"/>
              </a:rPr>
              <a:t>M</a:t>
            </a:r>
          </a:p>
        </p:txBody>
      </p:sp>
      <p:cxnSp>
        <p:nvCxnSpPr>
          <p:cNvPr id="28" name="직선 화살표 연결선 27"/>
          <p:cNvCxnSpPr>
            <a:endCxn id="14" idx="1"/>
          </p:cNvCxnSpPr>
          <p:nvPr/>
        </p:nvCxnSpPr>
        <p:spPr>
          <a:xfrm>
            <a:off x="8039955" y="3175058"/>
            <a:ext cx="27837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8023336" y="3251893"/>
            <a:ext cx="286715" cy="3841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22" idx="1"/>
          </p:cNvCxnSpPr>
          <p:nvPr/>
        </p:nvCxnSpPr>
        <p:spPr>
          <a:xfrm>
            <a:off x="8023336" y="4339782"/>
            <a:ext cx="294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584452" y="4555806"/>
            <a:ext cx="17038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리스트 </a:t>
            </a:r>
            <a:r>
              <a:rPr lang="en-US" altLang="ko-KR" sz="14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L</a:t>
            </a:r>
            <a:r>
              <a:rPr lang="ko-KR" altLang="en-US" sz="1400" dirty="0">
                <a:solidFill>
                  <a:srgbClr val="0070C0"/>
                </a:solidFill>
                <a:latin typeface="+mj-ea"/>
                <a:ea typeface="+mj-ea"/>
                <a:cs typeface="Courier New" panose="02070309020205020404" pitchFamily="49" charset="0"/>
              </a:rPr>
              <a:t>의 복사본</a:t>
            </a:r>
            <a:endParaRPr lang="en-US" altLang="ko-KR" sz="14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18281" y="3795386"/>
            <a:ext cx="113364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Courier New" panose="02070309020205020404" pitchFamily="49" charset="0"/>
              </a:rPr>
              <a:t>56455240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30587" y="32094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100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5" name="곱셈 기호 34"/>
          <p:cNvSpPr/>
          <p:nvPr/>
        </p:nvSpPr>
        <p:spPr>
          <a:xfrm>
            <a:off x="9230753" y="3008641"/>
            <a:ext cx="346648" cy="346648"/>
          </a:xfrm>
          <a:prstGeom prst="mathMultiply">
            <a:avLst>
              <a:gd name="adj1" fmla="val 97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195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기본 제공되는 함수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관련 </a:t>
            </a:r>
            <a:r>
              <a:rPr lang="ko-KR" altLang="en-US" dirty="0" err="1"/>
              <a:t>내장함수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11384" y="1802417"/>
          <a:ext cx="8642241" cy="39602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8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function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인수 </a:t>
                      </a:r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x: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리스트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del x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특정 원소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일부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,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또는 리스트 자체를 삭제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all(x)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의 모든 원소가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(i.e.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!= 0)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또는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가 빈 리스트이면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9922055"/>
                  </a:ext>
                </a:extLst>
              </a:tr>
              <a:tr h="36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  <a:cs typeface="Courier New" panose="02070309020205020404" pitchFamily="49" charset="0"/>
                        </a:rPr>
                        <a:t>any(x)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에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(i.e. !=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0)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인 원소가 한 개라도 있거나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가 빈 리스트이면 </a:t>
                      </a:r>
                      <a:r>
                        <a:rPr lang="en-US" altLang="ko-KR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True </a:t>
                      </a:r>
                      <a:r>
                        <a:rPr lang="ko-KR" alt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4488003"/>
                  </a:ext>
                </a:extLst>
              </a:tr>
              <a:tr h="36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len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원소 개수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9392"/>
                  </a:ext>
                </a:extLst>
              </a:tr>
              <a:tr h="36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list(y)</a:t>
                      </a:r>
                      <a:endParaRPr lang="ko-KR" alt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Iterable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한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y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리스트로 변환하여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max(x)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중 최댓값 반환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비교불가이면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min(x)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중 최솟값 반환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비교불가이면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596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sorted(x)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원소를 정렬한 리스트 반환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는 불변이고 오름차순 또는 내림차순으로 정렬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sorted(x,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reverse=True))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3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sum(x)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x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원소 합을 반환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더할 수 없으면 </a:t>
                      </a:r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TypeError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849437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리스트의 특정 원소</a:t>
            </a:r>
            <a:r>
              <a:rPr lang="en-US" altLang="ko-KR" dirty="0"/>
              <a:t>, </a:t>
            </a:r>
            <a:r>
              <a:rPr lang="ko-KR" altLang="en-US" dirty="0"/>
              <a:t>리스트 일부</a:t>
            </a:r>
            <a:r>
              <a:rPr lang="en-US" altLang="ko-KR" dirty="0"/>
              <a:t>, </a:t>
            </a:r>
            <a:r>
              <a:rPr lang="ko-KR" altLang="en-US" dirty="0"/>
              <a:t>또는 리스트 자체를 삭제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관련 </a:t>
            </a:r>
            <a:r>
              <a:rPr lang="ko-KR" altLang="en-US" dirty="0" err="1"/>
              <a:t>내장함수</a:t>
            </a:r>
            <a:r>
              <a:rPr lang="ko-KR" altLang="en-US" dirty="0"/>
              <a:t> </a:t>
            </a:r>
            <a:r>
              <a:rPr lang="en-US" altLang="ko-KR" dirty="0"/>
              <a:t>: del x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0789" y="1743074"/>
            <a:ext cx="7948461" cy="4458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&gt;&gt;&gt; a = [0, 1, 2, 3, 4, 5, 6, 7, 8, 9]</a:t>
            </a:r>
          </a:p>
          <a:p>
            <a:r>
              <a:rPr lang="en-US" altLang="ko-KR" dirty="0"/>
              <a:t>&gt;&gt;&gt; del a[::2] 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모든 짝수 인덱스 원소 삭제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리스트 일부 삭제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 print(a)    	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[1, 3, 5, 7, 9]</a:t>
            </a:r>
          </a:p>
          <a:p>
            <a:r>
              <a:rPr lang="en-US" altLang="ko-KR" dirty="0"/>
              <a:t>&gt;&gt;&gt; del a[3:]  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a[3]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이후 모두 삭제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리스트 일부 삭제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&gt;&gt;&gt; print(a)    	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[1, 3, 5]</a:t>
            </a:r>
          </a:p>
          <a:p>
            <a:r>
              <a:rPr lang="en-US" altLang="ko-KR" dirty="0"/>
              <a:t>&gt;&gt;&gt; del a[1]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	# a[1]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삭제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del a[1:2]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동일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특정 원소 삭제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 print(a)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[1, 5]</a:t>
            </a:r>
          </a:p>
          <a:p>
            <a:r>
              <a:rPr lang="en-US" altLang="ko-KR" dirty="0"/>
              <a:t>&gt;&gt;&gt; del a[:] 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모든 원소 삭제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a.clear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동일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리스트 일부 삭제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dirty="0"/>
              <a:t>&gt;&gt;&gt; print(a)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[]</a:t>
            </a:r>
          </a:p>
          <a:p>
            <a:r>
              <a:rPr lang="en-US" altLang="ko-KR" dirty="0"/>
              <a:t>&gt;&gt;&gt; del a   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리스트 자체를 삭제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&gt;&gt;&gt;print(a) 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dirty="0">
                <a:solidFill>
                  <a:srgbClr val="C00000"/>
                </a:solidFill>
              </a:rPr>
              <a:t>a</a:t>
            </a:r>
            <a:r>
              <a:rPr lang="ko-KR" altLang="en-US" dirty="0">
                <a:solidFill>
                  <a:srgbClr val="C00000"/>
                </a:solidFill>
              </a:rPr>
              <a:t>가 없으므로 오류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NameError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109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리스트 관련 </a:t>
            </a:r>
            <a:r>
              <a:rPr lang="ko-KR" altLang="en-US" dirty="0" err="1"/>
              <a:t>내장함수</a:t>
            </a:r>
            <a:r>
              <a:rPr lang="ko-KR" altLang="en-US" dirty="0"/>
              <a:t> 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16846" y="1715947"/>
            <a:ext cx="7789054" cy="38371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600">
                <a:latin typeface="Consolas" panose="020B0609020204030204" pitchFamily="49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L = [1, 9, 4]</a:t>
            </a:r>
          </a:p>
          <a:p>
            <a:r>
              <a:rPr lang="en-US" altLang="ko-KR" dirty="0"/>
              <a:t>L =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sorted(L, reverse=True)</a:t>
            </a:r>
            <a:r>
              <a:rPr lang="en-US" altLang="ko-KR" dirty="0"/>
              <a:t> 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L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내림차순 정렬</a:t>
            </a:r>
          </a:p>
          <a:p>
            <a:r>
              <a:rPr lang="en-US" altLang="ko-KR" dirty="0"/>
              <a:t>print(L)   		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[9, 4, 1]</a:t>
            </a:r>
          </a:p>
          <a:p>
            <a:r>
              <a:rPr lang="en-US" altLang="ko-KR" dirty="0"/>
              <a:t>print(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sum(L)</a:t>
            </a:r>
            <a:r>
              <a:rPr lang="en-US" altLang="ko-KR" dirty="0"/>
              <a:t>)    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24. L[0]+L[1]+L[2]</a:t>
            </a:r>
          </a:p>
          <a:p>
            <a:endParaRPr lang="en-US" altLang="ko-KR" dirty="0"/>
          </a:p>
          <a:p>
            <a:r>
              <a:rPr lang="en-US" altLang="ko-KR" dirty="0"/>
              <a:t>L = ["Jan", "Apr", "Sep"]  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문자열은 사전식 순서</a:t>
            </a:r>
          </a:p>
          <a:p>
            <a:r>
              <a:rPr lang="en-US" altLang="ko-KR" dirty="0"/>
              <a:t>print(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min(L)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max(L)</a:t>
            </a:r>
            <a:r>
              <a:rPr lang="en-US" altLang="ko-KR" dirty="0"/>
              <a:t>)      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Apr Sep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S =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sorted(L)</a:t>
            </a:r>
            <a:r>
              <a:rPr lang="en-US" altLang="ko-KR" dirty="0"/>
              <a:t>   	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L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을 오름차순 정렬한 리스트 반환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print(S)            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['Apr', 'Jan', 'Sep']</a:t>
            </a:r>
          </a:p>
          <a:p>
            <a:endParaRPr lang="en-US" altLang="ko-KR" dirty="0"/>
          </a:p>
          <a:p>
            <a:r>
              <a:rPr lang="en-US" altLang="ko-KR" dirty="0"/>
              <a:t>L = [1, '2', 3,'4']</a:t>
            </a:r>
          </a:p>
          <a:p>
            <a:r>
              <a:rPr lang="en-US" altLang="ko-KR" dirty="0"/>
              <a:t>print(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max(L)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min(L)</a:t>
            </a:r>
            <a:r>
              <a:rPr lang="en-US" altLang="ko-KR" dirty="0"/>
              <a:t>)			</a:t>
            </a:r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en-US" altLang="ko-KR" dirty="0" err="1">
                <a:solidFill>
                  <a:srgbClr val="C00000"/>
                </a:solidFill>
              </a:rPr>
              <a:t>TypeError</a:t>
            </a:r>
            <a:r>
              <a:rPr lang="en-US" altLang="ko-KR" dirty="0">
                <a:solidFill>
                  <a:srgbClr val="C00000"/>
                </a:solidFill>
              </a:rPr>
              <a:t> (</a:t>
            </a:r>
            <a:r>
              <a:rPr lang="ko-KR" altLang="en-US" dirty="0">
                <a:solidFill>
                  <a:srgbClr val="C00000"/>
                </a:solidFill>
              </a:rPr>
              <a:t>비교 불가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6975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j-ea"/>
              </a:rPr>
              <a:t>문자열 </a:t>
            </a:r>
            <a:r>
              <a:rPr kumimoji="1" lang="ko-KR" altLang="en-US" dirty="0" err="1">
                <a:latin typeface="+mj-ea"/>
              </a:rPr>
              <a:t>포맷팅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21235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(dictionary)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82393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대응 관계를 나타낼 수 있는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r>
              <a:rPr lang="ko-KR" altLang="en-US" dirty="0"/>
              <a:t>형식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중괄호 </a:t>
            </a:r>
            <a:r>
              <a:rPr lang="en-US" altLang="ko-KR" dirty="0"/>
              <a:t>{ }</a:t>
            </a:r>
            <a:r>
              <a:rPr lang="ko-KR" altLang="en-US" dirty="0"/>
              <a:t>를 이용하여 </a:t>
            </a:r>
            <a:r>
              <a:rPr lang="en-US" altLang="ko-KR" b="1" dirty="0">
                <a:solidFill>
                  <a:srgbClr val="C00000"/>
                </a:solidFill>
              </a:rPr>
              <a:t>key : values </a:t>
            </a:r>
            <a:r>
              <a:rPr lang="ko-KR" altLang="en-US" b="1" dirty="0">
                <a:solidFill>
                  <a:srgbClr val="C00000"/>
                </a:solidFill>
              </a:rPr>
              <a:t>쌍</a:t>
            </a:r>
            <a:r>
              <a:rPr lang="ko-KR" altLang="en-US" dirty="0"/>
              <a:t>의 원소들을 콤마로 분리하여 생성</a:t>
            </a:r>
            <a:endParaRPr lang="en-US" altLang="ko-KR" dirty="0"/>
          </a:p>
          <a:p>
            <a:pPr lvl="1"/>
            <a:r>
              <a:rPr lang="ko-KR" altLang="en-US" dirty="0" err="1"/>
              <a:t>딕셔너리의</a:t>
            </a:r>
            <a:r>
              <a:rPr lang="ko-KR" altLang="en-US" dirty="0"/>
              <a:t> 원소들은 집합처럼 </a:t>
            </a:r>
            <a:r>
              <a:rPr lang="ko-KR" altLang="en-US" b="1" dirty="0">
                <a:solidFill>
                  <a:srgbClr val="C00000"/>
                </a:solidFill>
              </a:rPr>
              <a:t>순서 개념이 없음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en-US" altLang="ko-KR" b="1" dirty="0">
                <a:solidFill>
                  <a:srgbClr val="21439B"/>
                </a:solidFill>
              </a:rPr>
              <a:t>key</a:t>
            </a:r>
            <a:r>
              <a:rPr lang="ko-KR" altLang="en-US" dirty="0"/>
              <a:t>에는 정수</a:t>
            </a:r>
            <a:r>
              <a:rPr lang="en-US" altLang="ko-KR" dirty="0"/>
              <a:t>/</a:t>
            </a:r>
            <a:r>
              <a:rPr lang="ko-KR" altLang="en-US" dirty="0"/>
              <a:t>실수</a:t>
            </a:r>
            <a:r>
              <a:rPr lang="en-US" altLang="ko-KR" dirty="0"/>
              <a:t>/</a:t>
            </a:r>
            <a:r>
              <a:rPr lang="ko-KR" altLang="en-US" dirty="0"/>
              <a:t>문자열</a:t>
            </a:r>
            <a:r>
              <a:rPr lang="en-US" altLang="ko-KR" dirty="0"/>
              <a:t>/</a:t>
            </a:r>
            <a:r>
              <a:rPr lang="ko-KR" altLang="en-US" dirty="0" err="1"/>
              <a:t>튜플</a:t>
            </a:r>
            <a:r>
              <a:rPr lang="ko-KR" altLang="en-US" dirty="0"/>
              <a:t> 같은 </a:t>
            </a:r>
            <a:r>
              <a:rPr lang="en-US" altLang="ko-KR" b="1" dirty="0">
                <a:solidFill>
                  <a:srgbClr val="21439B"/>
                </a:solidFill>
              </a:rPr>
              <a:t>immutable </a:t>
            </a:r>
            <a:r>
              <a:rPr lang="ko-KR" altLang="en-US" b="1" dirty="0" err="1">
                <a:solidFill>
                  <a:srgbClr val="21439B"/>
                </a:solidFill>
              </a:rPr>
              <a:t>자료형만</a:t>
            </a:r>
            <a:r>
              <a:rPr lang="ko-KR" altLang="en-US" b="1" dirty="0">
                <a:solidFill>
                  <a:srgbClr val="21439B"/>
                </a:solidFill>
              </a:rPr>
              <a:t> 허용</a:t>
            </a:r>
            <a:endParaRPr lang="en-US" altLang="ko-KR" dirty="0"/>
          </a:p>
          <a:p>
            <a:pPr lvl="2"/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세트</a:t>
            </a:r>
            <a:r>
              <a:rPr lang="en-US" altLang="ko-KR" dirty="0"/>
              <a:t>, </a:t>
            </a:r>
            <a:r>
              <a:rPr lang="ko-KR" altLang="en-US" dirty="0" err="1"/>
              <a:t>딕셔너리와</a:t>
            </a:r>
            <a:r>
              <a:rPr lang="ko-KR" altLang="en-US" dirty="0"/>
              <a:t> 같은 </a:t>
            </a:r>
            <a:r>
              <a:rPr lang="en-US" altLang="ko-KR" dirty="0"/>
              <a:t>mutable </a:t>
            </a:r>
            <a:r>
              <a:rPr lang="ko-KR" altLang="en-US" dirty="0" err="1"/>
              <a:t>자료형은</a:t>
            </a:r>
            <a:r>
              <a:rPr lang="ko-KR" altLang="en-US" dirty="0"/>
              <a:t> 사용 불가</a:t>
            </a:r>
            <a:endParaRPr lang="en-US" altLang="ko-KR" dirty="0"/>
          </a:p>
          <a:p>
            <a:pPr lvl="2"/>
            <a:r>
              <a:rPr lang="en-US" altLang="ko-KR" dirty="0"/>
              <a:t>key</a:t>
            </a:r>
            <a:r>
              <a:rPr lang="ko-KR" altLang="en-US" dirty="0"/>
              <a:t>는 </a:t>
            </a:r>
            <a:r>
              <a:rPr lang="ko-KR" altLang="en-US" b="1" dirty="0">
                <a:solidFill>
                  <a:srgbClr val="21439B"/>
                </a:solidFill>
              </a:rPr>
              <a:t>고유한 값</a:t>
            </a:r>
            <a:r>
              <a:rPr lang="ko-KR" altLang="en-US" dirty="0"/>
              <a:t>으로 중복되는 값 사용 불가</a:t>
            </a:r>
            <a:endParaRPr lang="en-US" altLang="ko-KR" dirty="0"/>
          </a:p>
          <a:p>
            <a:pPr lvl="2"/>
            <a:r>
              <a:rPr lang="ko-KR" altLang="en-US" dirty="0"/>
              <a:t>중복되는 </a:t>
            </a:r>
            <a:r>
              <a:rPr lang="en-US" altLang="ko-KR" dirty="0"/>
              <a:t>key </a:t>
            </a:r>
            <a:r>
              <a:rPr lang="ko-KR" altLang="en-US" dirty="0"/>
              <a:t>사용 시 하나를 제외한 나머지 것들이 모두 무시됨 </a:t>
            </a:r>
            <a:r>
              <a:rPr lang="en-US" altLang="ko-KR" dirty="0"/>
              <a:t>(</a:t>
            </a:r>
            <a:r>
              <a:rPr lang="ko-KR" altLang="en-US" dirty="0"/>
              <a:t>어떤 것이 무시될 지 알 수 없음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value</a:t>
            </a:r>
            <a:r>
              <a:rPr lang="ko-KR" altLang="en-US" dirty="0"/>
              <a:t>에는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어떤 자료형이라도 가능</a:t>
            </a:r>
            <a:endParaRPr lang="en-US" altLang="ko-KR" b="1" dirty="0">
              <a:solidFill>
                <a:schemeClr val="accent2">
                  <a:lumMod val="75000"/>
                </a:schemeClr>
              </a:solidFill>
            </a:endParaRPr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CA5810-4085-402D-89CC-83231F53152A}"/>
              </a:ext>
            </a:extLst>
          </p:cNvPr>
          <p:cNvSpPr txBox="1"/>
          <p:nvPr/>
        </p:nvSpPr>
        <p:spPr>
          <a:xfrm>
            <a:off x="1261203" y="2405320"/>
            <a:ext cx="6685763" cy="424732"/>
          </a:xfrm>
          <a:prstGeom prst="rect">
            <a:avLst/>
          </a:prstGeom>
          <a:solidFill>
            <a:srgbClr val="E6F0F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b="1">
                <a:latin typeface="+mn-ea"/>
                <a:cs typeface="Courier New" panose="02070309020205020404" pitchFamily="49" charset="0"/>
              </a:rPr>
              <a:t>딕셔너리명</a:t>
            </a:r>
            <a:r>
              <a:rPr lang="ko-KR" altLang="en-US" b="1" dirty="0">
                <a:latin typeface="+mn-ea"/>
                <a:cs typeface="Courier New" panose="02070309020205020404" pitchFamily="49" charset="0"/>
              </a:rPr>
              <a:t> </a:t>
            </a:r>
            <a:r>
              <a:rPr lang="en-US" altLang="ko-KR" b="1" dirty="0">
                <a:latin typeface="+mn-ea"/>
                <a:cs typeface="Courier New" panose="02070309020205020404" pitchFamily="49" charset="0"/>
              </a:rPr>
              <a:t>= {key1:value1, key2:value2, key3:value3, ...}</a:t>
            </a:r>
          </a:p>
        </p:txBody>
      </p:sp>
    </p:spTree>
    <p:extLst>
      <p:ext uri="{BB962C8B-B14F-4D97-AF65-F5344CB8AC3E}">
        <p14:creationId xmlns:p14="http://schemas.microsoft.com/office/powerpoint/2010/main" val="30594013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key </a:t>
            </a:r>
            <a:r>
              <a:rPr lang="ko-KR" altLang="en-US" dirty="0"/>
              <a:t>값으로 이에 대응되는 </a:t>
            </a:r>
            <a:r>
              <a:rPr lang="en-US" altLang="ko-KR" dirty="0"/>
              <a:t>value </a:t>
            </a:r>
            <a:r>
              <a:rPr lang="ko-KR" altLang="en-US" dirty="0"/>
              <a:t>값을 얻음</a:t>
            </a:r>
            <a:endParaRPr lang="en-US" altLang="ko-KR" dirty="0"/>
          </a:p>
          <a:p>
            <a:pPr lvl="1"/>
            <a:r>
              <a:rPr lang="ko-KR" altLang="en-US" dirty="0"/>
              <a:t>인덱스 기호 </a:t>
            </a:r>
            <a:r>
              <a:rPr lang="en-US" altLang="ko-KR" dirty="0"/>
              <a:t>[ ]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en-US" altLang="ko-KR" dirty="0"/>
              <a:t>[ ] </a:t>
            </a:r>
            <a:r>
              <a:rPr lang="ko-KR" altLang="en-US" dirty="0"/>
              <a:t>안에 </a:t>
            </a:r>
            <a:r>
              <a:rPr lang="en-US" altLang="ko-KR" dirty="0"/>
              <a:t>key </a:t>
            </a:r>
            <a:r>
              <a:rPr lang="ko-KR" altLang="en-US" dirty="0"/>
              <a:t>값을 지정</a:t>
            </a:r>
            <a:endParaRPr lang="en-US" altLang="ko-KR" dirty="0"/>
          </a:p>
          <a:p>
            <a:pPr lvl="1"/>
            <a:r>
              <a:rPr lang="ko-KR" altLang="en-US" dirty="0"/>
              <a:t>원소</a:t>
            </a:r>
            <a:r>
              <a:rPr lang="en-US" altLang="ko-KR" dirty="0"/>
              <a:t>(</a:t>
            </a:r>
            <a:r>
              <a:rPr lang="ko-KR" altLang="en-US" dirty="0"/>
              <a:t>쌍</a:t>
            </a:r>
            <a:r>
              <a:rPr lang="en-US" altLang="ko-KR" dirty="0"/>
              <a:t>)</a:t>
            </a:r>
            <a:r>
              <a:rPr lang="ko-KR" altLang="en-US" dirty="0"/>
              <a:t>의 추가</a:t>
            </a:r>
            <a:r>
              <a:rPr lang="en-US" altLang="ko-KR" dirty="0"/>
              <a:t>/</a:t>
            </a:r>
            <a:r>
              <a:rPr lang="ko-KR" altLang="en-US" dirty="0"/>
              <a:t>삭제에도 사용됨</a:t>
            </a:r>
            <a:endParaRPr lang="en-US" altLang="ko-KR" dirty="0"/>
          </a:p>
          <a:p>
            <a:pPr lvl="1"/>
            <a:r>
              <a:rPr lang="ko-KR" altLang="en-US" dirty="0"/>
              <a:t>리스트</a:t>
            </a:r>
            <a:r>
              <a:rPr lang="en-US" altLang="ko-KR" dirty="0"/>
              <a:t>/</a:t>
            </a:r>
            <a:r>
              <a:rPr lang="ko-KR" altLang="en-US" dirty="0" err="1"/>
              <a:t>튜플은</a:t>
            </a:r>
            <a:r>
              <a:rPr lang="ko-KR" altLang="en-US" dirty="0"/>
              <a:t> 인덱싱과 </a:t>
            </a:r>
            <a:r>
              <a:rPr lang="ko-KR" altLang="en-US" dirty="0" err="1"/>
              <a:t>슬라이싱</a:t>
            </a:r>
            <a:r>
              <a:rPr lang="ko-KR" altLang="en-US" dirty="0"/>
              <a:t> 기법으로 순차적으로</a:t>
            </a:r>
            <a:r>
              <a:rPr lang="en-US" altLang="ko-KR" dirty="0"/>
              <a:t>(sequential) </a:t>
            </a:r>
            <a:r>
              <a:rPr lang="ko-KR" altLang="en-US" dirty="0"/>
              <a:t>해당 원소를 얻음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순서가 있는 </a:t>
            </a:r>
            <a:r>
              <a:rPr lang="ko-KR" altLang="en-US" dirty="0" err="1">
                <a:sym typeface="Wingdings" panose="05000000000000000000" pitchFamily="2" charset="2"/>
              </a:rPr>
              <a:t>자료형이므로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en-US" altLang="ko-KR" dirty="0" err="1"/>
              <a:t>Memerbship</a:t>
            </a:r>
            <a:r>
              <a:rPr lang="en-US" altLang="ko-KR" dirty="0"/>
              <a:t> test (in, not in </a:t>
            </a:r>
            <a:r>
              <a:rPr lang="ko-KR" altLang="en-US" dirty="0"/>
              <a:t>연산자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 err="1"/>
              <a:t>len</a:t>
            </a:r>
            <a:r>
              <a:rPr lang="en-US" altLang="ko-KR" dirty="0"/>
              <a:t>( ) </a:t>
            </a:r>
            <a:r>
              <a:rPr lang="ko-KR" altLang="en-US" dirty="0"/>
              <a:t>함수 사용 가능</a:t>
            </a:r>
            <a:endParaRPr lang="en-US" altLang="ko-KR" dirty="0"/>
          </a:p>
          <a:p>
            <a:pPr lvl="1"/>
            <a:r>
              <a:rPr lang="en-US" altLang="ko-KR" dirty="0"/>
              <a:t>in, not in </a:t>
            </a:r>
            <a:r>
              <a:rPr lang="ko-KR" altLang="en-US" dirty="0"/>
              <a:t>의 경우 </a:t>
            </a:r>
            <a:r>
              <a:rPr lang="en-US" altLang="ko-KR" b="1" dirty="0">
                <a:solidFill>
                  <a:srgbClr val="C00000"/>
                </a:solidFill>
              </a:rPr>
              <a:t>key </a:t>
            </a:r>
            <a:r>
              <a:rPr lang="ko-KR" altLang="en-US" b="1" dirty="0">
                <a:solidFill>
                  <a:srgbClr val="C00000"/>
                </a:solidFill>
              </a:rPr>
              <a:t>값</a:t>
            </a:r>
            <a:r>
              <a:rPr lang="ko-KR" altLang="en-US" dirty="0"/>
              <a:t>에 대해서 연산</a:t>
            </a:r>
            <a:endParaRPr lang="en-US" altLang="ko-KR" dirty="0"/>
          </a:p>
          <a:p>
            <a:r>
              <a:rPr lang="en-US" altLang="ko-KR" dirty="0"/>
              <a:t>+, * </a:t>
            </a:r>
            <a:r>
              <a:rPr lang="ko-KR" altLang="en-US" dirty="0"/>
              <a:t>연산 지원되지 않음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5938086" y="1224355"/>
            <a:ext cx="6110479" cy="1989492"/>
            <a:chOff x="5938086" y="1224355"/>
            <a:chExt cx="6110479" cy="1989492"/>
          </a:xfrm>
        </p:grpSpPr>
        <p:sp>
          <p:nvSpPr>
            <p:cNvPr id="12" name="직사각형 11"/>
            <p:cNvSpPr/>
            <p:nvPr/>
          </p:nvSpPr>
          <p:spPr>
            <a:xfrm>
              <a:off x="7855295" y="2226756"/>
              <a:ext cx="1089212" cy="9870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938086" y="1224355"/>
              <a:ext cx="6110479" cy="8679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600">
                  <a:latin typeface="Consolas" panose="020B0609020204030204" pitchFamily="49" charset="0"/>
                  <a:cs typeface="Arial" panose="020B0604020202020204" pitchFamily="34" charset="0"/>
                </a:defRPr>
              </a:lvl1pPr>
            </a:lstStyle>
            <a:p>
              <a:r>
                <a:rPr lang="pt-BR" altLang="ko-KR" sz="1400" dirty="0"/>
                <a:t>&gt;&gt;&gt; Tel = {</a:t>
              </a:r>
              <a:r>
                <a:rPr lang="en-US" altLang="ko-KR" sz="1400" dirty="0"/>
                <a:t>'</a:t>
              </a:r>
              <a:r>
                <a:rPr lang="ko-KR" altLang="en-US" sz="1400" dirty="0"/>
                <a:t>홍길동</a:t>
              </a:r>
              <a:r>
                <a:rPr lang="en-US" altLang="ko-KR" sz="1400" dirty="0"/>
                <a:t>':'010-1234-5678'</a:t>
              </a:r>
              <a:r>
                <a:rPr lang="pt-BR" altLang="ko-KR" sz="1400" dirty="0"/>
                <a:t>, </a:t>
              </a:r>
              <a:r>
                <a:rPr lang="en-US" altLang="ko-KR" sz="1400" dirty="0"/>
                <a:t>'</a:t>
              </a:r>
              <a:r>
                <a:rPr lang="ko-KR" altLang="en-US" sz="1400" dirty="0"/>
                <a:t>강감찬</a:t>
              </a:r>
              <a:r>
                <a:rPr lang="en-US" altLang="ko-KR" sz="1400" dirty="0"/>
                <a:t>':'010-1357-2468'</a:t>
              </a:r>
              <a:r>
                <a:rPr lang="pt-BR" altLang="ko-KR" sz="1400" dirty="0"/>
                <a:t>}</a:t>
              </a:r>
              <a:endParaRPr lang="pt-BR" altLang="ko-KR" sz="14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pt-BR" altLang="ko-KR" sz="1400" dirty="0"/>
                <a:t>&gt;&gt;&gt; </a:t>
              </a:r>
              <a:r>
                <a:rPr lang="en-US" altLang="ko-KR" sz="1400" dirty="0"/>
                <a:t>Tel['</a:t>
              </a:r>
              <a:r>
                <a:rPr lang="ko-KR" altLang="en-US" sz="1400" dirty="0"/>
                <a:t>홍길동</a:t>
              </a:r>
              <a:r>
                <a:rPr lang="en-US" altLang="ko-KR" sz="1400" dirty="0"/>
                <a:t>']</a:t>
              </a:r>
              <a:endParaRPr lang="en-US" altLang="ko-KR" sz="1400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altLang="ko-KR" sz="1400" dirty="0">
                  <a:solidFill>
                    <a:srgbClr val="0070C0"/>
                  </a:solidFill>
                </a:rPr>
                <a:t>'010-1234-5678'</a:t>
              </a:r>
              <a:endParaRPr lang="pt-BR" altLang="ko-KR" sz="1400" dirty="0">
                <a:solidFill>
                  <a:srgbClr val="0070C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38489" y="2362563"/>
              <a:ext cx="72327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439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홍길동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8488" y="2768842"/>
              <a:ext cx="72327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1439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강감찬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204483" y="2362563"/>
              <a:ext cx="1298753" cy="307777"/>
            </a:xfrm>
            <a:prstGeom prst="rect">
              <a:avLst/>
            </a:prstGeom>
            <a:noFill/>
            <a:ln>
              <a:solidFill>
                <a:srgbClr val="21439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010-1234-4568</a:t>
              </a:r>
              <a:endParaRPr lang="ko-KR" alt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04482" y="2768842"/>
              <a:ext cx="1298753" cy="307777"/>
            </a:xfrm>
            <a:prstGeom prst="rect">
              <a:avLst/>
            </a:prstGeom>
            <a:noFill/>
            <a:ln>
              <a:solidFill>
                <a:srgbClr val="21439B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010-1357-2468</a:t>
              </a:r>
              <a:endParaRPr lang="ko-KR" altLang="en-US" sz="14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44254" y="1907619"/>
              <a:ext cx="5112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key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504339" y="2034523"/>
              <a:ext cx="699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value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70289" y="2177737"/>
              <a:ext cx="450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2">
                      <a:lumMod val="75000"/>
                    </a:schemeClr>
                  </a:solidFill>
                </a:rPr>
                <a:t>Tel</a:t>
              </a:r>
              <a:endParaRPr lang="ko-KR" alt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5" idx="3"/>
              <a:endCxn id="7" idx="1"/>
            </p:cNvCxnSpPr>
            <p:nvPr/>
          </p:nvCxnSpPr>
          <p:spPr>
            <a:xfrm>
              <a:off x="8761764" y="2516452"/>
              <a:ext cx="4427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6" idx="3"/>
              <a:endCxn id="8" idx="1"/>
            </p:cNvCxnSpPr>
            <p:nvPr/>
          </p:nvCxnSpPr>
          <p:spPr>
            <a:xfrm>
              <a:off x="8761763" y="2922731"/>
              <a:ext cx="4427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68874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빈 </a:t>
            </a:r>
            <a:r>
              <a:rPr lang="ko-KR" altLang="en-US" dirty="0" err="1"/>
              <a:t>딕셔너리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d = </a:t>
            </a:r>
            <a:r>
              <a:rPr lang="en-US" altLang="ko-KR" dirty="0" err="1">
                <a:latin typeface="consolas" panose="020B0609020204030204" pitchFamily="49" charset="0"/>
              </a:rPr>
              <a:t>dict</a:t>
            </a:r>
            <a:r>
              <a:rPr lang="en-US" altLang="ko-KR" dirty="0">
                <a:latin typeface="consolas" panose="020B0609020204030204" pitchFamily="49" charset="0"/>
              </a:rPr>
              <a:t>( )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d = { }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 err="1"/>
              <a:t>딕셔너리</a:t>
            </a:r>
            <a:r>
              <a:rPr lang="ko-KR" altLang="en-US" dirty="0"/>
              <a:t> 사용 예</a:t>
            </a:r>
            <a:endParaRPr lang="en-US" altLang="ko-KR" dirty="0"/>
          </a:p>
          <a:p>
            <a:pPr lvl="1"/>
            <a:r>
              <a:rPr lang="ko-KR" altLang="en-US" dirty="0" err="1"/>
              <a:t>컴퓨팅사고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반 </a:t>
            </a:r>
            <a:r>
              <a:rPr lang="en-US" altLang="ko-KR" dirty="0"/>
              <a:t>25</a:t>
            </a:r>
            <a:r>
              <a:rPr lang="ko-KR" altLang="en-US" dirty="0"/>
              <a:t>명</a:t>
            </a:r>
            <a:r>
              <a:rPr lang="en-US" altLang="ko-KR" dirty="0"/>
              <a:t>, 2</a:t>
            </a:r>
            <a:r>
              <a:rPr lang="ko-KR" altLang="en-US" dirty="0"/>
              <a:t>반 </a:t>
            </a:r>
            <a:r>
              <a:rPr lang="en-US" altLang="ko-KR" dirty="0"/>
              <a:t>30</a:t>
            </a:r>
            <a:r>
              <a:rPr lang="ko-KR" altLang="en-US" dirty="0"/>
              <a:t>명</a:t>
            </a:r>
            <a:r>
              <a:rPr lang="en-US" altLang="ko-KR" dirty="0"/>
              <a:t>, 3</a:t>
            </a:r>
            <a:r>
              <a:rPr lang="ko-KR" altLang="en-US" dirty="0"/>
              <a:t>반 </a:t>
            </a:r>
            <a:r>
              <a:rPr lang="en-US" altLang="ko-KR" dirty="0"/>
              <a:t>27</a:t>
            </a:r>
            <a:r>
              <a:rPr lang="ko-KR" altLang="en-US" dirty="0"/>
              <a:t>명이라는 정보를 저장해보자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생성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6225" y="1894683"/>
            <a:ext cx="4905545" cy="18184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&gt;&gt;&gt; d1 =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dict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en-US" dirty="0">
                <a:solidFill>
                  <a:schemeClr val="tx1"/>
                </a:solidFill>
              </a:rPr>
              <a:t>    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빈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딕셔너리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생성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en-US" dirty="0">
                <a:solidFill>
                  <a:schemeClr val="tx1"/>
                </a:solidFill>
              </a:rPr>
              <a:t>type(d1)     </a:t>
            </a:r>
          </a:p>
          <a:p>
            <a:r>
              <a:rPr lang="en-US" dirty="0">
                <a:solidFill>
                  <a:srgbClr val="0070C0"/>
                </a:solidFill>
              </a:rPr>
              <a:t>&lt;class '</a:t>
            </a:r>
            <a:r>
              <a:rPr lang="en-US" dirty="0" err="1">
                <a:solidFill>
                  <a:srgbClr val="0070C0"/>
                </a:solidFill>
              </a:rPr>
              <a:t>dict</a:t>
            </a:r>
            <a:r>
              <a:rPr lang="en-US" dirty="0">
                <a:solidFill>
                  <a:srgbClr val="0070C0"/>
                </a:solidFill>
              </a:rPr>
              <a:t>'&gt; 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&gt;&gt;&gt; d2 =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{}  </a:t>
            </a:r>
            <a:r>
              <a:rPr lang="en-US" dirty="0">
                <a:solidFill>
                  <a:schemeClr val="tx1"/>
                </a:solidFill>
              </a:rPr>
              <a:t>     	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빈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딕셔너리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생성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en-US" dirty="0">
                <a:solidFill>
                  <a:schemeClr val="tx1"/>
                </a:solidFill>
              </a:rPr>
              <a:t>type(d2)   </a:t>
            </a:r>
          </a:p>
          <a:p>
            <a:r>
              <a:rPr lang="en-US" dirty="0">
                <a:solidFill>
                  <a:srgbClr val="0070C0"/>
                </a:solidFill>
              </a:rPr>
              <a:t>&lt;class '</a:t>
            </a:r>
            <a:r>
              <a:rPr lang="en-US" dirty="0" err="1">
                <a:solidFill>
                  <a:srgbClr val="0070C0"/>
                </a:solidFill>
              </a:rPr>
              <a:t>dict</a:t>
            </a:r>
            <a:r>
              <a:rPr lang="en-US" dirty="0">
                <a:solidFill>
                  <a:srgbClr val="0070C0"/>
                </a:solidFill>
              </a:rPr>
              <a:t>'&gt;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06438" y="5110553"/>
            <a:ext cx="4344635" cy="65179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ko-KR" altLang="en-US" dirty="0" err="1">
                <a:solidFill>
                  <a:schemeClr val="tx1"/>
                </a:solidFill>
              </a:rPr>
              <a:t>컴퓨팅사고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01</a:t>
            </a:r>
            <a:r>
              <a:rPr lang="ko-KR" altLang="en-US" dirty="0">
                <a:solidFill>
                  <a:schemeClr val="tx1"/>
                </a:solidFill>
              </a:rPr>
              <a:t>분반 </a:t>
            </a:r>
            <a:r>
              <a:rPr lang="en-US" altLang="ko-KR" dirty="0">
                <a:solidFill>
                  <a:schemeClr val="tx1"/>
                </a:solidFill>
              </a:rPr>
              <a:t>25</a:t>
            </a:r>
            <a:r>
              <a:rPr lang="ko-KR" altLang="en-US" dirty="0">
                <a:solidFill>
                  <a:schemeClr val="tx1"/>
                </a:solidFill>
              </a:rPr>
              <a:t>명</a:t>
            </a:r>
            <a:r>
              <a:rPr lang="en-US" altLang="ko-KR" dirty="0">
                <a:solidFill>
                  <a:schemeClr val="tx1"/>
                </a:solidFill>
              </a:rPr>
              <a:t>, 02</a:t>
            </a:r>
            <a:r>
              <a:rPr lang="ko-KR" altLang="en-US" dirty="0">
                <a:solidFill>
                  <a:schemeClr val="tx1"/>
                </a:solidFill>
              </a:rPr>
              <a:t>분반 </a:t>
            </a:r>
            <a:r>
              <a:rPr lang="en-US" altLang="ko-KR" dirty="0">
                <a:solidFill>
                  <a:schemeClr val="tx1"/>
                </a:solidFill>
              </a:rPr>
              <a:t>30</a:t>
            </a:r>
            <a:r>
              <a:rPr lang="ko-KR" altLang="en-US" dirty="0">
                <a:solidFill>
                  <a:schemeClr val="tx1"/>
                </a:solidFill>
              </a:rPr>
              <a:t>명</a:t>
            </a:r>
            <a:r>
              <a:rPr lang="en-US" altLang="ko-KR" dirty="0">
                <a:solidFill>
                  <a:schemeClr val="tx1"/>
                </a:solidFill>
              </a:rPr>
              <a:t>, 03</a:t>
            </a:r>
            <a:r>
              <a:rPr lang="ko-KR" altLang="en-US" dirty="0">
                <a:solidFill>
                  <a:schemeClr val="tx1"/>
                </a:solidFill>
              </a:rPr>
              <a:t>분반 </a:t>
            </a:r>
            <a:r>
              <a:rPr lang="en-US" altLang="ko-KR" dirty="0">
                <a:solidFill>
                  <a:schemeClr val="tx1"/>
                </a:solidFill>
              </a:rPr>
              <a:t>27</a:t>
            </a:r>
            <a:r>
              <a:rPr lang="ko-KR" altLang="en-US" dirty="0">
                <a:solidFill>
                  <a:schemeClr val="tx1"/>
                </a:solidFill>
              </a:rPr>
              <a:t>명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2968" y="5117149"/>
            <a:ext cx="2764223" cy="6451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CT =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{1:25, 2:30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, 3:27</a:t>
            </a:r>
            <a:r>
              <a:rPr lang="en-US" altLang="ko-KR">
                <a:solidFill>
                  <a:schemeClr val="accent2">
                    <a:lumMod val="75000"/>
                  </a:schemeClr>
                </a:solidFill>
              </a:rPr>
              <a:t>}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5724577" y="5318314"/>
            <a:ext cx="255260" cy="262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72682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생성 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77890" y="1939217"/>
            <a:ext cx="8788823" cy="30630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&gt;&gt;&gt; D = </a:t>
            </a:r>
            <a:r>
              <a:rPr lang="en-US" altLang="ko-KR" sz="1800" dirty="0" err="1">
                <a:solidFill>
                  <a:schemeClr val="tx1"/>
                </a:solidFill>
              </a:rPr>
              <a:t>dict</a:t>
            </a:r>
            <a:r>
              <a:rPr lang="en-US" altLang="ko-KR" sz="1800" dirty="0">
                <a:solidFill>
                  <a:schemeClr val="tx1"/>
                </a:solidFill>
              </a:rPr>
              <a:t>()            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빈 </a:t>
            </a:r>
            <a:r>
              <a:rPr lang="ko-KR" altLang="en-US" sz="1800" dirty="0" err="1">
                <a:solidFill>
                  <a:schemeClr val="accent6">
                    <a:lumMod val="75000"/>
                  </a:schemeClr>
                </a:solidFill>
              </a:rPr>
              <a:t>딕셔너리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 생성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. D = {}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와 동일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ko-KR" alt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D1 = {'a': 1, 'b': 1}   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key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는 변경할 수 없는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object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D2 = { 1 : 'ab', 2 : [1, 2, 3]} 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value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는 유형 제한 없음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ko-KR" altLang="en-US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D3 = </a:t>
            </a:r>
            <a:r>
              <a:rPr lang="en-US" altLang="ko-KR" sz="1800" dirty="0" err="1">
                <a:solidFill>
                  <a:schemeClr val="tx1"/>
                </a:solidFill>
              </a:rPr>
              <a:t>dict</a:t>
            </a:r>
            <a:r>
              <a:rPr lang="en-US" altLang="ko-KR" sz="1800" dirty="0">
                <a:solidFill>
                  <a:schemeClr val="tx1"/>
                </a:solidFill>
              </a:rPr>
              <a:t>([(1,'a'), (2,'b')])  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쌍으로 이루어진 원소를 갖는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D4 = </a:t>
            </a:r>
            <a:r>
              <a:rPr lang="en-US" altLang="ko-KR" sz="1800" dirty="0" err="1">
                <a:solidFill>
                  <a:schemeClr val="tx1"/>
                </a:solidFill>
              </a:rPr>
              <a:t>dict</a:t>
            </a:r>
            <a:r>
              <a:rPr lang="en-US" altLang="ko-KR" sz="1800" dirty="0">
                <a:solidFill>
                  <a:schemeClr val="tx1"/>
                </a:solidFill>
              </a:rPr>
              <a:t>(({1,'a'}, {2,'b'}))   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list, tuple, set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등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D5 = </a:t>
            </a:r>
            <a:r>
              <a:rPr lang="en-US" altLang="ko-KR" sz="1800" dirty="0" err="1">
                <a:solidFill>
                  <a:schemeClr val="tx1"/>
                </a:solidFill>
              </a:rPr>
              <a:t>dict</a:t>
            </a:r>
            <a:r>
              <a:rPr lang="en-US" altLang="ko-KR" sz="1800" dirty="0">
                <a:solidFill>
                  <a:schemeClr val="tx1"/>
                </a:solidFill>
              </a:rPr>
              <a:t>({(1,'a'), (2,'b')})  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데이터를 가지고 생성</a:t>
            </a:r>
            <a:endParaRPr lang="en-US" altLang="ko-KR" sz="1800" dirty="0">
              <a:solidFill>
                <a:schemeClr val="tx1"/>
              </a:solidFill>
            </a:endParaRPr>
          </a:p>
          <a:p>
            <a:r>
              <a:rPr lang="en-US" altLang="ko-KR" sz="1800" dirty="0">
                <a:solidFill>
                  <a:schemeClr val="tx1"/>
                </a:solidFill>
              </a:rPr>
              <a:t>&gt;&gt;&gt; print(D5)   						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D3, D4, D5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는 동일한 </a:t>
            </a:r>
            <a:r>
              <a:rPr lang="ko-KR" altLang="en-US" sz="1800" dirty="0" err="1">
                <a:solidFill>
                  <a:schemeClr val="accent6">
                    <a:lumMod val="75000"/>
                  </a:schemeClr>
                </a:solidFill>
              </a:rPr>
              <a:t>딕셔너리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800" dirty="0">
                <a:solidFill>
                  <a:srgbClr val="0070C0"/>
                </a:solidFill>
              </a:rPr>
              <a:t>{1:'a', 2:'b'}</a:t>
            </a:r>
          </a:p>
        </p:txBody>
      </p:sp>
    </p:spTree>
    <p:extLst>
      <p:ext uri="{BB962C8B-B14F-4D97-AF65-F5344CB8AC3E}">
        <p14:creationId xmlns:p14="http://schemas.microsoft.com/office/powerpoint/2010/main" val="40111479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Membership test (in, not in </a:t>
            </a:r>
            <a:r>
              <a:rPr lang="ko-KR" altLang="en-US" sz="1800" dirty="0"/>
              <a:t>연산</a:t>
            </a:r>
            <a:r>
              <a:rPr lang="en-US" altLang="ko-KR" sz="1800" dirty="0"/>
              <a:t>) </a:t>
            </a:r>
            <a:r>
              <a:rPr lang="ko-KR" altLang="en-US" sz="1800" dirty="0"/>
              <a:t>가능 </a:t>
            </a:r>
            <a:r>
              <a:rPr lang="en-US" altLang="ko-KR" sz="1800" dirty="0"/>
              <a:t>: key </a:t>
            </a:r>
            <a:r>
              <a:rPr lang="ko-KR" altLang="en-US" sz="1800" dirty="0"/>
              <a:t>에 대해서만 가능</a:t>
            </a:r>
            <a:endParaRPr lang="en-US" altLang="ko-KR" sz="1800" dirty="0"/>
          </a:p>
          <a:p>
            <a:r>
              <a:rPr lang="en-US" altLang="ko-KR" sz="1800" dirty="0"/>
              <a:t>+, * </a:t>
            </a:r>
            <a:r>
              <a:rPr lang="ko-KR" altLang="en-US" sz="1800" dirty="0"/>
              <a:t>연산자 지원되지 않음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연산자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21259" y="2272553"/>
            <a:ext cx="9749481" cy="373828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'Kim' in contacts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key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중에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'Kim'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있으므로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True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반환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'Choi' in contacts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key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중에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'Choi'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가 없으므로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False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반환</a:t>
            </a:r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False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'010-1234-5678' in contacts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membership test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key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대해서만 수행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False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</a:rPr>
              <a:t>tel</a:t>
            </a:r>
            <a:r>
              <a:rPr lang="en-US" altLang="ko-KR" dirty="0">
                <a:solidFill>
                  <a:schemeClr val="tx1"/>
                </a:solidFill>
              </a:rPr>
              <a:t> = {'Lim':'010-2468-1357'}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 + </a:t>
            </a:r>
            <a:r>
              <a:rPr lang="en-US" altLang="ko-KR" dirty="0" err="1">
                <a:solidFill>
                  <a:schemeClr val="tx1"/>
                </a:solidFill>
              </a:rPr>
              <a:t>tel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dirty="0" err="1">
                <a:solidFill>
                  <a:srgbClr val="C00000"/>
                </a:solidFill>
              </a:rPr>
              <a:t>TypeError</a:t>
            </a:r>
            <a:r>
              <a:rPr lang="en-US" altLang="ko-KR" dirty="0">
                <a:solidFill>
                  <a:srgbClr val="C00000"/>
                </a:solidFill>
              </a:rPr>
              <a:t>: unsupported operand type(s) for +: '</a:t>
            </a:r>
            <a:r>
              <a:rPr lang="en-US" altLang="ko-KR" dirty="0" err="1">
                <a:solidFill>
                  <a:srgbClr val="C00000"/>
                </a:solidFill>
              </a:rPr>
              <a:t>dict</a:t>
            </a:r>
            <a:r>
              <a:rPr lang="en-US" altLang="ko-KR" dirty="0">
                <a:solidFill>
                  <a:srgbClr val="C00000"/>
                </a:solidFill>
              </a:rPr>
              <a:t>' and '</a:t>
            </a:r>
            <a:r>
              <a:rPr lang="en-US" altLang="ko-KR" dirty="0" err="1">
                <a:solidFill>
                  <a:srgbClr val="C00000"/>
                </a:solidFill>
              </a:rPr>
              <a:t>dict</a:t>
            </a:r>
            <a:r>
              <a:rPr lang="en-US" altLang="ko-KR" dirty="0">
                <a:solidFill>
                  <a:srgbClr val="C00000"/>
                </a:solidFill>
              </a:rPr>
              <a:t>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 * 2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...</a:t>
            </a:r>
          </a:p>
          <a:p>
            <a:r>
              <a:rPr lang="en-US" altLang="ko-KR" dirty="0" err="1">
                <a:solidFill>
                  <a:srgbClr val="C00000"/>
                </a:solidFill>
              </a:rPr>
              <a:t>TypeError</a:t>
            </a:r>
            <a:r>
              <a:rPr lang="en-US" altLang="ko-KR" dirty="0">
                <a:solidFill>
                  <a:srgbClr val="C00000"/>
                </a:solidFill>
              </a:rPr>
              <a:t>: unsupported operand type(s) for *: '</a:t>
            </a:r>
            <a:r>
              <a:rPr lang="en-US" altLang="ko-KR" dirty="0" err="1">
                <a:solidFill>
                  <a:srgbClr val="C00000"/>
                </a:solidFill>
              </a:rPr>
              <a:t>dict</a:t>
            </a:r>
            <a:r>
              <a:rPr lang="en-US" altLang="ko-KR" dirty="0">
                <a:solidFill>
                  <a:srgbClr val="C00000"/>
                </a:solidFill>
              </a:rPr>
              <a:t>' and '</a:t>
            </a:r>
            <a:r>
              <a:rPr lang="en-US" altLang="ko-KR" dirty="0" err="1">
                <a:solidFill>
                  <a:srgbClr val="C00000"/>
                </a:solidFill>
              </a:rPr>
              <a:t>int</a:t>
            </a:r>
            <a:r>
              <a:rPr lang="en-US" altLang="ko-KR" dirty="0">
                <a:solidFill>
                  <a:srgbClr val="C00000"/>
                </a:solidFill>
              </a:rPr>
              <a:t>'</a:t>
            </a:r>
            <a:endParaRPr lang="en-US" altLang="ko-K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8218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딕셔너리명</a:t>
            </a:r>
            <a:r>
              <a:rPr lang="en-US" altLang="ko-KR" b="1" dirty="0">
                <a:solidFill>
                  <a:srgbClr val="C00000"/>
                </a:solidFill>
              </a:rPr>
              <a:t>[key]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원소의 </a:t>
            </a:r>
            <a:r>
              <a:rPr lang="en-US" altLang="ko-KR" dirty="0"/>
              <a:t>key</a:t>
            </a:r>
            <a:r>
              <a:rPr lang="ko-KR" altLang="en-US" dirty="0"/>
              <a:t>에 없는 값을 사용하면 </a:t>
            </a:r>
            <a:r>
              <a:rPr lang="en-US" altLang="ko-KR" dirty="0" err="1"/>
              <a:t>KeyError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항목 값 얻기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39609" y="2315771"/>
            <a:ext cx="8713687" cy="28658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contacts = {'name':'</a:t>
            </a:r>
            <a:r>
              <a:rPr lang="en-US" altLang="ko-KR" dirty="0" err="1">
                <a:solidFill>
                  <a:schemeClr val="tx1"/>
                </a:solidFill>
              </a:rPr>
              <a:t>mirae</a:t>
            </a:r>
            <a:r>
              <a:rPr lang="en-US" altLang="ko-KR" dirty="0">
                <a:solidFill>
                  <a:schemeClr val="tx1"/>
                </a:solidFill>
              </a:rPr>
              <a:t>', 'phone':'010-1234-5678', 'birth': '1118'}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contacts['name']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'</a:t>
            </a:r>
            <a:r>
              <a:rPr lang="en-US" altLang="ko-KR" dirty="0" err="1">
                <a:solidFill>
                  <a:srgbClr val="0070C0"/>
                </a:solidFill>
              </a:rPr>
              <a:t>mirae</a:t>
            </a:r>
            <a:r>
              <a:rPr lang="en-US" altLang="ko-KR" dirty="0">
                <a:solidFill>
                  <a:srgbClr val="0070C0"/>
                </a:solidFill>
              </a:rPr>
              <a:t>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contacts['phone']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'010-1234-5678'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contacts['birth']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'1118'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contacts['gender']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원소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쌍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에서 없는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key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값일 경우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KeyError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 err="1">
                <a:solidFill>
                  <a:srgbClr val="C00000"/>
                </a:solidFill>
              </a:rPr>
              <a:t>KeyError</a:t>
            </a:r>
            <a:r>
              <a:rPr lang="en-US" altLang="ko-KR" dirty="0">
                <a:solidFill>
                  <a:srgbClr val="C00000"/>
                </a:solidFill>
              </a:rPr>
              <a:t>: 'gender'</a:t>
            </a:r>
            <a:endParaRPr lang="pt-BR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contacts[0]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인덱스 적용 안 됨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 [ ]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안의 값은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key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값으로 간주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 err="1">
                <a:solidFill>
                  <a:srgbClr val="C00000"/>
                </a:solidFill>
              </a:rPr>
              <a:t>KeyError</a:t>
            </a:r>
            <a:r>
              <a:rPr lang="en-US" altLang="ko-KR" dirty="0">
                <a:solidFill>
                  <a:srgbClr val="C00000"/>
                </a:solidFill>
              </a:rPr>
              <a:t>: 0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2744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>
                <a:solidFill>
                  <a:srgbClr val="C00000"/>
                </a:solidFill>
              </a:rPr>
              <a:t>딕셔너리명</a:t>
            </a:r>
            <a:r>
              <a:rPr lang="en-US" altLang="ko-KR" b="1" dirty="0">
                <a:solidFill>
                  <a:srgbClr val="C00000"/>
                </a:solidFill>
              </a:rPr>
              <a:t>[key] = value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인덱스 기호 </a:t>
            </a:r>
            <a:r>
              <a:rPr lang="en-US" altLang="ko-KR" dirty="0"/>
              <a:t>[ ] </a:t>
            </a:r>
            <a:r>
              <a:rPr lang="ko-KR" altLang="en-US" dirty="0"/>
              <a:t>사용하여 안에 </a:t>
            </a:r>
            <a:r>
              <a:rPr lang="en-US" altLang="ko-KR" dirty="0"/>
              <a:t>key </a:t>
            </a:r>
            <a:r>
              <a:rPr lang="ko-KR" altLang="en-US" dirty="0"/>
              <a:t>값을 지정</a:t>
            </a:r>
            <a:endParaRPr lang="en-US" altLang="ko-KR" dirty="0"/>
          </a:p>
          <a:p>
            <a:pPr lvl="1"/>
            <a:r>
              <a:rPr lang="en-US" altLang="ko-KR" dirty="0"/>
              <a:t>key : value </a:t>
            </a:r>
            <a:r>
              <a:rPr lang="ko-KR" altLang="en-US" dirty="0"/>
              <a:t>쌍이 원소로 </a:t>
            </a:r>
            <a:r>
              <a:rPr lang="ko-KR" altLang="en-US" dirty="0" err="1"/>
              <a:t>딕셔너리에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1"/>
            <a:r>
              <a:rPr lang="ko-KR" altLang="en-US" dirty="0"/>
              <a:t>이미 있는 </a:t>
            </a:r>
            <a:r>
              <a:rPr lang="en-US" altLang="ko-KR" dirty="0"/>
              <a:t>key </a:t>
            </a:r>
            <a:r>
              <a:rPr lang="ko-KR" altLang="en-US" dirty="0"/>
              <a:t>값일 경우</a:t>
            </a:r>
            <a:r>
              <a:rPr lang="en-US" altLang="ko-KR" dirty="0"/>
              <a:t>, key</a:t>
            </a:r>
            <a:r>
              <a:rPr lang="ko-KR" altLang="en-US" dirty="0"/>
              <a:t>에 해당하는 </a:t>
            </a:r>
            <a:r>
              <a:rPr lang="en-US" altLang="ko-KR" dirty="0"/>
              <a:t>value</a:t>
            </a:r>
            <a:r>
              <a:rPr lang="ko-KR" altLang="en-US" dirty="0"/>
              <a:t>를 덮어씀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항목</a:t>
            </a:r>
            <a:r>
              <a:rPr lang="en-US" altLang="ko-KR" dirty="0"/>
              <a:t>(</a:t>
            </a:r>
            <a:r>
              <a:rPr lang="ko-KR" altLang="en-US" dirty="0"/>
              <a:t>원소 쌍</a:t>
            </a:r>
            <a:r>
              <a:rPr lang="en-US" altLang="ko-KR" dirty="0"/>
              <a:t>) </a:t>
            </a:r>
            <a:r>
              <a:rPr lang="ko-KR" altLang="en-US" dirty="0"/>
              <a:t>추가하기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6864" y="3376710"/>
            <a:ext cx="8919338" cy="19953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contacts = {'name':'</a:t>
            </a:r>
            <a:r>
              <a:rPr lang="en-US" altLang="ko-KR" dirty="0" err="1">
                <a:solidFill>
                  <a:schemeClr val="tx1"/>
                </a:solidFill>
              </a:rPr>
              <a:t>mirae</a:t>
            </a:r>
            <a:r>
              <a:rPr lang="en-US" altLang="ko-KR" dirty="0">
                <a:solidFill>
                  <a:schemeClr val="tx1"/>
                </a:solidFill>
              </a:rPr>
              <a:t>', 'phone':'010-1234-5678', 'birth': '1118'}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contacts['gender'] = 'male'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# 'gender': 'male'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딕셔너리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contact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추가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{'name':'</a:t>
            </a:r>
            <a:r>
              <a:rPr lang="en-US" altLang="ko-KR" dirty="0" err="1">
                <a:solidFill>
                  <a:srgbClr val="0070C0"/>
                </a:solidFill>
              </a:rPr>
              <a:t>mirae</a:t>
            </a:r>
            <a:r>
              <a:rPr lang="en-US" altLang="ko-KR" dirty="0">
                <a:solidFill>
                  <a:srgbClr val="0070C0"/>
                </a:solidFill>
              </a:rPr>
              <a:t>', 'phone':'010-1234-5678', 'birth': '1118', 'gender': 'male'}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contacts['birth'] = '1224'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# 'birth': '1118'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'birth': '1118'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로 대치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{'name':'</a:t>
            </a:r>
            <a:r>
              <a:rPr lang="en-US" altLang="ko-KR" dirty="0" err="1">
                <a:solidFill>
                  <a:srgbClr val="0070C0"/>
                </a:solidFill>
              </a:rPr>
              <a:t>mirae</a:t>
            </a:r>
            <a:r>
              <a:rPr lang="en-US" altLang="ko-KR" dirty="0">
                <a:solidFill>
                  <a:srgbClr val="0070C0"/>
                </a:solidFill>
              </a:rPr>
              <a:t>', 'phone':'010-1234-5678', 'birth': '1224', 'gender': 'male'}</a:t>
            </a:r>
          </a:p>
        </p:txBody>
      </p:sp>
    </p:spTree>
    <p:extLst>
      <p:ext uri="{BB962C8B-B14F-4D97-AF65-F5344CB8AC3E}">
        <p14:creationId xmlns:p14="http://schemas.microsoft.com/office/powerpoint/2010/main" val="32260774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C00000"/>
                </a:solidFill>
              </a:rPr>
              <a:t>del </a:t>
            </a:r>
            <a:r>
              <a:rPr lang="ko-KR" altLang="en-US" b="1" dirty="0" err="1">
                <a:solidFill>
                  <a:srgbClr val="C00000"/>
                </a:solidFill>
              </a:rPr>
              <a:t>딕셔너리명</a:t>
            </a:r>
            <a:r>
              <a:rPr lang="en-US" altLang="ko-KR" b="1" dirty="0">
                <a:solidFill>
                  <a:srgbClr val="C00000"/>
                </a:solidFill>
              </a:rPr>
              <a:t>[key]</a:t>
            </a:r>
            <a:r>
              <a:rPr lang="en-US" altLang="ko-KR" dirty="0"/>
              <a:t>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인덱스 기호 </a:t>
            </a:r>
            <a:r>
              <a:rPr lang="en-US" altLang="ko-KR" dirty="0"/>
              <a:t>[ ] </a:t>
            </a:r>
            <a:r>
              <a:rPr lang="ko-KR" altLang="en-US" dirty="0"/>
              <a:t>사용하여 안에 </a:t>
            </a:r>
            <a:r>
              <a:rPr lang="en-US" altLang="ko-KR" dirty="0"/>
              <a:t>key </a:t>
            </a:r>
            <a:r>
              <a:rPr lang="ko-KR" altLang="en-US" dirty="0"/>
              <a:t>값을 지정</a:t>
            </a:r>
            <a:endParaRPr lang="en-US" altLang="ko-KR" dirty="0"/>
          </a:p>
          <a:p>
            <a:pPr lvl="1"/>
            <a:r>
              <a:rPr lang="en-US" altLang="ko-KR" dirty="0"/>
              <a:t>key</a:t>
            </a:r>
            <a:r>
              <a:rPr lang="ko-KR" altLang="en-US" dirty="0"/>
              <a:t>에 해당하는 </a:t>
            </a:r>
            <a:r>
              <a:rPr lang="en-US" altLang="ko-KR" dirty="0"/>
              <a:t>key : value </a:t>
            </a:r>
            <a:r>
              <a:rPr lang="ko-KR" altLang="en-US" dirty="0"/>
              <a:t>쌍이 </a:t>
            </a:r>
            <a:r>
              <a:rPr lang="ko-KR" altLang="en-US" dirty="0" err="1"/>
              <a:t>딕셔너리에서</a:t>
            </a:r>
            <a:r>
              <a:rPr lang="ko-KR" altLang="en-US" dirty="0"/>
              <a:t> 삭제</a:t>
            </a:r>
            <a:endParaRPr lang="en-US" altLang="ko-KR" dirty="0"/>
          </a:p>
          <a:p>
            <a:pPr lvl="1"/>
            <a:r>
              <a:rPr lang="en-US" altLang="ko-KR" dirty="0"/>
              <a:t>key </a:t>
            </a:r>
            <a:r>
              <a:rPr lang="ko-KR" altLang="en-US" dirty="0"/>
              <a:t>값이</a:t>
            </a:r>
            <a:r>
              <a:rPr lang="en-US" altLang="ko-KR" dirty="0"/>
              <a:t> </a:t>
            </a:r>
            <a:r>
              <a:rPr lang="ko-KR" altLang="en-US" dirty="0"/>
              <a:t>없을 경우</a:t>
            </a:r>
            <a:r>
              <a:rPr lang="en-US" altLang="ko-KR" dirty="0"/>
              <a:t> </a:t>
            </a:r>
            <a:r>
              <a:rPr lang="en-US" altLang="ko-KR" dirty="0" err="1"/>
              <a:t>KeyError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항목</a:t>
            </a:r>
            <a:r>
              <a:rPr lang="en-US" altLang="ko-KR" dirty="0"/>
              <a:t>(</a:t>
            </a:r>
            <a:r>
              <a:rPr lang="ko-KR" altLang="en-US" dirty="0"/>
              <a:t>원소 쌍</a:t>
            </a:r>
            <a:r>
              <a:rPr lang="en-US" altLang="ko-KR" dirty="0"/>
              <a:t>) </a:t>
            </a:r>
            <a:r>
              <a:rPr lang="ko-KR" altLang="en-US" dirty="0"/>
              <a:t>제거하기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8151" y="3451374"/>
            <a:ext cx="11315697" cy="162989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contacts = {'name':'</a:t>
            </a:r>
            <a:r>
              <a:rPr lang="en-US" altLang="ko-KR" dirty="0" err="1">
                <a:solidFill>
                  <a:schemeClr val="tx1"/>
                </a:solidFill>
              </a:rPr>
              <a:t>mirae</a:t>
            </a:r>
            <a:r>
              <a:rPr lang="en-US" altLang="ko-KR" dirty="0">
                <a:solidFill>
                  <a:schemeClr val="tx1"/>
                </a:solidFill>
              </a:rPr>
              <a:t>', 'phone':'010-1234-5678', 'birth': '1118'}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del contacts['birth']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# key 'birth'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 해당하는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'birth': '1118'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딕셔너리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contact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에서 삭제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contacts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{'name':'</a:t>
            </a:r>
            <a:r>
              <a:rPr lang="en-US" altLang="ko-KR" dirty="0" err="1">
                <a:solidFill>
                  <a:srgbClr val="0070C0"/>
                </a:solidFill>
              </a:rPr>
              <a:t>mirae</a:t>
            </a:r>
            <a:r>
              <a:rPr lang="en-US" altLang="ko-KR" dirty="0">
                <a:solidFill>
                  <a:srgbClr val="0070C0"/>
                </a:solidFill>
              </a:rPr>
              <a:t>', 'phone':'010-1234-5678'}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del contacts['gender']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# key 'gender'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항목이 없으므로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KeyError</a:t>
            </a:r>
            <a:r>
              <a:rPr lang="en-US" altLang="ko-KR" dirty="0">
                <a:solidFill>
                  <a:srgbClr val="0070C0"/>
                </a:solidFill>
              </a:rPr>
              <a:t>: 'gender'</a:t>
            </a:r>
          </a:p>
        </p:txBody>
      </p:sp>
    </p:spTree>
    <p:extLst>
      <p:ext uri="{BB962C8B-B14F-4D97-AF65-F5344CB8AC3E}">
        <p14:creationId xmlns:p14="http://schemas.microsoft.com/office/powerpoint/2010/main" val="291767978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딕셔너리에서</a:t>
            </a:r>
            <a:r>
              <a:rPr lang="ko-KR" altLang="en-US" dirty="0"/>
              <a:t> 사용할 수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C00000"/>
                </a:solidFill>
              </a:rPr>
              <a:t>딕셔너리명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ko-KR" altLang="en-US" b="1" dirty="0" err="1">
                <a:solidFill>
                  <a:srgbClr val="C00000"/>
                </a:solidFill>
              </a:rPr>
              <a:t>메소드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의 형태로 사용 </a:t>
            </a:r>
            <a:r>
              <a:rPr lang="en-US" altLang="ko-KR" dirty="0"/>
              <a:t>(</a:t>
            </a:r>
            <a:r>
              <a:rPr lang="ko-KR" altLang="en-US" dirty="0" err="1"/>
              <a:t>딕셔너리</a:t>
            </a:r>
            <a:r>
              <a:rPr lang="ko-KR" altLang="en-US" dirty="0" err="1">
                <a:solidFill>
                  <a:srgbClr val="C00000"/>
                </a:solidFill>
              </a:rPr>
              <a:t>의</a:t>
            </a:r>
            <a:r>
              <a:rPr lang="ko-KR" altLang="en-US" dirty="0"/>
              <a:t> </a:t>
            </a:r>
            <a:r>
              <a:rPr lang="ko-KR" altLang="en-US" dirty="0" err="1"/>
              <a:t>메소드로</a:t>
            </a:r>
            <a:r>
              <a:rPr lang="ko-KR" altLang="en-US" dirty="0"/>
              <a:t> 해석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94821" y="2820755"/>
            <a:ext cx="7793369" cy="266564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</a:rPr>
              <a:t>dir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dict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['__class__', '__contains__', '__</a:t>
            </a:r>
            <a:r>
              <a:rPr lang="en-US" altLang="ko-KR" dirty="0" err="1">
                <a:solidFill>
                  <a:srgbClr val="0070C0"/>
                </a:solidFill>
              </a:rPr>
              <a:t>delattr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delitem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dir</a:t>
            </a:r>
            <a:r>
              <a:rPr lang="en-US" altLang="ko-KR" dirty="0">
                <a:solidFill>
                  <a:srgbClr val="0070C0"/>
                </a:solidFill>
              </a:rPr>
              <a:t>__', '__doc__', '__</a:t>
            </a:r>
            <a:r>
              <a:rPr lang="en-US" altLang="ko-KR" dirty="0" err="1">
                <a:solidFill>
                  <a:srgbClr val="0070C0"/>
                </a:solidFill>
              </a:rPr>
              <a:t>eq</a:t>
            </a:r>
            <a:r>
              <a:rPr lang="en-US" altLang="ko-KR" dirty="0">
                <a:solidFill>
                  <a:srgbClr val="0070C0"/>
                </a:solidFill>
              </a:rPr>
              <a:t>__', '__format__', '__</a:t>
            </a:r>
            <a:r>
              <a:rPr lang="en-US" altLang="ko-KR" dirty="0" err="1">
                <a:solidFill>
                  <a:srgbClr val="0070C0"/>
                </a:solidFill>
              </a:rPr>
              <a:t>ge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getattribute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getitem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gt</a:t>
            </a:r>
            <a:r>
              <a:rPr lang="en-US" altLang="ko-KR" dirty="0">
                <a:solidFill>
                  <a:srgbClr val="0070C0"/>
                </a:solidFill>
              </a:rPr>
              <a:t>__', '__hash__', '__</a:t>
            </a:r>
            <a:r>
              <a:rPr lang="en-US" altLang="ko-KR" dirty="0" err="1">
                <a:solidFill>
                  <a:srgbClr val="0070C0"/>
                </a:solidFill>
              </a:rPr>
              <a:t>init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init_subclass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iter</a:t>
            </a:r>
            <a:r>
              <a:rPr lang="en-US" altLang="ko-KR" dirty="0">
                <a:solidFill>
                  <a:srgbClr val="0070C0"/>
                </a:solidFill>
              </a:rPr>
              <a:t>__', '__le__', '__</a:t>
            </a:r>
            <a:r>
              <a:rPr lang="en-US" altLang="ko-KR" dirty="0" err="1">
                <a:solidFill>
                  <a:srgbClr val="0070C0"/>
                </a:solidFill>
              </a:rPr>
              <a:t>len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lt</a:t>
            </a:r>
            <a:r>
              <a:rPr lang="en-US" altLang="ko-KR" dirty="0">
                <a:solidFill>
                  <a:srgbClr val="0070C0"/>
                </a:solidFill>
              </a:rPr>
              <a:t>__', '__ne__', '__new__', '__reduce__', '__</a:t>
            </a:r>
            <a:r>
              <a:rPr lang="en-US" altLang="ko-KR" dirty="0" err="1">
                <a:solidFill>
                  <a:srgbClr val="0070C0"/>
                </a:solidFill>
              </a:rPr>
              <a:t>reduce_ex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repr</a:t>
            </a:r>
            <a:r>
              <a:rPr lang="en-US" altLang="ko-KR" dirty="0">
                <a:solidFill>
                  <a:srgbClr val="0070C0"/>
                </a:solidFill>
              </a:rPr>
              <a:t>__', '__reversed__', '__</a:t>
            </a:r>
            <a:r>
              <a:rPr lang="en-US" altLang="ko-KR" dirty="0" err="1">
                <a:solidFill>
                  <a:srgbClr val="0070C0"/>
                </a:solidFill>
              </a:rPr>
              <a:t>setattr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setitem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sizeof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str</a:t>
            </a:r>
            <a:r>
              <a:rPr lang="en-US" altLang="ko-KR" dirty="0">
                <a:solidFill>
                  <a:srgbClr val="0070C0"/>
                </a:solidFill>
              </a:rPr>
              <a:t>__', '__</a:t>
            </a:r>
            <a:r>
              <a:rPr lang="en-US" altLang="ko-KR" dirty="0" err="1">
                <a:solidFill>
                  <a:srgbClr val="0070C0"/>
                </a:solidFill>
              </a:rPr>
              <a:t>subclasshook</a:t>
            </a:r>
            <a:r>
              <a:rPr lang="en-US" altLang="ko-KR" dirty="0">
                <a:solidFill>
                  <a:srgbClr val="0070C0"/>
                </a:solidFill>
              </a:rPr>
              <a:t>__', 'clear', 'copy', '</a:t>
            </a:r>
            <a:r>
              <a:rPr lang="en-US" altLang="ko-KR" dirty="0" err="1">
                <a:solidFill>
                  <a:srgbClr val="0070C0"/>
                </a:solidFill>
              </a:rPr>
              <a:t>fromkeys</a:t>
            </a:r>
            <a:r>
              <a:rPr lang="en-US" altLang="ko-KR" dirty="0">
                <a:solidFill>
                  <a:srgbClr val="0070C0"/>
                </a:solidFill>
              </a:rPr>
              <a:t>', 'get', 'items', 'keys', 'pop', '</a:t>
            </a:r>
            <a:r>
              <a:rPr lang="en-US" altLang="ko-KR" dirty="0" err="1">
                <a:solidFill>
                  <a:srgbClr val="0070C0"/>
                </a:solidFill>
              </a:rPr>
              <a:t>popitem</a:t>
            </a:r>
            <a:r>
              <a:rPr lang="en-US" altLang="ko-KR" dirty="0">
                <a:solidFill>
                  <a:srgbClr val="0070C0"/>
                </a:solidFill>
              </a:rPr>
              <a:t>', '</a:t>
            </a:r>
            <a:r>
              <a:rPr lang="en-US" altLang="ko-KR" dirty="0" err="1">
                <a:solidFill>
                  <a:srgbClr val="0070C0"/>
                </a:solidFill>
              </a:rPr>
              <a:t>setdefault</a:t>
            </a:r>
            <a:r>
              <a:rPr lang="en-US" altLang="ko-KR" dirty="0">
                <a:solidFill>
                  <a:srgbClr val="0070C0"/>
                </a:solidFill>
              </a:rPr>
              <a:t>', 'update', 'values']</a:t>
            </a:r>
          </a:p>
        </p:txBody>
      </p:sp>
    </p:spTree>
    <p:extLst>
      <p:ext uri="{BB962C8B-B14F-4D97-AF65-F5344CB8AC3E}">
        <p14:creationId xmlns:p14="http://schemas.microsoft.com/office/powerpoint/2010/main" val="82392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CB281F-8259-434E-AE6D-A9E04D7B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목차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03A61-F0F8-5C47-B8E5-7991B4C44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 기본 </a:t>
            </a:r>
            <a:r>
              <a:rPr kumimoji="1" lang="ko-KR" altLang="en-US" dirty="0" err="1"/>
              <a:t>입력함수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input()</a:t>
            </a:r>
          </a:p>
          <a:p>
            <a:r>
              <a:rPr kumimoji="1" lang="ko-KR" altLang="en-US" dirty="0"/>
              <a:t> 기본 </a:t>
            </a:r>
            <a:r>
              <a:rPr kumimoji="1" lang="ko-KR" altLang="en-US" dirty="0" err="1"/>
              <a:t>출력함수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print()</a:t>
            </a:r>
          </a:p>
          <a:p>
            <a:r>
              <a:rPr kumimoji="1" lang="ko-KR" altLang="en-US" dirty="0"/>
              <a:t> 문자열 </a:t>
            </a:r>
            <a:r>
              <a:rPr kumimoji="1" lang="ko-KR" altLang="en-US" dirty="0" err="1"/>
              <a:t>포맷팅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69055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문자열 안에 다른 데이터를 삽입하는 방법</a:t>
            </a:r>
            <a:endParaRPr lang="en-US" altLang="ko-KR" dirty="0"/>
          </a:p>
          <a:p>
            <a:pPr lvl="1"/>
            <a:r>
              <a:rPr lang="ko-KR" altLang="en-US" dirty="0"/>
              <a:t>데이터를 삽입하여 원하는 문자열을 만들 수 있음</a:t>
            </a:r>
            <a:endParaRPr lang="en-US" altLang="ko-KR" dirty="0"/>
          </a:p>
          <a:p>
            <a:r>
              <a:rPr lang="ko-KR" altLang="en-US" dirty="0"/>
              <a:t>문자열 </a:t>
            </a:r>
            <a:r>
              <a:rPr lang="ko-KR" altLang="en-US" dirty="0" err="1"/>
              <a:t>포맷팅의</a:t>
            </a:r>
            <a:r>
              <a:rPr lang="ko-KR" altLang="en-US" dirty="0"/>
              <a:t> 필요성</a:t>
            </a:r>
            <a:endParaRPr lang="en-US" altLang="ko-KR" dirty="0"/>
          </a:p>
          <a:p>
            <a:pPr lvl="1"/>
            <a:r>
              <a:rPr lang="en-US" altLang="ko-KR" b="1" dirty="0"/>
              <a:t>"</a:t>
            </a:r>
            <a:r>
              <a:rPr lang="ko-KR" altLang="en-US" b="1" dirty="0"/>
              <a:t>현재 온도는 </a:t>
            </a:r>
            <a:r>
              <a:rPr lang="en-US" altLang="ko-KR" b="1" dirty="0">
                <a:solidFill>
                  <a:srgbClr val="0070C0"/>
                </a:solidFill>
              </a:rPr>
              <a:t>20</a:t>
            </a:r>
            <a:r>
              <a:rPr lang="ko-KR" altLang="en-US" b="1" dirty="0"/>
              <a:t>도입니다</a:t>
            </a:r>
            <a:r>
              <a:rPr lang="en-US" altLang="ko-KR" b="1" dirty="0"/>
              <a:t>."</a:t>
            </a:r>
            <a:br>
              <a:rPr lang="en-US" altLang="ko-KR" b="1" dirty="0"/>
            </a:br>
            <a:r>
              <a:rPr lang="ko-KR" altLang="en-US" dirty="0"/>
              <a:t>시간이 지나서 온도가 </a:t>
            </a:r>
            <a:r>
              <a:rPr lang="en-US" altLang="ko-KR" dirty="0"/>
              <a:t>24</a:t>
            </a:r>
            <a:r>
              <a:rPr lang="ko-KR" altLang="en-US" dirty="0"/>
              <a:t>도가 되면 다음 문장을 출력</a:t>
            </a:r>
            <a:br>
              <a:rPr lang="en-US" altLang="ko-KR" dirty="0"/>
            </a:br>
            <a:r>
              <a:rPr lang="en-US" altLang="ko-KR" b="1" dirty="0"/>
              <a:t>"</a:t>
            </a:r>
            <a:r>
              <a:rPr lang="ko-KR" altLang="en-US" b="1" dirty="0"/>
              <a:t>현재 온도는 </a:t>
            </a:r>
            <a:r>
              <a:rPr lang="en-US" altLang="ko-KR" b="1" dirty="0">
                <a:solidFill>
                  <a:srgbClr val="0070C0"/>
                </a:solidFill>
              </a:rPr>
              <a:t>24</a:t>
            </a:r>
            <a:r>
              <a:rPr lang="ko-KR" altLang="en-US" b="1" dirty="0"/>
              <a:t>도입니다</a:t>
            </a:r>
            <a:r>
              <a:rPr lang="en-US" altLang="ko-KR" b="1" dirty="0"/>
              <a:t>."</a:t>
            </a:r>
          </a:p>
          <a:p>
            <a:pPr lvl="1"/>
            <a:r>
              <a:rPr lang="ko-KR" altLang="en-US" dirty="0"/>
              <a:t>문자열에서 </a:t>
            </a:r>
            <a:r>
              <a:rPr lang="en-US" altLang="ko-KR" dirty="0"/>
              <a:t>20</a:t>
            </a:r>
            <a:r>
              <a:rPr lang="ko-KR" altLang="en-US" dirty="0"/>
              <a:t>을 </a:t>
            </a:r>
            <a:r>
              <a:rPr lang="en-US" altLang="ko-KR" dirty="0"/>
              <a:t>24</a:t>
            </a:r>
            <a:r>
              <a:rPr lang="ko-KR" altLang="en-US" dirty="0"/>
              <a:t>로 바꿔 출력해야 함</a:t>
            </a:r>
            <a:endParaRPr lang="en-US" altLang="ko-KR" dirty="0"/>
          </a:p>
          <a:p>
            <a:pPr lvl="1"/>
            <a:r>
              <a:rPr lang="ko-KR" altLang="en-US" dirty="0"/>
              <a:t>문자열 내의 특정한 값을 바꿔 출력해야 할 경우</a:t>
            </a:r>
            <a:r>
              <a:rPr lang="en-US" altLang="ko-KR" dirty="0"/>
              <a:t>, </a:t>
            </a:r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ko-KR" altLang="en-US" dirty="0"/>
              <a:t> 사용</a:t>
            </a:r>
            <a:endParaRPr lang="en-US" altLang="ko-KR" dirty="0"/>
          </a:p>
          <a:p>
            <a:r>
              <a:rPr lang="ko-KR" altLang="en-US" dirty="0"/>
              <a:t>사용법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%</a:t>
            </a:r>
            <a:r>
              <a:rPr lang="en-US" altLang="ko-KR" dirty="0"/>
              <a:t> </a:t>
            </a:r>
            <a:r>
              <a:rPr lang="ko-KR" altLang="en-US" dirty="0"/>
              <a:t>기호 사용</a:t>
            </a:r>
            <a:endParaRPr lang="en-US" altLang="ko-KR" dirty="0"/>
          </a:p>
          <a:p>
            <a:pPr lvl="1"/>
            <a:r>
              <a:rPr lang="en-US" altLang="ko-KR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str.format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</a:rPr>
              <a:t>( )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en-US" altLang="ko-KR" dirty="0"/>
              <a:t>(Formatting)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2682" y="4752974"/>
            <a:ext cx="4375543" cy="13620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</a:t>
            </a:r>
            <a:r>
              <a:rPr lang="en-US" altLang="ko-KR" b="1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the number %d</a:t>
            </a:r>
            <a:r>
              <a:rPr lang="en-US" altLang="ko-KR" b="1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 % 7)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the number 7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</a:t>
            </a:r>
            <a:r>
              <a:rPr lang="en-US" altLang="ko-KR" b="1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the number {}</a:t>
            </a:r>
            <a:r>
              <a:rPr lang="en-US" altLang="ko-KR" b="1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.format(7))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the number 7</a:t>
            </a:r>
          </a:p>
        </p:txBody>
      </p:sp>
    </p:spTree>
    <p:extLst>
      <p:ext uri="{BB962C8B-B14F-4D97-AF65-F5344CB8AC3E}">
        <p14:creationId xmlns:p14="http://schemas.microsoft.com/office/powerpoint/2010/main" val="389618544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목록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626862" y="5633584"/>
            <a:ext cx="4899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리턴값</a:t>
            </a:r>
            <a:r>
              <a:rPr lang="ko-KR" altLang="en-US" sz="1200" dirty="0"/>
              <a:t> </a:t>
            </a:r>
            <a:r>
              <a:rPr lang="en-US" altLang="ko-KR" sz="1200" dirty="0" err="1"/>
              <a:t>dict_keys</a:t>
            </a:r>
            <a:r>
              <a:rPr lang="en-US" altLang="ko-KR" sz="1200" dirty="0"/>
              <a:t> </a:t>
            </a:r>
            <a:r>
              <a:rPr lang="ko-KR" altLang="en-US" sz="1200" dirty="0"/>
              <a:t>는 </a:t>
            </a:r>
            <a:r>
              <a:rPr lang="en-US" altLang="ko-KR" sz="1200" dirty="0"/>
              <a:t>list(</a:t>
            </a:r>
            <a:r>
              <a:rPr lang="en-US" altLang="ko-KR" sz="1200" dirty="0" err="1"/>
              <a:t>D.keys</a:t>
            </a:r>
            <a:r>
              <a:rPr lang="en-US" altLang="ko-KR" sz="1200" dirty="0"/>
              <a:t>()) </a:t>
            </a:r>
            <a:r>
              <a:rPr lang="ko-KR" altLang="en-US" sz="1200" dirty="0"/>
              <a:t>를 사용하여 리스트로 변환 가능</a:t>
            </a:r>
            <a:endParaRPr lang="en-US" altLang="ko-KR" sz="1200" dirty="0"/>
          </a:p>
          <a:p>
            <a:r>
              <a:rPr lang="ko-KR" altLang="en-US" sz="1200" dirty="0"/>
              <a:t>리스트로 구성하지 않더라도 기본적인 반복성 구문</a:t>
            </a:r>
            <a:r>
              <a:rPr lang="en-US" altLang="ko-KR" sz="1200" dirty="0"/>
              <a:t>(</a:t>
            </a:r>
            <a:r>
              <a:rPr lang="ko-KR" altLang="en-US" sz="1200" dirty="0"/>
              <a:t>예</a:t>
            </a:r>
            <a:r>
              <a:rPr lang="en-US" altLang="ko-KR" sz="1200" dirty="0"/>
              <a:t>:for</a:t>
            </a:r>
            <a:r>
              <a:rPr lang="ko-KR" altLang="en-US" sz="1200" dirty="0"/>
              <a:t>문</a:t>
            </a:r>
            <a:r>
              <a:rPr lang="en-US" altLang="ko-KR" sz="1200" dirty="0"/>
              <a:t>) </a:t>
            </a:r>
            <a:r>
              <a:rPr lang="ko-KR" altLang="en-US" sz="1200" dirty="0"/>
              <a:t>실행 가능</a:t>
            </a:r>
            <a:endParaRPr lang="en-US" altLang="ko-KR" sz="1200" dirty="0"/>
          </a:p>
          <a:p>
            <a:r>
              <a:rPr lang="en-US" altLang="ko-KR" sz="1200" dirty="0" err="1"/>
              <a:t>dict_values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dict_items</a:t>
            </a:r>
            <a:r>
              <a:rPr lang="ko-KR" altLang="en-US" sz="1200" dirty="0"/>
              <a:t>도 동일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020649" y="1264530"/>
          <a:ext cx="10150701" cy="430255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83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7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0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Method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(D, D2:</a:t>
                      </a: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딕셔너리</a:t>
                      </a:r>
                      <a:r>
                        <a:rPr lang="en-US" altLang="ko-KR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, d: </a:t>
                      </a:r>
                      <a:r>
                        <a:rPr lang="ko-KR" altLang="en-US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임의의 </a:t>
                      </a:r>
                      <a:r>
                        <a:rPr lang="en-US" altLang="ko-KR" sz="14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object)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3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D.update</a:t>
                      </a:r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(D2)</a:t>
                      </a:r>
                      <a:endParaRPr lang="en-US" altLang="ko-K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이미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가 있으면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를 갱신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없으면 쌍을 추가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예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) </a:t>
                      </a:r>
                      <a:r>
                        <a:rPr lang="en-US" altLang="ko-KR" sz="1200" b="0" i="0" u="none" strike="noStrike" dirty="0" err="1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D.update</a:t>
                      </a:r>
                      <a:r>
                        <a:rPr lang="en-US" altLang="ko-KR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([(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'a'</a:t>
                      </a:r>
                      <a:r>
                        <a:rPr lang="en-US" altLang="ko-KR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,2),(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'b'</a:t>
                      </a:r>
                      <a:r>
                        <a:rPr lang="en-US" altLang="ko-KR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,3)]) #D</a:t>
                      </a:r>
                      <a:r>
                        <a:rPr lang="ko-KR" altLang="en-US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에 없으면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'a'</a:t>
                      </a:r>
                      <a:r>
                        <a:rPr lang="en-US" altLang="ko-KR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:2</a:t>
                      </a:r>
                      <a:r>
                        <a:rPr lang="ko-KR" altLang="en-US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'b':</a:t>
                      </a:r>
                      <a:r>
                        <a:rPr lang="en-US" altLang="ko-KR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ko-KR" altLang="en-US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를 추가</a:t>
                      </a:r>
                      <a:r>
                        <a:rPr lang="en-US" altLang="ko-KR" sz="1200" b="0" i="0" u="none" strike="noStrike" dirty="0">
                          <a:solidFill>
                            <a:srgbClr val="222222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28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D.get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(key, d)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반환</a:t>
                      </a:r>
                      <a:endParaRPr lang="en-US" altLang="ko-KR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72000" indent="0" algn="l" fontAlgn="ctr"/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가 없으면 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 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반환 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(d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가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주어지지 않았으면 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None)</a:t>
                      </a:r>
                    </a:p>
                    <a:p>
                      <a:pPr marL="72000" indent="0" algn="l" fontAlgn="ctr"/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2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D.get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(2) or </a:t>
                      </a:r>
                      <a:r>
                        <a:rPr lang="en-US" altLang="ko-KR" sz="12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D.get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(2, 1)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0421513"/>
                  </a:ext>
                </a:extLst>
              </a:tr>
              <a:tr h="5473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D.pop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(key, d)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반환하고 해당 원소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쌍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을 삭제</a:t>
                      </a:r>
                      <a:endParaRPr lang="en-US" altLang="ko-KR" sz="1200" b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  <a:p>
                      <a:pPr marL="72000" indent="0" algn="l" fontAlgn="ctr"/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가 없으면 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 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반환 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(d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가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주어지지 않았으면 </a:t>
                      </a:r>
                      <a:r>
                        <a:rPr lang="en-US" altLang="ko-KR" sz="12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KeyError</a:t>
                      </a:r>
                      <a:r>
                        <a:rPr lang="en-US" altLang="ko-KR" sz="12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47764226"/>
                  </a:ext>
                </a:extLst>
              </a:tr>
              <a:tr h="41053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D.clear</a:t>
                      </a:r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 )</a:t>
                      </a:r>
                      <a:endParaRPr lang="en-US" altLang="ko-K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딕셔너리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모든 원소를 삭제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빈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딕셔너리로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만듬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. D = { }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 동일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2733637"/>
                  </a:ext>
                </a:extLst>
              </a:tr>
              <a:tr h="4789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D.items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와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쌍을 </a:t>
                      </a:r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튜플로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묶은 값을 </a:t>
                      </a:r>
                      <a:r>
                        <a:rPr lang="en-US" altLang="ko-KR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dict_items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객체로 반환</a:t>
                      </a:r>
                      <a:endParaRPr lang="en-US" altLang="ko-KR" sz="1200" b="0" i="0" u="none" strike="noStrike" kern="1200" baseline="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튜플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(key, value)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로 구성된 리스트를 만들거나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(key, value)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가 필요한 </a:t>
                      </a:r>
                      <a:r>
                        <a:rPr lang="ko-KR" altLang="en-US" sz="12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반복문에서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사용가능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D.keys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ko-KR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딕셔너리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key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만을 모아서 </a:t>
                      </a:r>
                      <a:r>
                        <a:rPr lang="en-US" altLang="ko-KR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dict_keys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객체를 반환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반복성 구문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예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: for)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에서 사용가능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D.values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 )</a:t>
                      </a:r>
                      <a:endParaRPr lang="en-US" altLang="ko-KR" sz="14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딕셔너리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의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value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만을 모아서 </a:t>
                      </a:r>
                      <a:r>
                        <a:rPr lang="en-US" altLang="ko-KR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dict_values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객체를 반환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72000" indent="0" algn="l" fontAlgn="ctr"/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반복성 구문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예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: for)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에서 사용가능</a:t>
                      </a:r>
                      <a:endParaRPr lang="en-US" altLang="ko-KR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05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D.copy</a:t>
                      </a:r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 )</a:t>
                      </a:r>
                      <a:endParaRPr lang="en-US" altLang="ko-K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ko-KR" alt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딕셔너리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를 복사하여 반환 </a:t>
                      </a:r>
                      <a:r>
                        <a:rPr lang="en-US" altLang="ko-KR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Times New Roman" panose="02020603050405020304" pitchFamily="18" charset="0"/>
                        </a:rPr>
                        <a:t>(shallow copy)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6228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D.update</a:t>
            </a:r>
            <a:r>
              <a:rPr lang="en-US" altLang="ko-KR" dirty="0"/>
              <a:t>(D1) :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에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D2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에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D2</a:t>
            </a:r>
            <a:r>
              <a:rPr lang="ko-KR" altLang="en-US" dirty="0"/>
              <a:t>의 </a:t>
            </a:r>
            <a:r>
              <a:rPr lang="en-US" altLang="ko-KR" dirty="0"/>
              <a:t>key </a:t>
            </a:r>
            <a:r>
              <a:rPr lang="ko-KR" altLang="en-US" dirty="0"/>
              <a:t>가 이미 존재하면 </a:t>
            </a:r>
            <a:r>
              <a:rPr lang="en-US" altLang="ko-KR" dirty="0"/>
              <a:t>value </a:t>
            </a:r>
            <a:r>
              <a:rPr lang="ko-KR" altLang="en-US" dirty="0"/>
              <a:t>값을 갱신</a:t>
            </a:r>
            <a:endParaRPr lang="en-US" altLang="ko-KR" dirty="0"/>
          </a:p>
          <a:p>
            <a:pPr lvl="1"/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에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D2</a:t>
            </a:r>
            <a:r>
              <a:rPr lang="ko-KR" altLang="en-US" dirty="0"/>
              <a:t>의 </a:t>
            </a:r>
            <a:r>
              <a:rPr lang="en-US" altLang="ko-KR" dirty="0"/>
              <a:t>key </a:t>
            </a:r>
            <a:r>
              <a:rPr lang="ko-KR" altLang="en-US" dirty="0"/>
              <a:t>가 존재하지 않으면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쌍을 추가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항목 추가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759" y="3060673"/>
            <a:ext cx="11666481" cy="130497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</a:rPr>
              <a:t>new_contacts</a:t>
            </a:r>
            <a:r>
              <a:rPr lang="en-US" altLang="ko-KR" dirty="0">
                <a:solidFill>
                  <a:schemeClr val="tx1"/>
                </a:solidFill>
              </a:rPr>
              <a:t> = {'Kim':'010-5678-1234', 'Choi':'010-1111-5555'}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</a:rPr>
              <a:t>contacts.update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new_contacts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key 'Kim'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존재하므로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갱신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key 'Choi'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없으므로 쌍 추가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print(contacts)	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{'Kim': '010-5678-1234', 'Park': '010-1236-4568', 'Lee': '010-1238-4569', 'Choi': '010-1111-5555'}</a:t>
            </a:r>
            <a:endParaRPr lang="en-US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25774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D.get</a:t>
            </a:r>
            <a:r>
              <a:rPr lang="en-US" altLang="ko-KR" dirty="0"/>
              <a:t>(x) :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에서 </a:t>
            </a:r>
            <a:r>
              <a:rPr lang="en-US" altLang="ko-KR" dirty="0"/>
              <a:t>key </a:t>
            </a:r>
            <a:r>
              <a:rPr lang="ko-KR" altLang="en-US" dirty="0"/>
              <a:t>값 </a:t>
            </a:r>
            <a:r>
              <a:rPr lang="en-US" altLang="ko-KR" dirty="0"/>
              <a:t>x</a:t>
            </a:r>
            <a:r>
              <a:rPr lang="ko-KR" altLang="en-US" dirty="0"/>
              <a:t>에 대응되는 </a:t>
            </a:r>
            <a:r>
              <a:rPr lang="en-US" altLang="ko-KR" dirty="0"/>
              <a:t>value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ko-KR" altLang="en-US" dirty="0"/>
              <a:t>존재하지 않는 </a:t>
            </a:r>
            <a:r>
              <a:rPr lang="en-US" altLang="ko-KR" dirty="0"/>
              <a:t>key </a:t>
            </a:r>
            <a:r>
              <a:rPr lang="ko-KR" altLang="en-US" dirty="0"/>
              <a:t>값일 경우 </a:t>
            </a:r>
            <a:r>
              <a:rPr lang="en-US" altLang="ko-KR" dirty="0"/>
              <a:t>None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en-US" altLang="ko-KR" dirty="0" err="1"/>
              <a:t>D.get</a:t>
            </a:r>
            <a:r>
              <a:rPr lang="en-US" altLang="ko-KR" dirty="0"/>
              <a:t>(x, d) : </a:t>
            </a:r>
            <a:r>
              <a:rPr lang="ko-KR" altLang="en-US" dirty="0"/>
              <a:t>존재하지 않는 </a:t>
            </a:r>
            <a:r>
              <a:rPr lang="en-US" altLang="ko-KR" dirty="0"/>
              <a:t>key </a:t>
            </a:r>
            <a:r>
              <a:rPr lang="ko-KR" altLang="en-US" dirty="0"/>
              <a:t>값일 경우 </a:t>
            </a:r>
            <a:r>
              <a:rPr lang="en-US" altLang="ko-KR" dirty="0"/>
              <a:t>d </a:t>
            </a:r>
            <a:r>
              <a:rPr lang="ko-KR" altLang="en-US" dirty="0"/>
              <a:t>반환</a:t>
            </a:r>
            <a:endParaRPr lang="en-US" altLang="ko-KR" dirty="0"/>
          </a:p>
          <a:p>
            <a:pPr lvl="1"/>
            <a:r>
              <a:rPr lang="en-US" altLang="ko-KR" dirty="0"/>
              <a:t>D[x]</a:t>
            </a:r>
            <a:r>
              <a:rPr lang="ko-KR" altLang="en-US" dirty="0"/>
              <a:t>와 동일하나 </a:t>
            </a:r>
            <a:r>
              <a:rPr lang="en-US" altLang="ko-KR" dirty="0"/>
              <a:t>D[x]</a:t>
            </a:r>
            <a:r>
              <a:rPr lang="ko-KR" altLang="en-US" dirty="0"/>
              <a:t>에서는 존재하지 않는 </a:t>
            </a:r>
            <a:r>
              <a:rPr lang="en-US" altLang="ko-KR" dirty="0"/>
              <a:t>key </a:t>
            </a:r>
            <a:r>
              <a:rPr lang="ko-KR" altLang="en-US" dirty="0"/>
              <a:t>값일 경우 </a:t>
            </a:r>
            <a:r>
              <a:rPr lang="en-US" altLang="ko-KR" dirty="0" err="1"/>
              <a:t>KeyError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항목 가져오기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89305" y="3337058"/>
            <a:ext cx="10613389" cy="230871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</a:rPr>
              <a:t>contacts.get</a:t>
            </a:r>
            <a:r>
              <a:rPr lang="en-US" altLang="ko-KR" dirty="0">
                <a:solidFill>
                  <a:schemeClr val="tx1"/>
                </a:solidFill>
              </a:rPr>
              <a:t>('Kim')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contacts['Kim']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과 동일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'010-1234-5678'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</a:t>
            </a:r>
            <a:r>
              <a:rPr lang="en-US" altLang="ko-KR" dirty="0" err="1">
                <a:solidFill>
                  <a:schemeClr val="tx1"/>
                </a:solidFill>
              </a:rPr>
              <a:t>contacts.get</a:t>
            </a:r>
            <a:r>
              <a:rPr lang="en-US" altLang="ko-KR" dirty="0">
                <a:solidFill>
                  <a:schemeClr val="tx1"/>
                </a:solidFill>
              </a:rPr>
              <a:t>('Lim'))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key 'Lim'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없으므로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None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반환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None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</a:t>
            </a:r>
            <a:r>
              <a:rPr lang="en-US" altLang="ko-KR" dirty="0" err="1">
                <a:solidFill>
                  <a:schemeClr val="tx1"/>
                </a:solidFill>
              </a:rPr>
              <a:t>contacts.get</a:t>
            </a:r>
            <a:r>
              <a:rPr lang="en-US" altLang="ko-KR" dirty="0">
                <a:solidFill>
                  <a:schemeClr val="tx1"/>
                </a:solidFill>
              </a:rPr>
              <a:t>('Lim', '010-0000-0000'))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# key 'Lim'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없으므로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'010-0000-0000'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반환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'010-0000-0000'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print(contacts['Lim'])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key 'Lim'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이 없으므로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rgbClr val="C00000"/>
                </a:solidFill>
              </a:rPr>
              <a:t>KeyError</a:t>
            </a:r>
            <a:r>
              <a:rPr lang="en-US" altLang="ko-KR" dirty="0">
                <a:solidFill>
                  <a:srgbClr val="C00000"/>
                </a:solidFill>
              </a:rPr>
              <a:t>: 'Lim'</a:t>
            </a:r>
          </a:p>
        </p:txBody>
      </p:sp>
    </p:spTree>
    <p:extLst>
      <p:ext uri="{BB962C8B-B14F-4D97-AF65-F5344CB8AC3E}">
        <p14:creationId xmlns:p14="http://schemas.microsoft.com/office/powerpoint/2010/main" val="16649847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D.pop</a:t>
            </a:r>
            <a:r>
              <a:rPr lang="en-US" altLang="ko-KR" dirty="0"/>
              <a:t>(x) :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/>
              <a:t>에서 </a:t>
            </a:r>
            <a:r>
              <a:rPr lang="en-US" altLang="ko-KR" dirty="0"/>
              <a:t>key </a:t>
            </a:r>
            <a:r>
              <a:rPr lang="ko-KR" altLang="en-US" dirty="0"/>
              <a:t>값 </a:t>
            </a:r>
            <a:r>
              <a:rPr lang="en-US" altLang="ko-KR" dirty="0"/>
              <a:t>x</a:t>
            </a:r>
            <a:r>
              <a:rPr lang="ko-KR" altLang="en-US" dirty="0"/>
              <a:t>에 대응되는 </a:t>
            </a:r>
            <a:r>
              <a:rPr lang="en-US" altLang="ko-KR" dirty="0"/>
              <a:t>value</a:t>
            </a:r>
            <a:r>
              <a:rPr lang="ko-KR" altLang="en-US" dirty="0"/>
              <a:t>를 반환하고 해당 원소 쌍을 삭제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존재하지 않는 </a:t>
            </a:r>
            <a:r>
              <a:rPr lang="en-US" altLang="ko-KR" dirty="0"/>
              <a:t>key </a:t>
            </a:r>
            <a:r>
              <a:rPr lang="ko-KR" altLang="en-US" dirty="0"/>
              <a:t>값일 경우 </a:t>
            </a:r>
            <a:r>
              <a:rPr lang="en-US" altLang="ko-KR" dirty="0" err="1"/>
              <a:t>KeyError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D.pop</a:t>
            </a:r>
            <a:r>
              <a:rPr lang="en-US" altLang="ko-KR" dirty="0"/>
              <a:t>(x, d) : </a:t>
            </a:r>
            <a:r>
              <a:rPr lang="ko-KR" altLang="en-US" dirty="0"/>
              <a:t>존재하지 않는 </a:t>
            </a:r>
            <a:r>
              <a:rPr lang="en-US" altLang="ko-KR" dirty="0"/>
              <a:t>key </a:t>
            </a:r>
            <a:r>
              <a:rPr lang="ko-KR" altLang="en-US" dirty="0"/>
              <a:t>값일 경우 </a:t>
            </a:r>
            <a:r>
              <a:rPr lang="en-US" altLang="ko-KR" dirty="0"/>
              <a:t>d</a:t>
            </a:r>
            <a:r>
              <a:rPr lang="ko-KR" altLang="en-US" dirty="0"/>
              <a:t>를 반환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clear( ) : </a:t>
            </a:r>
            <a:r>
              <a:rPr lang="ko-KR" altLang="en-US" dirty="0" err="1"/>
              <a:t>딕셔너리의</a:t>
            </a:r>
            <a:r>
              <a:rPr lang="ko-KR" altLang="en-US" dirty="0"/>
              <a:t> 모든 원소 쌍을 삭제 </a:t>
            </a:r>
            <a:r>
              <a:rPr lang="en-US" altLang="ko-KR" dirty="0"/>
              <a:t>(</a:t>
            </a:r>
            <a:r>
              <a:rPr lang="ko-KR" altLang="en-US" dirty="0"/>
              <a:t>빈 </a:t>
            </a:r>
            <a:r>
              <a:rPr lang="ko-KR" altLang="en-US" dirty="0" err="1"/>
              <a:t>딕셔너리로</a:t>
            </a:r>
            <a:r>
              <a:rPr lang="ko-KR" altLang="en-US" dirty="0"/>
              <a:t> 만듦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항목 제거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6850" y="2301862"/>
            <a:ext cx="9966234" cy="202075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contacts.pop</a:t>
            </a:r>
            <a:r>
              <a:rPr lang="en-US" altLang="ko-KR" sz="1400" dirty="0">
                <a:solidFill>
                  <a:schemeClr val="tx1"/>
                </a:solidFill>
              </a:rPr>
              <a:t>('Kim')			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key 'Kim'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인 항목의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value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를 반환하고 항목 제거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'010-1234-5678'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contacts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{'Lee':'010-123-4569', 'Park':'010-123-4568'}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contacts.pop</a:t>
            </a:r>
            <a:r>
              <a:rPr lang="en-US" altLang="ko-KR" sz="1400" dirty="0">
                <a:solidFill>
                  <a:schemeClr val="tx1"/>
                </a:solidFill>
              </a:rPr>
              <a:t>('Lim')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			# key 'Lim'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이 없으므로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error</a:t>
            </a:r>
            <a:endParaRPr lang="en-US" altLang="ko-KR" sz="1400" dirty="0">
              <a:solidFill>
                <a:srgbClr val="C00000"/>
              </a:solidFill>
            </a:endParaRPr>
          </a:p>
          <a:p>
            <a:r>
              <a:rPr lang="en-US" altLang="ko-KR" sz="1400" dirty="0" err="1">
                <a:solidFill>
                  <a:srgbClr val="C00000"/>
                </a:solidFill>
              </a:rPr>
              <a:t>KeyError</a:t>
            </a:r>
            <a:r>
              <a:rPr lang="en-US" altLang="ko-KR" sz="1400" dirty="0">
                <a:solidFill>
                  <a:srgbClr val="C00000"/>
                </a:solidFill>
              </a:rPr>
              <a:t>: 'Lim'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contacts.pop</a:t>
            </a:r>
            <a:r>
              <a:rPr lang="en-US" altLang="ko-KR" sz="1400" dirty="0">
                <a:solidFill>
                  <a:schemeClr val="tx1"/>
                </a:solidFill>
              </a:rPr>
              <a:t>("Lim", '010-0000-0000')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key 'Lim'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이 없으므로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'010-0000-0000'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반환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'010-0000-0000'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850" y="4972753"/>
            <a:ext cx="9966234" cy="100296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contacts.clear</a:t>
            </a:r>
            <a:r>
              <a:rPr lang="en-US" altLang="ko-KR" sz="1400" dirty="0">
                <a:solidFill>
                  <a:schemeClr val="tx1"/>
                </a:solidFill>
              </a:rPr>
              <a:t>()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 #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딕셔너리의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모든 항목을 제거하고 빈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딕셔너리가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됨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. D = {}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contacts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12739382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D.items</a:t>
            </a:r>
            <a:r>
              <a:rPr lang="en-US" altLang="ko-KR" dirty="0"/>
              <a:t>( ) :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>
                <a:cs typeface="Times New Roman" panose="02020603050405020304" pitchFamily="18" charset="0"/>
              </a:rPr>
              <a:t>의 모든 </a:t>
            </a:r>
            <a:r>
              <a:rPr lang="en-US" altLang="ko-KR" dirty="0">
                <a:cs typeface="Times New Roman" panose="02020603050405020304" pitchFamily="18" charset="0"/>
              </a:rPr>
              <a:t>(key, value) </a:t>
            </a:r>
            <a:r>
              <a:rPr lang="ko-KR" altLang="en-US" dirty="0">
                <a:cs typeface="Times New Roman" panose="02020603050405020304" pitchFamily="18" charset="0"/>
              </a:rPr>
              <a:t>쌍을 </a:t>
            </a:r>
            <a:r>
              <a:rPr lang="en-US" altLang="ko-KR" dirty="0" err="1">
                <a:cs typeface="Times New Roman" panose="02020603050405020304" pitchFamily="18" charset="0"/>
              </a:rPr>
              <a:t>dict_items</a:t>
            </a:r>
            <a:r>
              <a:rPr lang="en-US" altLang="ko-KR" dirty="0">
                <a:cs typeface="Times New Roman" panose="02020603050405020304" pitchFamily="18" charset="0"/>
              </a:rPr>
              <a:t> </a:t>
            </a:r>
            <a:r>
              <a:rPr lang="ko-KR" altLang="en-US" dirty="0">
                <a:cs typeface="Times New Roman" panose="02020603050405020304" pitchFamily="18" charset="0"/>
              </a:rPr>
              <a:t>객체로 반환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dict_items</a:t>
            </a:r>
            <a:r>
              <a:rPr lang="en-US" altLang="ko-KR" dirty="0"/>
              <a:t> </a:t>
            </a:r>
            <a:r>
              <a:rPr lang="ko-KR" altLang="en-US" dirty="0"/>
              <a:t>객체도 리스트를 사용하는 것과 동일하게 사용하면 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for </a:t>
            </a:r>
            <a:r>
              <a:rPr lang="ko-KR" altLang="en-US" dirty="0"/>
              <a:t>문과 같은 </a:t>
            </a:r>
            <a:r>
              <a:rPr lang="ko-KR" altLang="en-US" dirty="0" err="1"/>
              <a:t>반복문의</a:t>
            </a:r>
            <a:r>
              <a:rPr lang="ko-KR" altLang="en-US" dirty="0"/>
              <a:t> 시퀀스로 사용하여 </a:t>
            </a:r>
            <a:r>
              <a:rPr lang="ko-KR" altLang="en-US" dirty="0" err="1"/>
              <a:t>딕셔너리에</a:t>
            </a:r>
            <a:r>
              <a:rPr lang="ko-KR" altLang="en-US" dirty="0"/>
              <a:t> 포함된 모든 값 확인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key, value </a:t>
            </a:r>
            <a:r>
              <a:rPr lang="ko-KR" altLang="en-US" dirty="0"/>
              <a:t>값 </a:t>
            </a:r>
            <a:r>
              <a:rPr lang="ko-KR" altLang="en-US" dirty="0" err="1"/>
              <a:t>얻어오기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765" y="2053243"/>
            <a:ext cx="10712469" cy="13383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contacts.items</a:t>
            </a:r>
            <a:r>
              <a:rPr lang="en-US" altLang="ko-KR" sz="14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dict_items</a:t>
            </a:r>
            <a:r>
              <a:rPr lang="en-US" altLang="ko-KR" sz="1400" dirty="0">
                <a:solidFill>
                  <a:srgbClr val="0070C0"/>
                </a:solidFill>
              </a:rPr>
              <a:t>([('Kim', '010-1234-5678'), ('Park', '010-1236-4568'),('Lee', '010-1238-4569')])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items = list(</a:t>
            </a:r>
            <a:r>
              <a:rPr lang="en-US" altLang="ko-KR" sz="1400" dirty="0" err="1">
                <a:solidFill>
                  <a:schemeClr val="tx1"/>
                </a:solidFill>
              </a:rPr>
              <a:t>contacts.items</a:t>
            </a:r>
            <a:r>
              <a:rPr lang="en-US" altLang="ko-KR" sz="1400" dirty="0">
                <a:solidFill>
                  <a:schemeClr val="tx1"/>
                </a:solidFill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items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[('Kim', '010-1234-5678'), ('Park', '010-1236-4568'),('Lee', '010-1238-4569')]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8168" y="3940189"/>
            <a:ext cx="9388164" cy="13467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contacts = {'Kim':'010-1234-5678',  'Park':'010-1236-4568', 'Lee':'010-1238-4569'}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for item in </a:t>
            </a:r>
            <a:r>
              <a:rPr lang="en-US" altLang="ko-KR" sz="1400" dirty="0" err="1">
                <a:solidFill>
                  <a:schemeClr val="tx1"/>
                </a:solidFill>
              </a:rPr>
              <a:t>contacts.items</a:t>
            </a:r>
            <a:r>
              <a:rPr lang="en-US" altLang="ko-KR" sz="1400" dirty="0">
                <a:solidFill>
                  <a:schemeClr val="tx1"/>
                </a:solidFill>
              </a:rPr>
              <a:t>():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print(item)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item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은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</a:rPr>
              <a:t>튜플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 형태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print(item[0])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key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값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print(item[1])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value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8214" y="4289862"/>
            <a:ext cx="2914296" cy="22515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</a:rPr>
              <a:t>('Kim', '010-1234-5678')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Kim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010-1234-5678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('Park', '010-1236-4568')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Park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010-1236-4568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('Lee', '010-1238-4569')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Lee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010-1238-4569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686" y="4291272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1676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D.keys</a:t>
            </a:r>
            <a:r>
              <a:rPr lang="en-US" altLang="ko-KR" dirty="0"/>
              <a:t>( ) :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>
                <a:cs typeface="Times New Roman" panose="02020603050405020304" pitchFamily="18" charset="0"/>
              </a:rPr>
              <a:t>의 모든 </a:t>
            </a:r>
            <a:r>
              <a:rPr lang="en-US" altLang="ko-KR" dirty="0">
                <a:cs typeface="Times New Roman" panose="02020603050405020304" pitchFamily="18" charset="0"/>
              </a:rPr>
              <a:t>key </a:t>
            </a:r>
            <a:r>
              <a:rPr lang="ko-KR" altLang="en-US" dirty="0">
                <a:cs typeface="Times New Roman" panose="02020603050405020304" pitchFamily="18" charset="0"/>
              </a:rPr>
              <a:t>만을 모아서 </a:t>
            </a:r>
            <a:r>
              <a:rPr lang="en-US" altLang="ko-KR" dirty="0" err="1">
                <a:cs typeface="Times New Roman" panose="02020603050405020304" pitchFamily="18" charset="0"/>
              </a:rPr>
              <a:t>dict_keys</a:t>
            </a:r>
            <a:r>
              <a:rPr lang="en-US" altLang="ko-KR" dirty="0">
                <a:cs typeface="Times New Roman" panose="02020603050405020304" pitchFamily="18" charset="0"/>
              </a:rPr>
              <a:t> </a:t>
            </a:r>
            <a:r>
              <a:rPr lang="ko-KR" altLang="en-US" dirty="0">
                <a:cs typeface="Times New Roman" panose="02020603050405020304" pitchFamily="18" charset="0"/>
              </a:rPr>
              <a:t>객체로 반환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dict_keys</a:t>
            </a:r>
            <a:r>
              <a:rPr lang="en-US" altLang="ko-KR" dirty="0"/>
              <a:t> </a:t>
            </a:r>
            <a:r>
              <a:rPr lang="ko-KR" altLang="en-US" dirty="0"/>
              <a:t>객체도 리스트를 사용하는 것과 동일하게 사용하면 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for </a:t>
            </a:r>
            <a:r>
              <a:rPr lang="ko-KR" altLang="en-US" dirty="0"/>
              <a:t>문과 같은 </a:t>
            </a:r>
            <a:r>
              <a:rPr lang="ko-KR" altLang="en-US" dirty="0" err="1"/>
              <a:t>반복문의</a:t>
            </a:r>
            <a:r>
              <a:rPr lang="ko-KR" altLang="en-US" dirty="0"/>
              <a:t> 시퀀스로 사용하여 </a:t>
            </a:r>
            <a:r>
              <a:rPr lang="ko-KR" altLang="en-US" dirty="0" err="1"/>
              <a:t>딕셔너리에</a:t>
            </a:r>
            <a:r>
              <a:rPr lang="ko-KR" altLang="en-US" dirty="0"/>
              <a:t> 포함된 모든 </a:t>
            </a:r>
            <a:r>
              <a:rPr lang="en-US" altLang="ko-KR" dirty="0"/>
              <a:t>key </a:t>
            </a:r>
            <a:r>
              <a:rPr lang="ko-KR" altLang="en-US" dirty="0"/>
              <a:t>값 및 항목의 값 확인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key, value </a:t>
            </a:r>
            <a:r>
              <a:rPr lang="ko-KR" altLang="en-US" dirty="0"/>
              <a:t>값 </a:t>
            </a:r>
            <a:r>
              <a:rPr lang="ko-KR" altLang="en-US" dirty="0" err="1"/>
              <a:t>얻어오기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765" y="2053243"/>
            <a:ext cx="10712469" cy="13383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contacts.keys</a:t>
            </a:r>
            <a:r>
              <a:rPr lang="en-US" altLang="ko-KR" sz="14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dict_keys</a:t>
            </a:r>
            <a:r>
              <a:rPr lang="en-US" altLang="ko-KR" sz="1400" dirty="0">
                <a:solidFill>
                  <a:srgbClr val="0070C0"/>
                </a:solidFill>
              </a:rPr>
              <a:t>(['Kim', 'Park', 'Lee'])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keys = list(</a:t>
            </a:r>
            <a:r>
              <a:rPr lang="en-US" altLang="ko-KR" sz="1400" dirty="0" err="1">
                <a:solidFill>
                  <a:schemeClr val="tx1"/>
                </a:solidFill>
              </a:rPr>
              <a:t>contacts.keys</a:t>
            </a:r>
            <a:r>
              <a:rPr lang="en-US" altLang="ko-KR" sz="1400" dirty="0">
                <a:solidFill>
                  <a:schemeClr val="tx1"/>
                </a:solidFill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keys</a:t>
            </a:r>
            <a:endParaRPr lang="en-US" altLang="ko-KR" sz="1400" dirty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['Kim', 'Park', 'Lee']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9765" y="4041502"/>
            <a:ext cx="8437486" cy="176234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contacts = {'Kim':'010-1234-5678',  'Park':'010-1236-4568', 'Lee':'010-1238-4569'}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for x in </a:t>
            </a:r>
            <a:r>
              <a:rPr lang="en-US" altLang="ko-KR" sz="1400" dirty="0" err="1">
                <a:solidFill>
                  <a:schemeClr val="tx1"/>
                </a:solidFill>
              </a:rPr>
              <a:t>contacts.keys</a:t>
            </a:r>
            <a:r>
              <a:rPr lang="en-US" altLang="ko-KR" sz="1400" dirty="0">
                <a:solidFill>
                  <a:schemeClr val="tx1"/>
                </a:solidFill>
              </a:rPr>
              <a:t>():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print(x)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key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값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for x in </a:t>
            </a:r>
            <a:r>
              <a:rPr lang="en-US" altLang="ko-KR" sz="1400" dirty="0" err="1">
                <a:solidFill>
                  <a:schemeClr val="tx1"/>
                </a:solidFill>
              </a:rPr>
              <a:t>contacts.keys</a:t>
            </a:r>
            <a:r>
              <a:rPr lang="en-US" altLang="ko-KR" sz="1400" dirty="0">
                <a:solidFill>
                  <a:schemeClr val="tx1"/>
                </a:solidFill>
              </a:rPr>
              <a:t>():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print('key:{} value:{}'.format(x, contacts[x]))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key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와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value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쌍 전체 출력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12263" y="4668508"/>
            <a:ext cx="3038986" cy="14459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</a:rPr>
              <a:t>Kim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Park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Lee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key:Kim</a:t>
            </a:r>
            <a:r>
              <a:rPr lang="en-US" altLang="ko-KR" sz="1400" dirty="0">
                <a:solidFill>
                  <a:srgbClr val="0070C0"/>
                </a:solidFill>
              </a:rPr>
              <a:t> value:010-1234-5678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key:Park</a:t>
            </a:r>
            <a:r>
              <a:rPr lang="en-US" altLang="ko-KR" sz="1400" dirty="0">
                <a:solidFill>
                  <a:srgbClr val="0070C0"/>
                </a:solidFill>
              </a:rPr>
              <a:t> value:010-1236-4568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key:Lee</a:t>
            </a:r>
            <a:r>
              <a:rPr lang="en-US" altLang="ko-KR" sz="1400" dirty="0">
                <a:solidFill>
                  <a:srgbClr val="0070C0"/>
                </a:solidFill>
              </a:rPr>
              <a:t> value:010-1238-4569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251" y="4105169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4311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D.values</a:t>
            </a:r>
            <a:r>
              <a:rPr lang="en-US" altLang="ko-KR" dirty="0"/>
              <a:t>( ) : </a:t>
            </a:r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en-US" altLang="ko-KR" dirty="0"/>
              <a:t>D</a:t>
            </a:r>
            <a:r>
              <a:rPr lang="ko-KR" altLang="en-US" dirty="0">
                <a:cs typeface="Times New Roman" panose="02020603050405020304" pitchFamily="18" charset="0"/>
              </a:rPr>
              <a:t>의 모든 </a:t>
            </a:r>
            <a:r>
              <a:rPr lang="en-US" altLang="ko-KR" dirty="0">
                <a:cs typeface="Times New Roman" panose="02020603050405020304" pitchFamily="18" charset="0"/>
              </a:rPr>
              <a:t>value </a:t>
            </a:r>
            <a:r>
              <a:rPr lang="ko-KR" altLang="en-US" dirty="0">
                <a:cs typeface="Times New Roman" panose="02020603050405020304" pitchFamily="18" charset="0"/>
              </a:rPr>
              <a:t>만을 모아서 </a:t>
            </a:r>
            <a:r>
              <a:rPr lang="en-US" altLang="ko-KR" dirty="0" err="1">
                <a:cs typeface="Times New Roman" panose="02020603050405020304" pitchFamily="18" charset="0"/>
              </a:rPr>
              <a:t>dict_values</a:t>
            </a:r>
            <a:r>
              <a:rPr lang="en-US" altLang="ko-KR" dirty="0">
                <a:cs typeface="Times New Roman" panose="02020603050405020304" pitchFamily="18" charset="0"/>
              </a:rPr>
              <a:t> </a:t>
            </a:r>
            <a:r>
              <a:rPr lang="ko-KR" altLang="en-US" dirty="0">
                <a:cs typeface="Times New Roman" panose="02020603050405020304" pitchFamily="18" charset="0"/>
              </a:rPr>
              <a:t>객체로 반환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-US" altLang="ko-KR" dirty="0" err="1"/>
              <a:t>dict_values</a:t>
            </a:r>
            <a:r>
              <a:rPr lang="en-US" altLang="ko-KR" dirty="0"/>
              <a:t> </a:t>
            </a:r>
            <a:r>
              <a:rPr lang="ko-KR" altLang="en-US" dirty="0"/>
              <a:t>객체도 리스트를 사용하는 것과 동일하게 사용하면 됨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for </a:t>
            </a:r>
            <a:r>
              <a:rPr lang="ko-KR" altLang="en-US" dirty="0"/>
              <a:t>문과 같은 </a:t>
            </a:r>
            <a:r>
              <a:rPr lang="ko-KR" altLang="en-US" dirty="0" err="1"/>
              <a:t>반복문의</a:t>
            </a:r>
            <a:r>
              <a:rPr lang="ko-KR" altLang="en-US" dirty="0"/>
              <a:t> 시퀀스로 사용하여 </a:t>
            </a:r>
            <a:r>
              <a:rPr lang="ko-KR" altLang="en-US" dirty="0" err="1"/>
              <a:t>딕셔너리에</a:t>
            </a:r>
            <a:r>
              <a:rPr lang="ko-KR" altLang="en-US" dirty="0"/>
              <a:t> 포함된 모든 값 확인 가능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key, value </a:t>
            </a:r>
            <a:r>
              <a:rPr lang="ko-KR" altLang="en-US" dirty="0"/>
              <a:t>값 </a:t>
            </a:r>
            <a:r>
              <a:rPr lang="ko-KR" altLang="en-US" dirty="0" err="1"/>
              <a:t>얻어오기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765" y="2053243"/>
            <a:ext cx="10712469" cy="13383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contacts = {'Kim':'010-1234-5678',  'Park':'010-1236-4568', 'Lee':'010-1238-4569'}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</a:t>
            </a:r>
            <a:r>
              <a:rPr lang="en-US" altLang="ko-KR" sz="1400" dirty="0" err="1">
                <a:solidFill>
                  <a:schemeClr val="tx1"/>
                </a:solidFill>
              </a:rPr>
              <a:t>contacts.values</a:t>
            </a:r>
            <a:r>
              <a:rPr lang="en-US" altLang="ko-KR" sz="1400" dirty="0">
                <a:solidFill>
                  <a:schemeClr val="tx1"/>
                </a:solidFill>
              </a:rPr>
              <a:t>()</a:t>
            </a:r>
          </a:p>
          <a:p>
            <a:r>
              <a:rPr lang="en-US" altLang="ko-KR" sz="1400" dirty="0" err="1">
                <a:solidFill>
                  <a:srgbClr val="0070C0"/>
                </a:solidFill>
              </a:rPr>
              <a:t>dict_values</a:t>
            </a:r>
            <a:r>
              <a:rPr lang="en-US" altLang="ko-KR" sz="1400" dirty="0">
                <a:solidFill>
                  <a:srgbClr val="0070C0"/>
                </a:solidFill>
              </a:rPr>
              <a:t>(['010-1234-5678', '010-1236-4568', '010-1238-4569'])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values = list(</a:t>
            </a:r>
            <a:r>
              <a:rPr lang="en-US" altLang="ko-KR" sz="1400" dirty="0" err="1">
                <a:solidFill>
                  <a:schemeClr val="tx1"/>
                </a:solidFill>
              </a:rPr>
              <a:t>contacts.values</a:t>
            </a:r>
            <a:r>
              <a:rPr lang="en-US" altLang="ko-KR" sz="1400" dirty="0">
                <a:solidFill>
                  <a:schemeClr val="tx1"/>
                </a:solidFill>
              </a:rPr>
              <a:t>())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values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['010-1234-5678', '010-1236-4568', '010-1238-4569']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8168" y="3940189"/>
            <a:ext cx="9388164" cy="10225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contacts = {'Kim':'010-1234-5678',  'Park':'010-1236-4568', 'Lee':'010-1238-4569'}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for x in </a:t>
            </a:r>
            <a:r>
              <a:rPr lang="en-US" altLang="ko-KR" sz="1400" dirty="0" err="1">
                <a:solidFill>
                  <a:schemeClr val="tx1"/>
                </a:solidFill>
              </a:rPr>
              <a:t>contacts.values</a:t>
            </a:r>
            <a:r>
              <a:rPr lang="en-US" altLang="ko-KR" sz="1400" dirty="0">
                <a:solidFill>
                  <a:schemeClr val="tx1"/>
                </a:solidFill>
              </a:rPr>
              <a:t>():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print(x)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value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값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79696" y="5087884"/>
            <a:ext cx="3038986" cy="8640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rgbClr val="0070C0"/>
                </a:solidFill>
              </a:rPr>
              <a:t>010-1234-5678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010-1236-4568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010-1238-4569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68" y="5089294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4528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기본 제공되는 함수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딕셔너리</a:t>
            </a:r>
            <a:r>
              <a:rPr lang="ko-KR" altLang="en-US" dirty="0"/>
              <a:t> 관련 </a:t>
            </a:r>
            <a:r>
              <a:rPr lang="ko-KR" altLang="en-US" dirty="0" err="1"/>
              <a:t>내장함수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311384" y="1748629"/>
          <a:ext cx="8642241" cy="26485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53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8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4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function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Description (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인수 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D</a:t>
                      </a:r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:</a:t>
                      </a:r>
                      <a:r>
                        <a:rPr lang="ko-KR" altLang="en-US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600" b="0" u="none" strike="noStrike" dirty="0" err="1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딕셔너리</a:t>
                      </a:r>
                      <a:r>
                        <a:rPr lang="en-US" altLang="ko-KR" sz="1600" b="0" u="none" strike="noStrike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4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len</a:t>
                      </a:r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D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의 원소 개수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499392"/>
                  </a:ext>
                </a:extLst>
              </a:tr>
              <a:tr h="5060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j-ea"/>
                        </a:rPr>
                        <a:t>sorted(D)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D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key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정렬한 리스트 반환</a:t>
                      </a:r>
                      <a:endParaRPr lang="en-US" altLang="ko-KR" sz="1400" b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marL="72000" indent="0" algn="l" fontAlgn="ctr"/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는 불변이고 오름차순 또는 내림차순으로 정렬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내림차순</a:t>
                      </a:r>
                      <a:r>
                        <a:rPr lang="en-US" altLang="ko-KR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sorted(D,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 reverse=True))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list(D)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D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</a:t>
                      </a:r>
                      <a:r>
                        <a:rPr lang="en-US" altLang="ko-KR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key</a:t>
                      </a:r>
                      <a:r>
                        <a:rPr lang="ko-KR" altLang="en-US" sz="14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들을</a:t>
                      </a:r>
                      <a:r>
                        <a:rPr lang="en-US" altLang="ko-KR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4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리스트로 변환하여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set(D)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</a:t>
                      </a:r>
                      <a:r>
                        <a:rPr lang="ko-KR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들을</a:t>
                      </a:r>
                      <a:r>
                        <a:rPr lang="en-US" altLang="ko-KR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세트로 변환하여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4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0" u="none" strike="noStrike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j-ea"/>
                        </a:rPr>
                        <a:t>tuple(D)</a:t>
                      </a:r>
                      <a:endParaRPr lang="en-US" altLang="ko-KR" sz="1600" b="0" i="0" u="none" strike="noStrike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0F6"/>
                    </a:solidFill>
                  </a:tcPr>
                </a:tc>
                <a:tc>
                  <a:txBody>
                    <a:bodyPr/>
                    <a:lstStyle/>
                    <a:p>
                      <a:pPr marL="72000" indent="0" algn="l" fontAlgn="ctr"/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D</a:t>
                      </a:r>
                      <a:r>
                        <a:rPr lang="ko-KR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key</a:t>
                      </a:r>
                      <a:r>
                        <a:rPr lang="ko-KR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들을</a:t>
                      </a:r>
                      <a:r>
                        <a:rPr lang="en-US" altLang="ko-KR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튜플로</a:t>
                      </a:r>
                      <a:r>
                        <a:rPr lang="ko-KR" altLang="en-US" sz="1400" b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변환하여 반환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923847" y="3189831"/>
            <a:ext cx="4682000" cy="301214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d1 = {1:10, 5:50, 3:30, 2:20}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</a:t>
            </a:r>
            <a:r>
              <a:rPr lang="en-US" altLang="ko-KR" dirty="0" err="1">
                <a:solidFill>
                  <a:schemeClr val="tx1"/>
                </a:solidFill>
              </a:rPr>
              <a:t>len</a:t>
            </a:r>
            <a:r>
              <a:rPr lang="en-US" altLang="ko-KR" dirty="0">
                <a:solidFill>
                  <a:schemeClr val="tx1"/>
                </a:solidFill>
              </a:rPr>
              <a:t>(d1)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d2 = sorted(d1)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d2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[1, 2, 3, 5]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list(d1)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[1, 5, 3, 2]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set(d1)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{1, 2, 3, 5}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tuple(d1)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(1, 5, 3, 2)</a:t>
            </a:r>
          </a:p>
        </p:txBody>
      </p:sp>
    </p:spTree>
    <p:extLst>
      <p:ext uri="{BB962C8B-B14F-4D97-AF65-F5344CB8AC3E}">
        <p14:creationId xmlns:p14="http://schemas.microsoft.com/office/powerpoint/2010/main" val="266183338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94492058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CB281F-8259-434E-AE6D-A9E04D7B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x-none" altLang="en-US" dirty="0"/>
              <a:t>학습</a:t>
            </a:r>
            <a:r>
              <a:rPr kumimoji="1" lang="ko-KR" altLang="en-US" dirty="0"/>
              <a:t> 목차</a:t>
            </a:r>
            <a:endParaRPr kumimoji="1" lang="x-none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03A61-F0F8-5C47-B8E5-7991B4C44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 함수 정의와 사용</a:t>
            </a:r>
            <a:endParaRPr kumimoji="1" lang="en-US" altLang="ko-KR" dirty="0"/>
          </a:p>
          <a:p>
            <a:r>
              <a:rPr kumimoji="1" lang="en-US" altLang="en-US" dirty="0"/>
              <a:t> </a:t>
            </a:r>
            <a:r>
              <a:rPr kumimoji="1" lang="ko-KR" altLang="en-US" dirty="0"/>
              <a:t>사용자 정의 함수</a:t>
            </a:r>
            <a:endParaRPr kumimoji="1" lang="en-US" altLang="ko-KR" dirty="0"/>
          </a:p>
          <a:p>
            <a:r>
              <a:rPr kumimoji="1" lang="en-US" altLang="en-US" dirty="0"/>
              <a:t> </a:t>
            </a:r>
            <a:r>
              <a:rPr kumimoji="1" lang="ko-KR" altLang="en-US" dirty="0"/>
              <a:t>람다 함수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41496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문자열 안에서 값을 삽입하고 싶은 자리에 </a:t>
            </a:r>
            <a:r>
              <a:rPr lang="en-US" altLang="ko-KR" sz="1800" b="1" dirty="0">
                <a:solidFill>
                  <a:srgbClr val="C00000"/>
                </a:solidFill>
              </a:rPr>
              <a:t>%</a:t>
            </a:r>
            <a:r>
              <a:rPr lang="ko-KR" altLang="en-US" sz="1800" b="1" dirty="0">
                <a:solidFill>
                  <a:srgbClr val="C00000"/>
                </a:solidFill>
              </a:rPr>
              <a:t>를 추가</a:t>
            </a:r>
            <a:endParaRPr lang="en-US" altLang="ko-KR" sz="1800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문자열 뒤에 </a:t>
            </a:r>
            <a:r>
              <a:rPr lang="en-US" altLang="ko-KR" sz="1800" b="1" dirty="0">
                <a:solidFill>
                  <a:srgbClr val="C00000"/>
                </a:solidFill>
              </a:rPr>
              <a:t>%</a:t>
            </a:r>
            <a:r>
              <a:rPr lang="ko-KR" altLang="en-US" sz="1800" b="1" dirty="0">
                <a:solidFill>
                  <a:srgbClr val="C00000"/>
                </a:solidFill>
              </a:rPr>
              <a:t>를 붙여주고 그 뒤에 삽입할 값을 위치시킴</a:t>
            </a:r>
            <a:endParaRPr lang="en-US" altLang="ko-KR" sz="1800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800" dirty="0"/>
              <a:t>숫자</a:t>
            </a:r>
            <a:r>
              <a:rPr lang="en-US" altLang="ko-KR" sz="1800" dirty="0"/>
              <a:t>, </a:t>
            </a:r>
            <a:r>
              <a:rPr lang="ko-KR" altLang="en-US" sz="1800" dirty="0"/>
              <a:t>문자열</a:t>
            </a:r>
            <a:r>
              <a:rPr lang="en-US" altLang="ko-KR" sz="1800" dirty="0"/>
              <a:t>, </a:t>
            </a:r>
            <a:r>
              <a:rPr lang="ko-KR" altLang="en-US" sz="1800" dirty="0"/>
              <a:t>변수 삽입 가능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문자열 포맷 코드와 함께 사용</a:t>
            </a:r>
            <a:endParaRPr lang="en-US" altLang="ko-KR" sz="1800" dirty="0"/>
          </a:p>
          <a:p>
            <a:endParaRPr lang="ko-KR" altLang="en-US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en-US" altLang="ko-KR" dirty="0"/>
              <a:t>(Formatting) : % </a:t>
            </a:r>
            <a:r>
              <a:rPr lang="ko-KR" altLang="en-US" dirty="0"/>
              <a:t>기호 사용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955780"/>
              </p:ext>
            </p:extLst>
          </p:nvPr>
        </p:nvGraphicFramePr>
        <p:xfrm>
          <a:off x="1058557" y="2811994"/>
          <a:ext cx="8247368" cy="3389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43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6410325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2880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문자열 포맷 코드</a:t>
                      </a:r>
                      <a:endParaRPr lang="ko-Kore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47825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%s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(string)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어떤 형태의 값이든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뒤에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있는 값을 문자열로 변환하여 넣을 수 있음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%c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(character)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60966"/>
                  </a:ext>
                </a:extLst>
              </a:tr>
              <a:tr h="71738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%d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(integer)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%d :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자릿수를 지정하지 않은 정수</a:t>
                      </a:r>
                      <a:endParaRPr lang="en-US" alt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</a:t>
                      </a:r>
                      <a:r>
                        <a:rPr lang="en-US" altLang="ko-KR" sz="1400" kern="100" dirty="0" err="1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nd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 n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정수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%2d -&gt;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2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정수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68493"/>
                  </a:ext>
                </a:extLst>
              </a:tr>
              <a:tr h="717383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%f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부동소수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(floating-point)</a:t>
                      </a: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%f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: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자릿수를 지정하지 않은 실수</a:t>
                      </a:r>
                      <a:endParaRPr lang="en-US" altLang="ko-KR" sz="1400" kern="100" baseline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%.mf : 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소수점 이하 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실수 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: %.2f -&gt; 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소수점 이하 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실수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98557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%o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진수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10548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%x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16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진수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09173"/>
                  </a:ext>
                </a:extLst>
              </a:tr>
              <a:tr h="285419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%%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Literal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% (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 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% </a:t>
                      </a:r>
                      <a:r>
                        <a:rPr lang="ko-KR" altLang="en-US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자체</a:t>
                      </a:r>
                      <a:r>
                        <a:rPr lang="en-US" altLang="ko-KR" sz="1400" kern="100" baseline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871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0985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함수의 정의와 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10952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특정 작업을 수행하는 명령어들의 모음에 이름을 붙인 것</a:t>
            </a:r>
          </a:p>
          <a:p>
            <a:r>
              <a:rPr lang="ko-KR" altLang="en-US" sz="1800" dirty="0"/>
              <a:t>작업에 </a:t>
            </a:r>
            <a:r>
              <a:rPr lang="ko-KR" altLang="en-US" sz="1800" b="1" dirty="0">
                <a:solidFill>
                  <a:srgbClr val="C00000"/>
                </a:solidFill>
              </a:rPr>
              <a:t>필요한 데이터를 전달받을</a:t>
            </a:r>
            <a:r>
              <a:rPr lang="ko-KR" altLang="en-US" sz="1800" dirty="0"/>
              <a:t> 수 있으며</a:t>
            </a:r>
            <a:r>
              <a:rPr lang="en-US" altLang="ko-KR" sz="1800" dirty="0"/>
              <a:t>,</a:t>
            </a:r>
            <a:br>
              <a:rPr lang="en-US" altLang="ko-KR" sz="1800" dirty="0"/>
            </a:br>
            <a:r>
              <a:rPr lang="ko-KR" altLang="en-US" sz="1800" dirty="0"/>
              <a:t>작업이 완료된 후에는 </a:t>
            </a:r>
            <a:r>
              <a:rPr lang="ko-KR" altLang="en-US" sz="1800" b="1" dirty="0">
                <a:solidFill>
                  <a:srgbClr val="C00000"/>
                </a:solidFill>
              </a:rPr>
              <a:t>작업의 결과를 </a:t>
            </a:r>
            <a:r>
              <a:rPr lang="ko-KR" altLang="en-US" sz="1800" b="1" dirty="0" err="1">
                <a:solidFill>
                  <a:srgbClr val="C00000"/>
                </a:solidFill>
              </a:rPr>
              <a:t>호출자에게</a:t>
            </a:r>
            <a:r>
              <a:rPr lang="ko-KR" altLang="en-US" sz="1800" b="1" dirty="0">
                <a:solidFill>
                  <a:srgbClr val="C00000"/>
                </a:solidFill>
              </a:rPr>
              <a:t> 반환</a:t>
            </a:r>
            <a:r>
              <a:rPr lang="ko-KR" altLang="en-US" sz="1800" dirty="0"/>
              <a:t>할 수 있음</a:t>
            </a:r>
          </a:p>
          <a:p>
            <a:r>
              <a:rPr lang="ko-KR" altLang="en-US" sz="1800" dirty="0"/>
              <a:t>함수 안의 명령어들을 실행하려면 함수를 </a:t>
            </a:r>
            <a:r>
              <a:rPr lang="ko-KR" altLang="en-US" sz="1800" b="1" dirty="0">
                <a:solidFill>
                  <a:srgbClr val="C00000"/>
                </a:solidFill>
              </a:rPr>
              <a:t>호출</a:t>
            </a:r>
            <a:r>
              <a:rPr lang="en-US" altLang="ko-KR" sz="1800" dirty="0"/>
              <a:t>(call)</a:t>
            </a:r>
            <a:r>
              <a:rPr lang="ko-KR" altLang="en-US" sz="1800" dirty="0"/>
              <a:t>해야 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6" name="그래픽 12">
            <a:extLst>
              <a:ext uri="{FF2B5EF4-FFF2-40B4-BE49-F238E27FC236}">
                <a16:creationId xmlns:a16="http://schemas.microsoft.com/office/drawing/2014/main" id="{39335B7B-FA63-8D42-AEE1-8009D7EE47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5143" r="13375" b="11100"/>
          <a:stretch/>
        </p:blipFill>
        <p:spPr>
          <a:xfrm>
            <a:off x="1773281" y="3210175"/>
            <a:ext cx="4789444" cy="305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31204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필요성</a:t>
            </a:r>
          </a:p>
        </p:txBody>
      </p:sp>
      <p:pic>
        <p:nvPicPr>
          <p:cNvPr id="8" name="그래픽 39">
            <a:extLst>
              <a:ext uri="{FF2B5EF4-FFF2-40B4-BE49-F238E27FC236}">
                <a16:creationId xmlns:a16="http://schemas.microsoft.com/office/drawing/2014/main" id="{B8920CFF-06C8-E249-A6A4-4F9805EB9D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000" b="18889"/>
          <a:stretch/>
        </p:blipFill>
        <p:spPr>
          <a:xfrm>
            <a:off x="1144465" y="1285821"/>
            <a:ext cx="6103657" cy="2705955"/>
          </a:xfrm>
          <a:prstGeom prst="rect">
            <a:avLst/>
          </a:prstGeom>
        </p:spPr>
      </p:pic>
      <p:pic>
        <p:nvPicPr>
          <p:cNvPr id="9" name="그래픽 40">
            <a:extLst>
              <a:ext uri="{FF2B5EF4-FFF2-40B4-BE49-F238E27FC236}">
                <a16:creationId xmlns:a16="http://schemas.microsoft.com/office/drawing/2014/main" id="{8DDCA1E0-7340-AB4D-AE42-25325FD438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00" t="41911" r="9667" b="13003"/>
          <a:stretch/>
        </p:blipFill>
        <p:spPr>
          <a:xfrm>
            <a:off x="4208145" y="4130827"/>
            <a:ext cx="4960620" cy="2049785"/>
          </a:xfrm>
          <a:prstGeom prst="rect">
            <a:avLst/>
          </a:prstGeom>
        </p:spPr>
      </p:pic>
      <p:pic>
        <p:nvPicPr>
          <p:cNvPr id="10" name="그래픽 41">
            <a:extLst>
              <a:ext uri="{FF2B5EF4-FFF2-40B4-BE49-F238E27FC236}">
                <a16:creationId xmlns:a16="http://schemas.microsoft.com/office/drawing/2014/main" id="{573C1E82-C2D7-024B-935C-A4D9726E0E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3982" t="40769" r="10029" b="15866"/>
          <a:stretch/>
        </p:blipFill>
        <p:spPr>
          <a:xfrm>
            <a:off x="7956557" y="3282315"/>
            <a:ext cx="3189265" cy="28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예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9664" y="1453599"/>
            <a:ext cx="516078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a = </a:t>
            </a:r>
            <a:r>
              <a:rPr lang="en-US" altLang="ko-KR" dirty="0" err="1"/>
              <a:t>len</a:t>
            </a:r>
            <a:r>
              <a:rPr lang="en-US" altLang="ko-KR" dirty="0"/>
              <a:t>("Hello world")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내장함수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40814" y="1457719"/>
            <a:ext cx="5037199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print("Hello world")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내장함수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6640814" y="2464946"/>
            <a:ext cx="5025502" cy="2709866"/>
            <a:chOff x="7071866" y="2277397"/>
            <a:chExt cx="5025502" cy="2709866"/>
          </a:xfrm>
        </p:grpSpPr>
        <p:grpSp>
          <p:nvGrpSpPr>
            <p:cNvPr id="58" name="그룹 57"/>
            <p:cNvGrpSpPr/>
            <p:nvPr/>
          </p:nvGrpSpPr>
          <p:grpSpPr>
            <a:xfrm>
              <a:off x="7071866" y="2277397"/>
              <a:ext cx="3245467" cy="2709866"/>
              <a:chOff x="2853589" y="2645444"/>
              <a:chExt cx="3245467" cy="2709866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2997769" y="2645444"/>
                <a:ext cx="176302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"</a:t>
                </a:r>
                <a:r>
                  <a:rPr lang="en-US" altLang="ko-KR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Hello world</a:t>
                </a:r>
                <a:r>
                  <a:rPr lang="en-US" altLang="ko-KR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"</a:t>
                </a:r>
                <a:endParaRPr lang="ko-KR" alt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686761" y="4955200"/>
                <a:ext cx="24122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C00000"/>
                    </a:solidFill>
                  </a:rPr>
                  <a:t>출력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(</a:t>
                </a:r>
                <a:r>
                  <a:rPr lang="ko-KR" altLang="en-US" sz="2000" b="1" dirty="0" err="1">
                    <a:solidFill>
                      <a:srgbClr val="C00000"/>
                    </a:solidFill>
                  </a:rPr>
                  <a:t>반환값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)</a:t>
                </a:r>
                <a:r>
                  <a:rPr lang="ko-KR" altLang="en-US" sz="2000" b="1" dirty="0">
                    <a:solidFill>
                      <a:srgbClr val="C00000"/>
                    </a:solidFill>
                  </a:rPr>
                  <a:t> 없음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.</a:t>
                </a:r>
                <a:r>
                  <a:rPr lang="ko-KR" altLang="en-US" sz="2000" b="1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995711" y="3075581"/>
                <a:ext cx="765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C00000"/>
                    </a:solidFill>
                  </a:rPr>
                  <a:t>입력</a:t>
                </a:r>
              </a:p>
            </p:txBody>
          </p:sp>
          <p:grpSp>
            <p:nvGrpSpPr>
              <p:cNvPr id="62" name="그룹 61"/>
              <p:cNvGrpSpPr/>
              <p:nvPr/>
            </p:nvGrpSpPr>
            <p:grpSpPr>
              <a:xfrm>
                <a:off x="2853589" y="3164421"/>
                <a:ext cx="2887783" cy="1614601"/>
                <a:chOff x="5343715" y="2276872"/>
                <a:chExt cx="2887783" cy="1614601"/>
              </a:xfrm>
            </p:grpSpPr>
            <p:cxnSp>
              <p:nvCxnSpPr>
                <p:cNvPr id="63" name="직선 연결선 62"/>
                <p:cNvCxnSpPr/>
                <p:nvPr/>
              </p:nvCxnSpPr>
              <p:spPr bwMode="auto">
                <a:xfrm>
                  <a:off x="5778776" y="2496033"/>
                  <a:ext cx="222666" cy="432048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직선 연결선 63"/>
                <p:cNvCxnSpPr/>
                <p:nvPr/>
              </p:nvCxnSpPr>
              <p:spPr bwMode="auto">
                <a:xfrm flipH="1">
                  <a:off x="6506007" y="2505715"/>
                  <a:ext cx="324679" cy="432048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5" name="직선 연결선 64"/>
                <p:cNvCxnSpPr/>
                <p:nvPr/>
              </p:nvCxnSpPr>
              <p:spPr bwMode="auto">
                <a:xfrm>
                  <a:off x="5353132" y="2928081"/>
                  <a:ext cx="648310" cy="0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6" name="직선 연결선 65"/>
                <p:cNvCxnSpPr/>
                <p:nvPr/>
              </p:nvCxnSpPr>
              <p:spPr bwMode="auto">
                <a:xfrm flipV="1">
                  <a:off x="6516216" y="2924944"/>
                  <a:ext cx="1715282" cy="3137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7" name="직선 연결선 66"/>
                <p:cNvCxnSpPr/>
                <p:nvPr/>
              </p:nvCxnSpPr>
              <p:spPr bwMode="auto">
                <a:xfrm>
                  <a:off x="5353132" y="2924944"/>
                  <a:ext cx="0" cy="966529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8" name="직선 연결선 67"/>
                <p:cNvCxnSpPr/>
                <p:nvPr/>
              </p:nvCxnSpPr>
              <p:spPr bwMode="auto">
                <a:xfrm>
                  <a:off x="5343715" y="3884053"/>
                  <a:ext cx="2873163" cy="7419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9" name="직선 연결선 68"/>
                <p:cNvCxnSpPr/>
                <p:nvPr/>
              </p:nvCxnSpPr>
              <p:spPr bwMode="auto">
                <a:xfrm>
                  <a:off x="8216878" y="2924943"/>
                  <a:ext cx="0" cy="966529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70" name="직선 화살표 연결선 69"/>
                <p:cNvCxnSpPr/>
                <p:nvPr/>
              </p:nvCxnSpPr>
              <p:spPr bwMode="auto">
                <a:xfrm>
                  <a:off x="6300192" y="2276872"/>
                  <a:ext cx="0" cy="576721"/>
                </a:xfrm>
                <a:prstGeom prst="straightConnector1">
                  <a:avLst/>
                </a:prstGeom>
                <a:solidFill>
                  <a:schemeClr val="bg1"/>
                </a:solidFill>
                <a:ln w="5715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71" name="직사각형 70"/>
                <p:cNvSpPr/>
                <p:nvPr/>
              </p:nvSpPr>
              <p:spPr>
                <a:xfrm>
                  <a:off x="5429889" y="3123099"/>
                  <a:ext cx="255069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ko-KR" sz="2800" dirty="0">
                      <a:solidFill>
                        <a:srgbClr val="000000"/>
                      </a:solidFill>
                      <a:latin typeface="Consolas" panose="020B0609020204030204" pitchFamily="49" charset="0"/>
                      <a:ea typeface="HY엽서L"/>
                    </a:rPr>
                    <a:t>print("...")</a:t>
                  </a:r>
                  <a:endParaRPr lang="ko-KR" alt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HY엽서L"/>
                  </a:endParaRPr>
                </a:p>
              </p:txBody>
            </p:sp>
          </p:grpSp>
        </p:grpSp>
        <p:sp>
          <p:nvSpPr>
            <p:cNvPr id="72" name="TextBox 71"/>
            <p:cNvSpPr txBox="1"/>
            <p:nvPr/>
          </p:nvSpPr>
          <p:spPr>
            <a:xfrm>
              <a:off x="10390712" y="3763518"/>
              <a:ext cx="143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Hello world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0252417" y="3400832"/>
              <a:ext cx="1844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</a:rPr>
                <a:t>내부 작업 수행</a:t>
              </a:r>
            </a:p>
          </p:txBody>
        </p:sp>
        <p:cxnSp>
          <p:nvCxnSpPr>
            <p:cNvPr id="74" name="직선 화살표 연결선 73"/>
            <p:cNvCxnSpPr>
              <a:endCxn id="72" idx="1"/>
            </p:cNvCxnSpPr>
            <p:nvPr/>
          </p:nvCxnSpPr>
          <p:spPr bwMode="auto">
            <a:xfrm>
              <a:off x="9959649" y="3916217"/>
              <a:ext cx="431063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0" name="그룹 9"/>
          <p:cNvGrpSpPr/>
          <p:nvPr/>
        </p:nvGrpSpPr>
        <p:grpSpPr>
          <a:xfrm>
            <a:off x="1003872" y="2265201"/>
            <a:ext cx="5292153" cy="3464533"/>
            <a:chOff x="1003872" y="2265201"/>
            <a:chExt cx="5292153" cy="3464533"/>
          </a:xfrm>
        </p:grpSpPr>
        <p:grpSp>
          <p:nvGrpSpPr>
            <p:cNvPr id="29" name="그룹 28"/>
            <p:cNvGrpSpPr/>
            <p:nvPr/>
          </p:nvGrpSpPr>
          <p:grpSpPr>
            <a:xfrm>
              <a:off x="1003872" y="2265201"/>
              <a:ext cx="4343846" cy="3464533"/>
              <a:chOff x="2853589" y="2676861"/>
              <a:chExt cx="4343846" cy="3464533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4491589" y="5618174"/>
                <a:ext cx="7645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0070C0"/>
                    </a:solidFill>
                  </a:rPr>
                  <a:t>11 </a:t>
                </a:r>
                <a:endParaRPr lang="ko-KR" altLang="en-US" sz="2800" b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03460" y="2676861"/>
                <a:ext cx="179690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"</a:t>
                </a:r>
                <a:r>
                  <a:rPr lang="en-US" altLang="ko-KR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Hello world</a:t>
                </a:r>
                <a:r>
                  <a:rPr lang="en-US" altLang="ko-KR" sz="2000" dirty="0">
                    <a:solidFill>
                      <a:schemeClr val="accent2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"</a:t>
                </a:r>
                <a:endParaRPr lang="ko-KR" alt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078442" y="5262231"/>
                <a:ext cx="211899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C00000"/>
                    </a:solidFill>
                  </a:rPr>
                  <a:t>출력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(</a:t>
                </a:r>
                <a:r>
                  <a:rPr lang="ko-KR" altLang="en-US" sz="2000" b="1" dirty="0" err="1">
                    <a:solidFill>
                      <a:srgbClr val="C00000"/>
                    </a:solidFill>
                  </a:rPr>
                  <a:t>반환값</a:t>
                </a:r>
                <a:r>
                  <a:rPr lang="en-US" altLang="ko-KR" sz="2000" b="1" dirty="0">
                    <a:solidFill>
                      <a:srgbClr val="C00000"/>
                    </a:solidFill>
                  </a:rPr>
                  <a:t>)</a:t>
                </a:r>
                <a:r>
                  <a:rPr lang="ko-KR" altLang="en-US" sz="2000" b="1" dirty="0">
                    <a:solidFill>
                      <a:srgbClr val="C00000"/>
                    </a:solidFill>
                  </a:rPr>
                  <a:t>은 </a:t>
                </a:r>
                <a:endParaRPr lang="en-US" altLang="ko-KR" sz="2000" b="1" dirty="0">
                  <a:solidFill>
                    <a:srgbClr val="C00000"/>
                  </a:solidFill>
                </a:endParaRPr>
              </a:p>
              <a:p>
                <a:r>
                  <a:rPr lang="ko-KR" altLang="en-US" sz="2000" b="1" dirty="0">
                    <a:solidFill>
                      <a:srgbClr val="C00000"/>
                    </a:solidFill>
                  </a:rPr>
                  <a:t>입력 값의 길이 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832568" y="3075581"/>
                <a:ext cx="765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rgbClr val="C00000"/>
                    </a:solidFill>
                  </a:rPr>
                  <a:t>입력</a:t>
                </a:r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2853589" y="3164421"/>
                <a:ext cx="2887783" cy="2304256"/>
                <a:chOff x="5343715" y="2276872"/>
                <a:chExt cx="2887783" cy="2304256"/>
              </a:xfrm>
            </p:grpSpPr>
            <p:cxnSp>
              <p:nvCxnSpPr>
                <p:cNvPr id="41" name="직선 연결선 40"/>
                <p:cNvCxnSpPr/>
                <p:nvPr/>
              </p:nvCxnSpPr>
              <p:spPr bwMode="auto">
                <a:xfrm>
                  <a:off x="5778776" y="2496033"/>
                  <a:ext cx="222666" cy="432048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3" name="직선 연결선 42"/>
                <p:cNvCxnSpPr/>
                <p:nvPr/>
              </p:nvCxnSpPr>
              <p:spPr bwMode="auto">
                <a:xfrm>
                  <a:off x="7568568" y="3878914"/>
                  <a:ext cx="222666" cy="432048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직선 연결선 43"/>
                <p:cNvCxnSpPr/>
                <p:nvPr/>
              </p:nvCxnSpPr>
              <p:spPr bwMode="auto">
                <a:xfrm flipH="1">
                  <a:off x="6506007" y="2505715"/>
                  <a:ext cx="324679" cy="432048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5" name="직선 연결선 44"/>
                <p:cNvCxnSpPr/>
                <p:nvPr/>
              </p:nvCxnSpPr>
              <p:spPr bwMode="auto">
                <a:xfrm>
                  <a:off x="5353132" y="2928081"/>
                  <a:ext cx="648310" cy="0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6" name="직선 연결선 45"/>
                <p:cNvCxnSpPr/>
                <p:nvPr/>
              </p:nvCxnSpPr>
              <p:spPr bwMode="auto">
                <a:xfrm flipV="1">
                  <a:off x="6516216" y="2924944"/>
                  <a:ext cx="1715282" cy="3137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직선 연결선 47"/>
                <p:cNvCxnSpPr/>
                <p:nvPr/>
              </p:nvCxnSpPr>
              <p:spPr bwMode="auto">
                <a:xfrm>
                  <a:off x="5353132" y="2924944"/>
                  <a:ext cx="0" cy="966529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9" name="직선 연결선 48"/>
                <p:cNvCxnSpPr/>
                <p:nvPr/>
              </p:nvCxnSpPr>
              <p:spPr bwMode="auto">
                <a:xfrm flipV="1">
                  <a:off x="5343715" y="3880915"/>
                  <a:ext cx="1715282" cy="3137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직선 연결선 49"/>
                <p:cNvCxnSpPr/>
                <p:nvPr/>
              </p:nvCxnSpPr>
              <p:spPr bwMode="auto">
                <a:xfrm flipH="1">
                  <a:off x="6746688" y="3880914"/>
                  <a:ext cx="324679" cy="432048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1" name="직선 연결선 50"/>
                <p:cNvCxnSpPr/>
                <p:nvPr/>
              </p:nvCxnSpPr>
              <p:spPr bwMode="auto">
                <a:xfrm>
                  <a:off x="7568568" y="3891473"/>
                  <a:ext cx="648310" cy="0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2" name="직선 연결선 51"/>
                <p:cNvCxnSpPr/>
                <p:nvPr/>
              </p:nvCxnSpPr>
              <p:spPr bwMode="auto">
                <a:xfrm>
                  <a:off x="8216878" y="2924943"/>
                  <a:ext cx="0" cy="966529"/>
                </a:xfrm>
                <a:prstGeom prst="line">
                  <a:avLst/>
                </a:prstGeom>
                <a:solidFill>
                  <a:schemeClr val="bg1"/>
                </a:solidFill>
                <a:ln w="28575" cap="flat" cmpd="sng" algn="ctr">
                  <a:solidFill>
                    <a:srgbClr val="404447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3" name="직선 화살표 연결선 52"/>
                <p:cNvCxnSpPr/>
                <p:nvPr/>
              </p:nvCxnSpPr>
              <p:spPr bwMode="auto">
                <a:xfrm>
                  <a:off x="6300192" y="2276872"/>
                  <a:ext cx="0" cy="576721"/>
                </a:xfrm>
                <a:prstGeom prst="straightConnector1">
                  <a:avLst/>
                </a:prstGeom>
                <a:solidFill>
                  <a:schemeClr val="bg1"/>
                </a:solidFill>
                <a:ln w="57150" cap="flat" cmpd="sng" algn="ctr">
                  <a:solidFill>
                    <a:schemeClr val="accent2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55" name="직선 화살표 연결선 54"/>
                <p:cNvCxnSpPr/>
                <p:nvPr/>
              </p:nvCxnSpPr>
              <p:spPr bwMode="auto">
                <a:xfrm>
                  <a:off x="7308304" y="4077072"/>
                  <a:ext cx="0" cy="504056"/>
                </a:xfrm>
                <a:prstGeom prst="straightConnector1">
                  <a:avLst/>
                </a:prstGeom>
                <a:solidFill>
                  <a:schemeClr val="bg1"/>
                </a:solidFill>
                <a:ln w="571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56" name="직사각형 55"/>
                <p:cNvSpPr/>
                <p:nvPr/>
              </p:nvSpPr>
              <p:spPr>
                <a:xfrm>
                  <a:off x="6119981" y="3123099"/>
                  <a:ext cx="11705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 algn="ctr"/>
                  <a:r>
                    <a:rPr lang="en-US" altLang="ko-KR" sz="2800" dirty="0">
                      <a:solidFill>
                        <a:srgbClr val="000000"/>
                      </a:solidFill>
                      <a:latin typeface="Consolas" panose="020B0609020204030204" pitchFamily="49" charset="0"/>
                      <a:ea typeface="HY엽서L"/>
                    </a:rPr>
                    <a:t>len()</a:t>
                  </a:r>
                  <a:endParaRPr lang="ko-KR" altLang="en-US" sz="2800" dirty="0">
                    <a:solidFill>
                      <a:srgbClr val="000000"/>
                    </a:solidFill>
                    <a:latin typeface="Consolas" panose="020B0609020204030204" pitchFamily="49" charset="0"/>
                    <a:ea typeface="HY엽서L"/>
                  </a:endParaRPr>
                </a:p>
              </p:txBody>
            </p:sp>
          </p:grpSp>
        </p:grpSp>
        <p:sp>
          <p:nvSpPr>
            <p:cNvPr id="75" name="TextBox 74"/>
            <p:cNvSpPr txBox="1"/>
            <p:nvPr/>
          </p:nvSpPr>
          <p:spPr>
            <a:xfrm>
              <a:off x="4336842" y="3731551"/>
              <a:ext cx="1959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문자열 길이 계산</a:t>
              </a:r>
            </a:p>
          </p:txBody>
        </p:sp>
        <p:cxnSp>
          <p:nvCxnSpPr>
            <p:cNvPr id="76" name="직선 화살표 연결선 75"/>
            <p:cNvCxnSpPr>
              <a:endCxn id="75" idx="1"/>
            </p:cNvCxnSpPr>
            <p:nvPr/>
          </p:nvCxnSpPr>
          <p:spPr bwMode="auto">
            <a:xfrm flipV="1">
              <a:off x="3886453" y="3916217"/>
              <a:ext cx="450389" cy="0"/>
            </a:xfrm>
            <a:prstGeom prst="straightConnector1">
              <a:avLst/>
            </a:prstGeom>
            <a:solidFill>
              <a:schemeClr val="bg1"/>
            </a:solidFill>
            <a:ln w="571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7" name="TextBox 76"/>
            <p:cNvSpPr txBox="1"/>
            <p:nvPr/>
          </p:nvSpPr>
          <p:spPr>
            <a:xfrm>
              <a:off x="4344123" y="3360219"/>
              <a:ext cx="1829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</a:rPr>
                <a:t>내부 작업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12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 안에서 </a:t>
            </a:r>
            <a:r>
              <a:rPr lang="ko-KR" altLang="en-US" b="1" dirty="0">
                <a:solidFill>
                  <a:srgbClr val="C00000"/>
                </a:solidFill>
              </a:rPr>
              <a:t>중복된 코드를 제거</a:t>
            </a:r>
          </a:p>
          <a:p>
            <a:r>
              <a:rPr lang="ko-KR" altLang="en-US" dirty="0"/>
              <a:t>복잡한 프로그래밍 작업을 더 </a:t>
            </a:r>
            <a:r>
              <a:rPr lang="ko-KR" altLang="en-US" b="1" dirty="0">
                <a:solidFill>
                  <a:srgbClr val="C00000"/>
                </a:solidFill>
              </a:rPr>
              <a:t>간단한 작업들로 분해</a:t>
            </a:r>
            <a:r>
              <a:rPr lang="ko-KR" altLang="en-US" dirty="0"/>
              <a:t>할 수 있음</a:t>
            </a:r>
          </a:p>
          <a:p>
            <a:r>
              <a:rPr lang="ko-KR" altLang="en-US" dirty="0"/>
              <a:t>함수는 한 번 만들어지면 다른 프로그램에서도 </a:t>
            </a:r>
            <a:r>
              <a:rPr lang="ko-KR" altLang="en-US" b="1" dirty="0">
                <a:solidFill>
                  <a:srgbClr val="C00000"/>
                </a:solidFill>
              </a:rPr>
              <a:t>재사용</a:t>
            </a:r>
            <a:r>
              <a:rPr lang="ko-KR" altLang="en-US" dirty="0"/>
              <a:t>될 수 있음</a:t>
            </a:r>
          </a:p>
          <a:p>
            <a:r>
              <a:rPr lang="ko-KR" altLang="en-US" dirty="0"/>
              <a:t>주어진 입력에 대해 어떤 과정을 거쳐 출력이 나오는지 </a:t>
            </a:r>
            <a:r>
              <a:rPr lang="ko-KR" altLang="en-US" dirty="0" err="1"/>
              <a:t>숨겨짐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추상화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여러 사람이 협업할 때 함수 단위로 나누어 작업할 수 있음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사용의 장점</a:t>
            </a:r>
          </a:p>
        </p:txBody>
      </p:sp>
    </p:spTree>
    <p:extLst>
      <p:ext uri="{BB962C8B-B14F-4D97-AF65-F5344CB8AC3E}">
        <p14:creationId xmlns:p14="http://schemas.microsoft.com/office/powerpoint/2010/main" val="107283690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21439B"/>
                </a:solidFill>
              </a:rPr>
              <a:t>내장 </a:t>
            </a:r>
            <a:r>
              <a:rPr lang="en-US" altLang="ko-KR" b="1" dirty="0">
                <a:solidFill>
                  <a:srgbClr val="21439B"/>
                </a:solidFill>
              </a:rPr>
              <a:t>(Built-in) </a:t>
            </a:r>
            <a:r>
              <a:rPr lang="ko-KR" altLang="en-US" b="1" dirty="0">
                <a:solidFill>
                  <a:srgbClr val="21439B"/>
                </a:solidFill>
              </a:rPr>
              <a:t>함수 </a:t>
            </a:r>
            <a:r>
              <a:rPr lang="en-US" altLang="ko-KR" dirty="0"/>
              <a:t>: Python</a:t>
            </a:r>
            <a:r>
              <a:rPr lang="ko-KR" altLang="en-US" dirty="0"/>
              <a:t>에서 인터프리터에 탑재해 놓은 함수</a:t>
            </a:r>
          </a:p>
          <a:p>
            <a:pPr lvl="1"/>
            <a:r>
              <a:rPr lang="ko-KR" altLang="en-US" dirty="0"/>
              <a:t>아무런 설정없이 바로 사용 가능 </a:t>
            </a:r>
            <a:r>
              <a:rPr lang="en-US" altLang="ko-KR" dirty="0"/>
              <a:t>(import </a:t>
            </a:r>
            <a:r>
              <a:rPr lang="ko-KR" altLang="en-US" dirty="0"/>
              <a:t>구문 불필요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input(), print(), </a:t>
            </a:r>
            <a:r>
              <a:rPr lang="en-US" altLang="ko-KR" dirty="0" err="1"/>
              <a:t>len</a:t>
            </a:r>
            <a:r>
              <a:rPr lang="en-US" altLang="ko-KR" dirty="0"/>
              <a:t>(), del(), type() </a:t>
            </a:r>
            <a:r>
              <a:rPr lang="ko-KR" altLang="en-US" dirty="0"/>
              <a:t>등</a:t>
            </a:r>
          </a:p>
          <a:p>
            <a:r>
              <a:rPr lang="ko-KR" altLang="en-US" b="1" dirty="0">
                <a:solidFill>
                  <a:srgbClr val="21439B"/>
                </a:solidFill>
              </a:rPr>
              <a:t>라이브러리 패키지 </a:t>
            </a:r>
            <a:r>
              <a:rPr lang="en-US" altLang="ko-KR" dirty="0"/>
              <a:t>: Python</a:t>
            </a:r>
            <a:r>
              <a:rPr lang="ko-KR" altLang="en-US" dirty="0"/>
              <a:t>에서 제공</a:t>
            </a:r>
          </a:p>
          <a:p>
            <a:pPr lvl="1"/>
            <a:r>
              <a:rPr lang="ko-KR" altLang="en-US" dirty="0"/>
              <a:t>해당 라이브러리를 포함한 후 사용 가능 </a:t>
            </a:r>
            <a:r>
              <a:rPr lang="en-US" altLang="ko-KR" dirty="0"/>
              <a:t>(import </a:t>
            </a:r>
            <a:r>
              <a:rPr lang="ko-KR" altLang="en-US" dirty="0"/>
              <a:t>구문 필요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math, random, turtle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361950" lvl="1" indent="0">
              <a:buNone/>
            </a:pPr>
            <a:br>
              <a:rPr lang="en-US" altLang="ko-KR" dirty="0"/>
            </a:br>
            <a:endParaRPr lang="ko-KR" altLang="en-US" dirty="0"/>
          </a:p>
          <a:p>
            <a:r>
              <a:rPr lang="ko-KR" altLang="en-US" b="1" dirty="0">
                <a:solidFill>
                  <a:srgbClr val="21439B"/>
                </a:solidFill>
              </a:rPr>
              <a:t>사용자 정의 </a:t>
            </a:r>
            <a:r>
              <a:rPr lang="en-US" altLang="ko-KR" b="1" dirty="0">
                <a:solidFill>
                  <a:srgbClr val="21439B"/>
                </a:solidFill>
              </a:rPr>
              <a:t>(User-defined) </a:t>
            </a:r>
            <a:r>
              <a:rPr lang="ko-KR" altLang="en-US" b="1" dirty="0">
                <a:solidFill>
                  <a:srgbClr val="21439B"/>
                </a:solidFill>
              </a:rPr>
              <a:t>함수</a:t>
            </a:r>
          </a:p>
          <a:p>
            <a:pPr lvl="1"/>
            <a:r>
              <a:rPr lang="ko-KR" altLang="en-US" dirty="0"/>
              <a:t>사용자가 자신의 필요에 따라 특정 기능의 함수를 직접 작성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함수 종류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4D07D1-841A-4D27-A630-D8754450B9F3}"/>
              </a:ext>
            </a:extLst>
          </p:cNvPr>
          <p:cNvSpPr txBox="1"/>
          <p:nvPr/>
        </p:nvSpPr>
        <p:spPr>
          <a:xfrm>
            <a:off x="1294438" y="4144850"/>
            <a:ext cx="5096449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altLang="ko-KR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&gt;&gt;&gt; a =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math.sqrt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(10)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10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 제곱근 계산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37245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정의 함수</a:t>
            </a:r>
          </a:p>
        </p:txBody>
      </p:sp>
    </p:spTree>
    <p:extLst>
      <p:ext uri="{BB962C8B-B14F-4D97-AF65-F5344CB8AC3E}">
        <p14:creationId xmlns:p14="http://schemas.microsoft.com/office/powerpoint/2010/main" val="27339715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형식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함수 이름 규칙</a:t>
            </a:r>
            <a:endParaRPr lang="en-US" altLang="ko-KR" dirty="0"/>
          </a:p>
          <a:p>
            <a:pPr lvl="1"/>
            <a:r>
              <a:rPr lang="ko-KR" altLang="en-US" dirty="0"/>
              <a:t>함수의 목적을 설명하는 동사 또는 동사</a:t>
            </a:r>
            <a:r>
              <a:rPr lang="en-US" altLang="ko-KR" dirty="0"/>
              <a:t>_</a:t>
            </a:r>
            <a:r>
              <a:rPr lang="ko-KR" altLang="en-US" dirty="0"/>
              <a:t>명사를 사용</a:t>
            </a:r>
            <a:endParaRPr lang="en-US" altLang="ko-KR" dirty="0"/>
          </a:p>
          <a:p>
            <a:pPr lvl="1"/>
            <a:r>
              <a:rPr lang="ko-KR" altLang="en-US" dirty="0" err="1"/>
              <a:t>변수명과</a:t>
            </a:r>
            <a:r>
              <a:rPr lang="ko-KR" altLang="en-US" dirty="0"/>
              <a:t> 동일한 규칙을 따름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정의 함수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D6CD774-037B-8C44-9E62-AD021F0C3583}"/>
              </a:ext>
            </a:extLst>
          </p:cNvPr>
          <p:cNvGrpSpPr/>
          <p:nvPr/>
        </p:nvGrpSpPr>
        <p:grpSpPr>
          <a:xfrm>
            <a:off x="1360323" y="1802523"/>
            <a:ext cx="7767917" cy="2682056"/>
            <a:chOff x="835084" y="1778104"/>
            <a:chExt cx="7767917" cy="2682056"/>
          </a:xfrm>
        </p:grpSpPr>
        <p:sp>
          <p:nvSpPr>
            <p:cNvPr id="24" name="직사각형 23"/>
            <p:cNvSpPr/>
            <p:nvPr/>
          </p:nvSpPr>
          <p:spPr>
            <a:xfrm>
              <a:off x="2081334" y="1778104"/>
              <a:ext cx="1494637" cy="622916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함수를 </a:t>
              </a:r>
              <a:r>
                <a:rPr lang="ko-KR" altLang="en-US" sz="1600" b="1" dirty="0">
                  <a:solidFill>
                    <a:srgbClr val="C00000"/>
                  </a:solidFill>
                  <a:latin typeface="+mj-ea"/>
                  <a:ea typeface="+mj-ea"/>
                </a:rPr>
                <a:t>정의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하는 키워드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523748" y="1843728"/>
              <a:ext cx="3946106" cy="53132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외부로부터 작업에 필요한 데이터를 받음</a:t>
              </a:r>
              <a:b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</a:b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없어도 됨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897049" y="4130249"/>
              <a:ext cx="1452773" cy="329911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함수의 몸체</a:t>
              </a:r>
            </a:p>
          </p:txBody>
        </p:sp>
        <p:cxnSp>
          <p:nvCxnSpPr>
            <p:cNvPr id="27" name="구부러진 연결선 26"/>
            <p:cNvCxnSpPr>
              <a:stCxn id="25" idx="1"/>
            </p:cNvCxnSpPr>
            <p:nvPr/>
          </p:nvCxnSpPr>
          <p:spPr>
            <a:xfrm rot="10800000" flipV="1">
              <a:off x="4192562" y="2109390"/>
              <a:ext cx="331186" cy="665400"/>
            </a:xfrm>
            <a:prstGeom prst="curved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구부러진 연결선 27"/>
            <p:cNvCxnSpPr>
              <a:stCxn id="26" idx="1"/>
              <a:endCxn id="33" idx="2"/>
            </p:cNvCxnSpPr>
            <p:nvPr/>
          </p:nvCxnSpPr>
          <p:spPr>
            <a:xfrm rot="10800000">
              <a:off x="3372215" y="3819835"/>
              <a:ext cx="524835" cy="475370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576752" y="2656440"/>
              <a:ext cx="7026249" cy="1163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kern="0" dirty="0" err="1">
                  <a:solidFill>
                    <a:srgbClr val="C00000"/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def</a:t>
              </a:r>
              <a:r>
                <a:rPr kumimoji="0" lang="en-US" altLang="ko-KR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 </a:t>
              </a:r>
              <a:r>
                <a:rPr lang="ko-KR" altLang="en-US" b="1" dirty="0" err="1">
                  <a:latin typeface="Consolas" panose="020B0609020204030204" pitchFamily="49" charset="0"/>
                  <a:ea typeface="+mj-ea"/>
                </a:rPr>
                <a:t>함수이름</a:t>
              </a:r>
              <a:r>
                <a:rPr kumimoji="0" lang="en-US" altLang="ko-KR" b="1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(</a:t>
              </a:r>
              <a:r>
                <a:rPr kumimoji="0" lang="ko-KR" altLang="en-US" kern="0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매개변수</a:t>
              </a:r>
              <a:r>
                <a:rPr kumimoji="0" lang="en-US" altLang="ko-KR" kern="0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1, </a:t>
              </a:r>
              <a:r>
                <a:rPr kumimoji="0" lang="ko-KR" altLang="en-US" kern="0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매개변수</a:t>
              </a:r>
              <a:r>
                <a:rPr kumimoji="0" lang="en-US" altLang="ko-KR" kern="0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2, … </a:t>
              </a:r>
              <a:r>
                <a:rPr kumimoji="0" lang="en-US" altLang="ko-KR" b="1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)</a:t>
              </a:r>
              <a:r>
                <a:rPr kumimoji="0" lang="en-US" altLang="ko-KR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 </a:t>
              </a:r>
              <a:r>
                <a:rPr kumimoji="0" lang="en-US" altLang="ko-KR" sz="2000" kern="0" dirty="0">
                  <a:solidFill>
                    <a:srgbClr val="C00000"/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:</a:t>
              </a:r>
            </a:p>
            <a:p>
              <a:pPr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        statements</a:t>
              </a:r>
              <a:r>
                <a:rPr lang="en-US" altLang="ko-KR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	      </a:t>
              </a:r>
              <a:r>
                <a:rPr kumimoji="0" lang="en-US" altLang="ko-KR" sz="1600" kern="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# </a:t>
              </a:r>
              <a:r>
                <a:rPr kumimoji="0" lang="ko-KR" altLang="en-US" sz="1600" kern="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함수 기능에 필요한 </a:t>
              </a:r>
              <a:r>
                <a:rPr kumimoji="0" lang="en-US" altLang="ko-KR" sz="1600" kern="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statements</a:t>
              </a:r>
              <a:endParaRPr kumimoji="0" lang="en-US" altLang="ko-KR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endParaRPr>
            </a:p>
            <a:p>
              <a:pPr eaLnBrk="1" fontAlgn="auto" latinLnBrk="1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        </a:t>
              </a:r>
              <a:r>
                <a:rPr kumimoji="0" lang="en-US" altLang="ko-KR" sz="2000" kern="0" dirty="0">
                  <a:solidFill>
                    <a:srgbClr val="C00000"/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return</a:t>
              </a:r>
              <a:r>
                <a:rPr kumimoji="0" lang="en-US" altLang="ko-KR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 </a:t>
              </a:r>
              <a:r>
                <a:rPr kumimoji="0" lang="ko-KR" altLang="en-US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값</a:t>
              </a:r>
              <a:r>
                <a:rPr lang="en-US" altLang="ko-KR" kern="0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	      </a:t>
              </a:r>
              <a:r>
                <a:rPr kumimoji="0" lang="en-US" altLang="ko-KR" sz="1600" kern="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# </a:t>
              </a:r>
              <a:r>
                <a:rPr kumimoji="0" lang="ko-KR" altLang="en-US" sz="1600" kern="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rPr>
                <a:t>반환할 것이 없으면 생략 가능</a:t>
              </a:r>
              <a:endParaRPr kumimoji="0" lang="en-US" altLang="ko-KR" kern="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796895" y="3133729"/>
              <a:ext cx="495041" cy="686106"/>
            </a:xfrm>
            <a:prstGeom prst="rect">
              <a:avLst/>
            </a:prstGeom>
            <a:noFill/>
            <a:ln>
              <a:solidFill>
                <a:srgbClr val="1C449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cxnSp>
          <p:nvCxnSpPr>
            <p:cNvPr id="31" name="구부러진 연결선 30"/>
            <p:cNvCxnSpPr/>
            <p:nvPr/>
          </p:nvCxnSpPr>
          <p:spPr>
            <a:xfrm rot="10800000" flipV="1">
              <a:off x="1973739" y="2107448"/>
              <a:ext cx="331189" cy="665400"/>
            </a:xfrm>
            <a:prstGeom prst="curved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835084" y="3197610"/>
              <a:ext cx="1010585" cy="584767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1C449D"/>
                  </a:solidFill>
                  <a:latin typeface="+mj-ea"/>
                  <a:ea typeface="+mj-ea"/>
                </a:rPr>
                <a:t>들여쓰기</a:t>
              </a:r>
              <a:endParaRPr lang="en-US" altLang="ko-KR" sz="1600" dirty="0">
                <a:solidFill>
                  <a:srgbClr val="1C449D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600" dirty="0">
                  <a:solidFill>
                    <a:srgbClr val="1C449D"/>
                  </a:solidFill>
                  <a:latin typeface="+mj-ea"/>
                  <a:ea typeface="+mj-ea"/>
                </a:rPr>
                <a:t>주의</a:t>
              </a: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2374342" y="3086356"/>
              <a:ext cx="1995744" cy="733479"/>
            </a:xfrm>
            <a:prstGeom prst="roundRect">
              <a:avLst>
                <a:gd name="adj" fmla="val 1597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89442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함수를 </a:t>
            </a:r>
            <a:r>
              <a:rPr lang="ko-KR" altLang="en-US" b="1" dirty="0">
                <a:solidFill>
                  <a:srgbClr val="C00000"/>
                </a:solidFill>
              </a:rPr>
              <a:t>실행하려면</a:t>
            </a:r>
            <a:r>
              <a:rPr lang="ko-KR" altLang="en-US" dirty="0"/>
              <a:t> 함수를 </a:t>
            </a:r>
            <a:r>
              <a:rPr lang="ko-KR" altLang="en-US" b="1" dirty="0">
                <a:solidFill>
                  <a:srgbClr val="C00000"/>
                </a:solidFill>
              </a:rPr>
              <a:t>호출 </a:t>
            </a:r>
            <a:r>
              <a:rPr lang="en-US" altLang="ko-KR" b="1" dirty="0">
                <a:solidFill>
                  <a:srgbClr val="C00000"/>
                </a:solidFill>
              </a:rPr>
              <a:t>(call)</a:t>
            </a:r>
            <a:r>
              <a:rPr lang="ko-KR" altLang="en-US" dirty="0"/>
              <a:t>하여야 함</a:t>
            </a:r>
            <a:endParaRPr lang="en-US" altLang="ko-KR" dirty="0"/>
          </a:p>
          <a:p>
            <a:r>
              <a:rPr lang="ko-KR" altLang="en-US" dirty="0"/>
              <a:t>여러 번 호출 가능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함수를 호출할 때 값 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/>
              <a:t>을 지정하여 함수에 전달할 수 있음</a:t>
            </a:r>
            <a:endParaRPr lang="en-US" altLang="ko-KR" dirty="0"/>
          </a:p>
          <a:p>
            <a:pPr lvl="1"/>
            <a:r>
              <a:rPr lang="ko-KR" altLang="en-US" dirty="0"/>
              <a:t>이 값을 인수 </a:t>
            </a:r>
            <a:r>
              <a:rPr lang="en-US" altLang="ko-KR" dirty="0"/>
              <a:t>(argument)</a:t>
            </a:r>
            <a:r>
              <a:rPr lang="ko-KR" altLang="en-US" dirty="0"/>
              <a:t>라고 함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/>
              <a:t>함수의 매개변수에 값으로 들어감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함수 호출 형식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070C0"/>
                </a:solidFill>
              </a:rPr>
              <a:t>변수 </a:t>
            </a:r>
            <a:r>
              <a:rPr lang="en-US" altLang="ko-KR" b="1" dirty="0">
                <a:solidFill>
                  <a:srgbClr val="0070C0"/>
                </a:solidFill>
              </a:rPr>
              <a:t>= </a:t>
            </a:r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1, 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2, …) </a:t>
            </a:r>
            <a:r>
              <a:rPr lang="en-US" altLang="ko-KR" dirty="0"/>
              <a:t>: </a:t>
            </a:r>
            <a:r>
              <a:rPr lang="ko-KR" altLang="en-US" dirty="0"/>
              <a:t>입력 값</a:t>
            </a:r>
            <a:r>
              <a:rPr lang="en-US" altLang="ko-KR" dirty="0"/>
              <a:t>, </a:t>
            </a:r>
            <a:r>
              <a:rPr lang="ko-KR" altLang="en-US" dirty="0"/>
              <a:t>반환 값 모두 있는 경우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0070C0"/>
                </a:solidFill>
              </a:rPr>
              <a:t>변수 </a:t>
            </a:r>
            <a:r>
              <a:rPr lang="en-US" altLang="ko-KR" b="1" dirty="0">
                <a:solidFill>
                  <a:srgbClr val="0070C0"/>
                </a:solidFill>
              </a:rPr>
              <a:t>= </a:t>
            </a:r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 ) </a:t>
            </a:r>
            <a:r>
              <a:rPr lang="en-US" altLang="ko-KR" dirty="0"/>
              <a:t>: </a:t>
            </a:r>
            <a:r>
              <a:rPr lang="ko-KR" altLang="en-US" dirty="0"/>
              <a:t>입력 값은 없고 반환 값만 있는 경우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1, 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2, …)</a:t>
            </a:r>
            <a:r>
              <a:rPr lang="en-US" altLang="ko-KR" dirty="0"/>
              <a:t> : </a:t>
            </a:r>
            <a:r>
              <a:rPr lang="ko-KR" altLang="en-US" dirty="0"/>
              <a:t>입력 값만 있고 반환 값 없는 경우</a:t>
            </a:r>
            <a:endParaRPr lang="en-US" altLang="ko-KR" dirty="0"/>
          </a:p>
          <a:p>
            <a:pPr lvl="1"/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 ) </a:t>
            </a:r>
            <a:r>
              <a:rPr lang="en-US" altLang="ko-KR" dirty="0"/>
              <a:t>: </a:t>
            </a:r>
            <a:r>
              <a:rPr lang="ko-KR" altLang="en-US" dirty="0"/>
              <a:t>입력 값</a:t>
            </a:r>
            <a:r>
              <a:rPr lang="en-US" altLang="ko-KR" dirty="0"/>
              <a:t>, </a:t>
            </a:r>
            <a:r>
              <a:rPr lang="ko-KR" altLang="en-US" dirty="0"/>
              <a:t>반환 값 모두 없는 경우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</a:t>
            </a:r>
          </a:p>
        </p:txBody>
      </p:sp>
    </p:spTree>
    <p:extLst>
      <p:ext uri="{BB962C8B-B14F-4D97-AF65-F5344CB8AC3E}">
        <p14:creationId xmlns:p14="http://schemas.microsoft.com/office/powerpoint/2010/main" val="376772923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형식 </a:t>
            </a:r>
            <a:r>
              <a:rPr lang="en-US" altLang="ko-KR" dirty="0"/>
              <a:t>I : </a:t>
            </a:r>
            <a:r>
              <a:rPr lang="ko-KR" altLang="en-US" dirty="0"/>
              <a:t>입력 값</a:t>
            </a:r>
            <a:r>
              <a:rPr lang="en-US" altLang="ko-KR" dirty="0"/>
              <a:t>, </a:t>
            </a:r>
            <a:r>
              <a:rPr lang="ko-KR" altLang="en-US" dirty="0"/>
              <a:t>반환 값 모두 있는 경우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42187" y="1430507"/>
            <a:ext cx="3591787" cy="645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변수 </a:t>
            </a:r>
            <a:r>
              <a:rPr lang="en-US" altLang="ko-KR" b="1" dirty="0">
                <a:solidFill>
                  <a:srgbClr val="0070C0"/>
                </a:solidFill>
              </a:rPr>
              <a:t>= </a:t>
            </a:r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1, 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2, …)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BD542-B41C-4F65-974B-5B7BA469F4FB}"/>
              </a:ext>
            </a:extLst>
          </p:cNvPr>
          <p:cNvSpPr txBox="1"/>
          <p:nvPr/>
        </p:nvSpPr>
        <p:spPr>
          <a:xfrm>
            <a:off x="1162411" y="2449730"/>
            <a:ext cx="5377595" cy="2419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def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sum(a, b):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return a + b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x = 3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 = 4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result = sum(x, y)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</a:rPr>
              <a:t>print(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  <a:ea typeface="+mj-ea"/>
              </a:rPr>
              <a:t>%d, %d</a:t>
            </a:r>
            <a:r>
              <a:rPr lang="ko-KR" altLang="en-US" dirty="0">
                <a:latin typeface="Consolas" panose="020B0609020204030204" pitchFamily="49" charset="0"/>
                <a:ea typeface="+mj-ea"/>
              </a:rPr>
              <a:t>의 합은 </a:t>
            </a:r>
            <a:r>
              <a:rPr lang="en-US" altLang="ko-KR" dirty="0">
                <a:latin typeface="Consolas" panose="020B0609020204030204" pitchFamily="49" charset="0"/>
                <a:ea typeface="+mj-ea"/>
              </a:rPr>
              <a:t>%d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  <a:ea typeface="+mj-ea"/>
              </a:rPr>
              <a:t> % (x, y, result))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804975" y="5028948"/>
            <a:ext cx="3776866" cy="575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3, 4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 합은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11" y="5028949"/>
            <a:ext cx="581099" cy="505510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7528358" y="2456341"/>
            <a:ext cx="3180628" cy="2860563"/>
            <a:chOff x="4706262" y="3385641"/>
            <a:chExt cx="3846521" cy="3609955"/>
          </a:xfrm>
        </p:grpSpPr>
        <p:grpSp>
          <p:nvGrpSpPr>
            <p:cNvPr id="34" name="그룹 33"/>
            <p:cNvGrpSpPr/>
            <p:nvPr/>
          </p:nvGrpSpPr>
          <p:grpSpPr>
            <a:xfrm>
              <a:off x="4706262" y="3385641"/>
              <a:ext cx="3846521" cy="3609955"/>
              <a:chOff x="4732695" y="2740018"/>
              <a:chExt cx="3846521" cy="3609955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6295472" y="3474834"/>
                <a:ext cx="2283744" cy="1853102"/>
                <a:chOff x="6122099" y="4122874"/>
                <a:chExt cx="2283744" cy="1853102"/>
              </a:xfrm>
            </p:grpSpPr>
            <p:grpSp>
              <p:nvGrpSpPr>
                <p:cNvPr id="45" name="그룹 44"/>
                <p:cNvGrpSpPr/>
                <p:nvPr/>
              </p:nvGrpSpPr>
              <p:grpSpPr>
                <a:xfrm>
                  <a:off x="6122099" y="4316104"/>
                  <a:ext cx="2283744" cy="1482924"/>
                  <a:chOff x="6122099" y="4316104"/>
                  <a:chExt cx="2283744" cy="1482924"/>
                </a:xfrm>
              </p:grpSpPr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6122099" y="4316104"/>
                    <a:ext cx="2283744" cy="1482924"/>
                    <a:chOff x="6122099" y="4314622"/>
                    <a:chExt cx="2283744" cy="1780154"/>
                  </a:xfrm>
                </p:grpSpPr>
                <p:sp>
                  <p:nvSpPr>
                    <p:cNvPr id="50" name="직사각형 49"/>
                    <p:cNvSpPr/>
                    <p:nvPr/>
                  </p:nvSpPr>
                  <p:spPr>
                    <a:xfrm>
                      <a:off x="6237185" y="4734144"/>
                      <a:ext cx="2120426" cy="94510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1" name="직사각형 50"/>
                    <p:cNvSpPr/>
                    <p:nvPr/>
                  </p:nvSpPr>
                  <p:spPr>
                    <a:xfrm>
                      <a:off x="6472470" y="4561750"/>
                      <a:ext cx="575261" cy="23359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cxnSp>
                  <p:nvCxnSpPr>
                    <p:cNvPr id="52" name="직선 연결선 51"/>
                    <p:cNvCxnSpPr/>
                    <p:nvPr/>
                  </p:nvCxnSpPr>
                  <p:spPr>
                    <a:xfrm>
                      <a:off x="6122099" y="4369995"/>
                      <a:ext cx="340614" cy="376439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직선 연결선 52"/>
                    <p:cNvCxnSpPr/>
                    <p:nvPr/>
                  </p:nvCxnSpPr>
                  <p:spPr>
                    <a:xfrm flipH="1">
                      <a:off x="7047731" y="4314622"/>
                      <a:ext cx="204846" cy="415527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직사각형 53"/>
                    <p:cNvSpPr/>
                    <p:nvPr/>
                  </p:nvSpPr>
                  <p:spPr>
                    <a:xfrm>
                      <a:off x="7560596" y="5571180"/>
                      <a:ext cx="490898" cy="31982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cxnSp>
                  <p:nvCxnSpPr>
                    <p:cNvPr id="55" name="직선 연결선 54"/>
                    <p:cNvCxnSpPr/>
                    <p:nvPr/>
                  </p:nvCxnSpPr>
                  <p:spPr>
                    <a:xfrm>
                      <a:off x="8065229" y="5661818"/>
                      <a:ext cx="340614" cy="376440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직선 연결선 55"/>
                    <p:cNvCxnSpPr/>
                    <p:nvPr/>
                  </p:nvCxnSpPr>
                  <p:spPr>
                    <a:xfrm flipH="1">
                      <a:off x="7356956" y="5679249"/>
                      <a:ext cx="204846" cy="415527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6684940" y="4840434"/>
                    <a:ext cx="1443541" cy="4660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sum()</a:t>
                    </a:r>
                    <a:r>
                      <a: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함수</a:t>
                    </a:r>
                  </a:p>
                </p:txBody>
              </p:sp>
            </p:grpSp>
            <p:cxnSp>
              <p:nvCxnSpPr>
                <p:cNvPr id="46" name="직선 화살표 연결선 45"/>
                <p:cNvCxnSpPr/>
                <p:nvPr/>
              </p:nvCxnSpPr>
              <p:spPr>
                <a:xfrm>
                  <a:off x="6668470" y="4122874"/>
                  <a:ext cx="2666" cy="366303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>
                  <a:off x="7809516" y="5609673"/>
                  <a:ext cx="2666" cy="366303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/>
              <p:cNvGrpSpPr/>
              <p:nvPr/>
            </p:nvGrpSpPr>
            <p:grpSpPr>
              <a:xfrm>
                <a:off x="4732695" y="3163980"/>
                <a:ext cx="2147972" cy="2085161"/>
                <a:chOff x="3713450" y="3725846"/>
                <a:chExt cx="2738311" cy="2085161"/>
              </a:xfrm>
            </p:grpSpPr>
            <p:sp>
              <p:nvSpPr>
                <p:cNvPr id="41" name="대각선 방향의 모서리가 둥근 사각형 40"/>
                <p:cNvSpPr/>
                <p:nvPr/>
              </p:nvSpPr>
              <p:spPr>
                <a:xfrm>
                  <a:off x="3713450" y="5008778"/>
                  <a:ext cx="1748751" cy="802229"/>
                </a:xfrm>
                <a:prstGeom prst="round2Diag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>
                      <a:solidFill>
                        <a:schemeClr val="tx1"/>
                      </a:solidFill>
                    </a:rPr>
                    <a:t>호출자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sum(3,4)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2" name="그룹 41"/>
                <p:cNvGrpSpPr/>
                <p:nvPr/>
              </p:nvGrpSpPr>
              <p:grpSpPr>
                <a:xfrm>
                  <a:off x="4478028" y="3725846"/>
                  <a:ext cx="1973733" cy="1044578"/>
                  <a:chOff x="4290544" y="3709176"/>
                  <a:chExt cx="1691109" cy="1044578"/>
                </a:xfrm>
              </p:grpSpPr>
              <p:sp>
                <p:nvSpPr>
                  <p:cNvPr id="43" name="U자형 화살표 42"/>
                  <p:cNvSpPr/>
                  <p:nvPr/>
                </p:nvSpPr>
                <p:spPr>
                  <a:xfrm>
                    <a:off x="4290544" y="3709176"/>
                    <a:ext cx="1691109" cy="360315"/>
                  </a:xfrm>
                  <a:prstGeom prst="uturnArrow">
                    <a:avLst>
                      <a:gd name="adj1" fmla="val 30505"/>
                      <a:gd name="adj2" fmla="val 25000"/>
                      <a:gd name="adj3" fmla="val 25000"/>
                      <a:gd name="adj4" fmla="val 43750"/>
                      <a:gd name="adj5" fmla="val 75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4" name="직선 연결선 43"/>
                  <p:cNvCxnSpPr/>
                  <p:nvPr/>
                </p:nvCxnSpPr>
                <p:spPr>
                  <a:xfrm>
                    <a:off x="4331435" y="3883903"/>
                    <a:ext cx="0" cy="869851"/>
                  </a:xfrm>
                  <a:prstGeom prst="line">
                    <a:avLst/>
                  </a:prstGeom>
                  <a:ln w="82550">
                    <a:solidFill>
                      <a:schemeClr val="accent1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8" name="U자형 화살표 37"/>
              <p:cNvSpPr/>
              <p:nvPr/>
            </p:nvSpPr>
            <p:spPr>
              <a:xfrm rot="10800000">
                <a:off x="5332441" y="5408012"/>
                <a:ext cx="2703941" cy="419992"/>
              </a:xfrm>
              <a:prstGeom prst="uturnArrow">
                <a:avLst>
                  <a:gd name="adj1" fmla="val 27169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육각형 38"/>
              <p:cNvSpPr/>
              <p:nvPr/>
            </p:nvSpPr>
            <p:spPr>
              <a:xfrm>
                <a:off x="5201434" y="2740018"/>
                <a:ext cx="1691185" cy="533772"/>
              </a:xfrm>
              <a:prstGeom prst="hexagon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C00000"/>
                    </a:solidFill>
                    <a:latin typeface="+mj-ea"/>
                    <a:ea typeface="+mj-ea"/>
                  </a:rPr>
                  <a:t>인수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3, 4</a:t>
                </a:r>
                <a:endParaRPr lang="ko-KR" altLang="en-US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0" name="육각형 39"/>
              <p:cNvSpPr/>
              <p:nvPr/>
            </p:nvSpPr>
            <p:spPr>
              <a:xfrm>
                <a:off x="6034198" y="5816201"/>
                <a:ext cx="1830406" cy="533772"/>
              </a:xfrm>
              <a:prstGeom prst="hexagon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C00000"/>
                    </a:solidFill>
                    <a:latin typeface="+mj-ea"/>
                    <a:ea typeface="+mj-ea"/>
                  </a:rPr>
                  <a:t>반환 값 </a:t>
                </a:r>
                <a:r>
                  <a:rPr lang="en-US" altLang="ko-KR" sz="1600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7</a:t>
                </a:r>
                <a:endParaRPr lang="ko-KR" altLang="en-US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582684" y="4366819"/>
              <a:ext cx="661329" cy="46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a, b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2672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포맷팅을</a:t>
            </a:r>
            <a:r>
              <a:rPr lang="ko-KR" altLang="en-US" dirty="0"/>
              <a:t> 사용한 출력 비교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개 이상의 값을 서식을 지정할 경우 주의사항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en-US" altLang="ko-KR" dirty="0"/>
              <a:t>(Formatting) : % </a:t>
            </a:r>
            <a:r>
              <a:rPr lang="ko-KR" altLang="en-US" dirty="0"/>
              <a:t>기호 사용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090979" y="2672072"/>
            <a:ext cx="8037638" cy="619378"/>
            <a:chOff x="1480523" y="2632689"/>
            <a:chExt cx="8037638" cy="6193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6CC13A-838D-4C62-884B-5E5AF286EB2D}"/>
                </a:ext>
              </a:extLst>
            </p:cNvPr>
            <p:cNvSpPr txBox="1"/>
            <p:nvPr/>
          </p:nvSpPr>
          <p:spPr>
            <a:xfrm>
              <a:off x="2061622" y="2667292"/>
              <a:ext cx="7456539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10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10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0523" y="2632689"/>
              <a:ext cx="581099" cy="50551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090979" y="1819539"/>
            <a:ext cx="8037638" cy="78034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print("10")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'10'(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일영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print("%d" % 10)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숫자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0979" y="4017963"/>
            <a:ext cx="8037638" cy="18494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   x = 10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y = 20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① print("</a:t>
            </a:r>
            <a:r>
              <a:rPr lang="en-US" altLang="ko-KR" dirty="0">
                <a:solidFill>
                  <a:srgbClr val="C00000"/>
                </a:solidFill>
              </a:rPr>
              <a:t>%d</a:t>
            </a:r>
            <a:r>
              <a:rPr lang="en-US" altLang="ko-KR" dirty="0">
                <a:solidFill>
                  <a:schemeClr val="tx1"/>
                </a:solidFill>
              </a:rPr>
              <a:t>" %</a:t>
            </a:r>
            <a:r>
              <a:rPr lang="en-US" altLang="ko-KR" dirty="0">
                <a:solidFill>
                  <a:srgbClr val="C00000"/>
                </a:solidFill>
              </a:rPr>
              <a:t> (x, y)</a:t>
            </a:r>
            <a:r>
              <a:rPr lang="en-US" altLang="ko-KR" dirty="0">
                <a:solidFill>
                  <a:schemeClr val="tx1"/>
                </a:solidFill>
              </a:rPr>
              <a:t>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오류발생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포맷기호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값은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② print("</a:t>
            </a:r>
            <a:r>
              <a:rPr lang="en-US" altLang="ko-KR" dirty="0">
                <a:solidFill>
                  <a:srgbClr val="C00000"/>
                </a:solidFill>
              </a:rPr>
              <a:t>%d %d</a:t>
            </a:r>
            <a:r>
              <a:rPr lang="en-US" altLang="ko-KR" dirty="0">
                <a:solidFill>
                  <a:schemeClr val="tx1"/>
                </a:solidFill>
              </a:rPr>
              <a:t>" %</a:t>
            </a:r>
            <a:r>
              <a:rPr lang="en-US" altLang="ko-KR" dirty="0">
                <a:solidFill>
                  <a:srgbClr val="C00000"/>
                </a:solidFill>
              </a:rPr>
              <a:t> (x)</a:t>
            </a:r>
            <a:r>
              <a:rPr lang="en-US" altLang="ko-KR" dirty="0">
                <a:solidFill>
                  <a:schemeClr val="tx1"/>
                </a:solidFill>
              </a:rPr>
              <a:t>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오류발생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포맷기호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값은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③ print("</a:t>
            </a:r>
            <a:r>
              <a:rPr lang="en-US" altLang="ko-KR" dirty="0">
                <a:solidFill>
                  <a:srgbClr val="C00000"/>
                </a:solidFill>
              </a:rPr>
              <a:t>%d %d</a:t>
            </a:r>
            <a:r>
              <a:rPr lang="en-US" altLang="ko-KR" dirty="0">
                <a:solidFill>
                  <a:schemeClr val="tx1"/>
                </a:solidFill>
              </a:rPr>
              <a:t>" %</a:t>
            </a:r>
            <a:r>
              <a:rPr lang="en-US" altLang="ko-KR" dirty="0">
                <a:solidFill>
                  <a:srgbClr val="C00000"/>
                </a:solidFill>
              </a:rPr>
              <a:t> (x, y)</a:t>
            </a:r>
            <a:r>
              <a:rPr lang="en-US" altLang="ko-KR" dirty="0">
                <a:solidFill>
                  <a:schemeClr val="tx1"/>
                </a:solidFill>
              </a:rPr>
              <a:t>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올바른 작성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형식 </a:t>
            </a:r>
            <a:r>
              <a:rPr lang="en-US" altLang="ko-KR" dirty="0"/>
              <a:t>II : </a:t>
            </a:r>
            <a:r>
              <a:rPr lang="ko-KR" altLang="en-US" dirty="0"/>
              <a:t>입력 값은 없고 반환 값만 있는 경우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42187" y="1430507"/>
            <a:ext cx="3591787" cy="645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70C0"/>
                </a:solidFill>
              </a:rPr>
              <a:t>변수 </a:t>
            </a:r>
            <a:r>
              <a:rPr lang="en-US" altLang="ko-KR" b="1" dirty="0">
                <a:solidFill>
                  <a:srgbClr val="0070C0"/>
                </a:solidFill>
              </a:rPr>
              <a:t>= </a:t>
            </a:r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()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BD542-B41C-4F65-974B-5B7BA469F4FB}"/>
              </a:ext>
            </a:extLst>
          </p:cNvPr>
          <p:cNvSpPr txBox="1"/>
          <p:nvPr/>
        </p:nvSpPr>
        <p:spPr>
          <a:xfrm>
            <a:off x="1162411" y="2742864"/>
            <a:ext cx="5377595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say():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msg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say()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</a:rPr>
              <a:t>print(</a:t>
            </a:r>
            <a:r>
              <a:rPr lang="en-US" altLang="ko-KR" dirty="0" err="1">
                <a:latin typeface="Consolas" panose="020B0609020204030204" pitchFamily="49" charset="0"/>
                <a:ea typeface="+mj-ea"/>
              </a:rPr>
              <a:t>msg</a:t>
            </a:r>
            <a:r>
              <a:rPr lang="en-US" altLang="ko-KR" dirty="0">
                <a:latin typeface="Consolas" panose="020B0609020204030204" pitchFamily="49" charset="0"/>
                <a:ea typeface="+mj-ea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804975" y="4615336"/>
            <a:ext cx="3776866" cy="575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11" y="4615337"/>
            <a:ext cx="581099" cy="50551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528358" y="2456341"/>
            <a:ext cx="3180628" cy="2858965"/>
            <a:chOff x="4732695" y="2740018"/>
            <a:chExt cx="3846521" cy="3607938"/>
          </a:xfrm>
        </p:grpSpPr>
        <p:grpSp>
          <p:nvGrpSpPr>
            <p:cNvPr id="36" name="그룹 35"/>
            <p:cNvGrpSpPr/>
            <p:nvPr/>
          </p:nvGrpSpPr>
          <p:grpSpPr>
            <a:xfrm>
              <a:off x="6295472" y="3474834"/>
              <a:ext cx="2283744" cy="1853102"/>
              <a:chOff x="6122099" y="4122874"/>
              <a:chExt cx="2283744" cy="1853102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6122099" y="4316104"/>
                <a:ext cx="2283744" cy="1482924"/>
                <a:chOff x="6122099" y="4316104"/>
                <a:chExt cx="2283744" cy="1482924"/>
              </a:xfrm>
            </p:grpSpPr>
            <p:grpSp>
              <p:nvGrpSpPr>
                <p:cNvPr id="48" name="그룹 47"/>
                <p:cNvGrpSpPr/>
                <p:nvPr/>
              </p:nvGrpSpPr>
              <p:grpSpPr>
                <a:xfrm>
                  <a:off x="6122099" y="4316104"/>
                  <a:ext cx="2283744" cy="1482924"/>
                  <a:chOff x="6122099" y="4314622"/>
                  <a:chExt cx="2283744" cy="1780154"/>
                </a:xfrm>
              </p:grpSpPr>
              <p:sp>
                <p:nvSpPr>
                  <p:cNvPr id="50" name="직사각형 49"/>
                  <p:cNvSpPr/>
                  <p:nvPr/>
                </p:nvSpPr>
                <p:spPr>
                  <a:xfrm>
                    <a:off x="6237185" y="4734144"/>
                    <a:ext cx="2120426" cy="945105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1" name="직사각형 50"/>
                  <p:cNvSpPr/>
                  <p:nvPr/>
                </p:nvSpPr>
                <p:spPr>
                  <a:xfrm>
                    <a:off x="6472470" y="4561750"/>
                    <a:ext cx="575261" cy="2335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cxnSp>
                <p:nvCxnSpPr>
                  <p:cNvPr id="52" name="직선 연결선 51"/>
                  <p:cNvCxnSpPr/>
                  <p:nvPr/>
                </p:nvCxnSpPr>
                <p:spPr>
                  <a:xfrm>
                    <a:off x="6122099" y="4369995"/>
                    <a:ext cx="340614" cy="376439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/>
                  <p:cNvCxnSpPr/>
                  <p:nvPr/>
                </p:nvCxnSpPr>
                <p:spPr>
                  <a:xfrm flipH="1">
                    <a:off x="7047731" y="4314622"/>
                    <a:ext cx="204846" cy="41552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7560596" y="5571180"/>
                    <a:ext cx="490898" cy="31982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cxnSp>
                <p:nvCxnSpPr>
                  <p:cNvPr id="55" name="직선 연결선 54"/>
                  <p:cNvCxnSpPr/>
                  <p:nvPr/>
                </p:nvCxnSpPr>
                <p:spPr>
                  <a:xfrm>
                    <a:off x="8065229" y="5661818"/>
                    <a:ext cx="340614" cy="37644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 55"/>
                  <p:cNvCxnSpPr/>
                  <p:nvPr/>
                </p:nvCxnSpPr>
                <p:spPr>
                  <a:xfrm flipH="1">
                    <a:off x="7356956" y="5679249"/>
                    <a:ext cx="204846" cy="41552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684940" y="4840434"/>
                  <a:ext cx="1443541" cy="466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say()</a:t>
                  </a:r>
                  <a:r>
                    <a:rPr lang="ko-KR" altLang="en-US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함수</a:t>
                  </a:r>
                </a:p>
              </p:txBody>
            </p:sp>
          </p:grpSp>
          <p:cxnSp>
            <p:nvCxnSpPr>
              <p:cNvPr id="46" name="직선 화살표 연결선 45"/>
              <p:cNvCxnSpPr/>
              <p:nvPr/>
            </p:nvCxnSpPr>
            <p:spPr>
              <a:xfrm>
                <a:off x="6668470" y="4122874"/>
                <a:ext cx="2666" cy="36630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>
                <a:off x="7809516" y="5609673"/>
                <a:ext cx="2666" cy="36630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/>
            <p:cNvGrpSpPr/>
            <p:nvPr/>
          </p:nvGrpSpPr>
          <p:grpSpPr>
            <a:xfrm>
              <a:off x="4732695" y="3163980"/>
              <a:ext cx="2147972" cy="2085161"/>
              <a:chOff x="3713450" y="3725846"/>
              <a:chExt cx="2738311" cy="2085161"/>
            </a:xfrm>
          </p:grpSpPr>
          <p:sp>
            <p:nvSpPr>
              <p:cNvPr id="41" name="대각선 방향의 모서리가 둥근 사각형 40"/>
              <p:cNvSpPr/>
              <p:nvPr/>
            </p:nvSpPr>
            <p:spPr>
              <a:xfrm>
                <a:off x="3713450" y="5008778"/>
                <a:ext cx="1748751" cy="802229"/>
              </a:xfrm>
              <a:prstGeom prst="round2Diag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호출자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say()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4478028" y="3725846"/>
                <a:ext cx="1973733" cy="1044578"/>
                <a:chOff x="4290544" y="3709176"/>
                <a:chExt cx="1691109" cy="1044578"/>
              </a:xfrm>
            </p:grpSpPr>
            <p:sp>
              <p:nvSpPr>
                <p:cNvPr id="43" name="U자형 화살표 42"/>
                <p:cNvSpPr/>
                <p:nvPr/>
              </p:nvSpPr>
              <p:spPr>
                <a:xfrm>
                  <a:off x="4290544" y="3709176"/>
                  <a:ext cx="1691109" cy="360315"/>
                </a:xfrm>
                <a:prstGeom prst="uturnArrow">
                  <a:avLst>
                    <a:gd name="adj1" fmla="val 30505"/>
                    <a:gd name="adj2" fmla="val 25000"/>
                    <a:gd name="adj3" fmla="val 25000"/>
                    <a:gd name="adj4" fmla="val 43750"/>
                    <a:gd name="adj5" fmla="val 75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직선 연결선 43"/>
                <p:cNvCxnSpPr/>
                <p:nvPr/>
              </p:nvCxnSpPr>
              <p:spPr>
                <a:xfrm>
                  <a:off x="4331435" y="3883903"/>
                  <a:ext cx="0" cy="869851"/>
                </a:xfrm>
                <a:prstGeom prst="line">
                  <a:avLst/>
                </a:prstGeom>
                <a:ln w="82550">
                  <a:solidFill>
                    <a:schemeClr val="accent1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U자형 화살표 37"/>
            <p:cNvSpPr/>
            <p:nvPr/>
          </p:nvSpPr>
          <p:spPr>
            <a:xfrm rot="10800000">
              <a:off x="5332441" y="5408012"/>
              <a:ext cx="2703941" cy="419992"/>
            </a:xfrm>
            <a:prstGeom prst="uturnArrow">
              <a:avLst>
                <a:gd name="adj1" fmla="val 27169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육각형 38"/>
            <p:cNvSpPr/>
            <p:nvPr/>
          </p:nvSpPr>
          <p:spPr>
            <a:xfrm>
              <a:off x="5201434" y="2740018"/>
              <a:ext cx="1691185" cy="533772"/>
            </a:xfrm>
            <a:prstGeom prst="hexagon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C00000"/>
                  </a:solidFill>
                  <a:latin typeface="+mj-ea"/>
                  <a:ea typeface="+mj-ea"/>
                </a:rPr>
                <a:t>인수 </a:t>
              </a:r>
              <a:r>
                <a:rPr lang="en-US" altLang="ko-KR" sz="1600" b="1" dirty="0">
                  <a:solidFill>
                    <a:srgbClr val="C00000"/>
                  </a:solidFill>
                  <a:latin typeface="+mj-ea"/>
                  <a:ea typeface="+mj-ea"/>
                </a:rPr>
                <a:t>X</a:t>
              </a:r>
              <a:endParaRPr lang="ko-KR" altLang="en-US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육각형 39"/>
            <p:cNvSpPr/>
            <p:nvPr/>
          </p:nvSpPr>
          <p:spPr>
            <a:xfrm>
              <a:off x="5746508" y="5814184"/>
              <a:ext cx="2190670" cy="533772"/>
            </a:xfrm>
            <a:prstGeom prst="hexagon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C00000"/>
                  </a:solidFill>
                  <a:latin typeface="+mj-ea"/>
                  <a:ea typeface="+mj-ea"/>
                </a:rPr>
                <a:t>반환 값 </a:t>
              </a:r>
              <a:r>
                <a:rPr lang="en-US" altLang="ko-KR" sz="1600" b="1" dirty="0">
                  <a:solidFill>
                    <a:srgbClr val="C00000"/>
                  </a:solidFill>
                </a:rPr>
                <a:t>'</a:t>
              </a:r>
              <a:r>
                <a:rPr lang="en-US" altLang="ko-KR" sz="1600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Hi</a:t>
              </a:r>
              <a:r>
                <a:rPr lang="en-US" altLang="ko-KR" sz="1600" b="1" dirty="0">
                  <a:solidFill>
                    <a:srgbClr val="C00000"/>
                  </a:solidFill>
                </a:rPr>
                <a:t>'</a:t>
              </a:r>
              <a:endParaRPr lang="ko-KR" altLang="en-US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44089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형식 </a:t>
            </a:r>
            <a:r>
              <a:rPr lang="en-US" altLang="ko-KR" dirty="0"/>
              <a:t>III : </a:t>
            </a:r>
            <a:r>
              <a:rPr lang="ko-KR" altLang="en-US" dirty="0"/>
              <a:t>입력 값만 있고 반환 값 없는 경우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42187" y="1430507"/>
            <a:ext cx="3591787" cy="645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1, </a:t>
            </a:r>
            <a:r>
              <a:rPr lang="ko-KR" altLang="en-US" b="1" dirty="0">
                <a:solidFill>
                  <a:srgbClr val="0070C0"/>
                </a:solidFill>
              </a:rPr>
              <a:t>인수</a:t>
            </a:r>
            <a:r>
              <a:rPr lang="en-US" altLang="ko-KR" b="1" dirty="0">
                <a:solidFill>
                  <a:srgbClr val="0070C0"/>
                </a:solidFill>
              </a:rPr>
              <a:t>2, …)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BD542-B41C-4F65-974B-5B7BA469F4FB}"/>
              </a:ext>
            </a:extLst>
          </p:cNvPr>
          <p:cNvSpPr txBox="1"/>
          <p:nvPr/>
        </p:nvSpPr>
        <p:spPr>
          <a:xfrm>
            <a:off x="1162411" y="2667824"/>
            <a:ext cx="5377595" cy="208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def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sum(a, b):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%d, %d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의 합은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% (a, b,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a+b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endParaRPr lang="en-US" altLang="ko-KR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x = 3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 = 4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sum(x, y)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804975" y="4893938"/>
            <a:ext cx="3776866" cy="575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3, 4</a:t>
            </a:r>
            <a:r>
              <a:rPr lang="ko-KR" alt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의 합은 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11" y="4893939"/>
            <a:ext cx="581099" cy="505510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7528358" y="2456341"/>
            <a:ext cx="3180628" cy="2860563"/>
            <a:chOff x="4706262" y="3385641"/>
            <a:chExt cx="3846521" cy="3609955"/>
          </a:xfrm>
        </p:grpSpPr>
        <p:grpSp>
          <p:nvGrpSpPr>
            <p:cNvPr id="34" name="그룹 33"/>
            <p:cNvGrpSpPr/>
            <p:nvPr/>
          </p:nvGrpSpPr>
          <p:grpSpPr>
            <a:xfrm>
              <a:off x="4706262" y="3385641"/>
              <a:ext cx="3846521" cy="3609955"/>
              <a:chOff x="4732695" y="2740018"/>
              <a:chExt cx="3846521" cy="3609955"/>
            </a:xfrm>
          </p:grpSpPr>
          <p:grpSp>
            <p:nvGrpSpPr>
              <p:cNvPr id="36" name="그룹 35"/>
              <p:cNvGrpSpPr/>
              <p:nvPr/>
            </p:nvGrpSpPr>
            <p:grpSpPr>
              <a:xfrm>
                <a:off x="6295472" y="3474834"/>
                <a:ext cx="2283744" cy="1853102"/>
                <a:chOff x="6122099" y="4122874"/>
                <a:chExt cx="2283744" cy="1853102"/>
              </a:xfrm>
            </p:grpSpPr>
            <p:grpSp>
              <p:nvGrpSpPr>
                <p:cNvPr id="45" name="그룹 44"/>
                <p:cNvGrpSpPr/>
                <p:nvPr/>
              </p:nvGrpSpPr>
              <p:grpSpPr>
                <a:xfrm>
                  <a:off x="6122099" y="4316104"/>
                  <a:ext cx="2283744" cy="1482924"/>
                  <a:chOff x="6122099" y="4316104"/>
                  <a:chExt cx="2283744" cy="1482924"/>
                </a:xfrm>
              </p:grpSpPr>
              <p:grpSp>
                <p:nvGrpSpPr>
                  <p:cNvPr id="48" name="그룹 47"/>
                  <p:cNvGrpSpPr/>
                  <p:nvPr/>
                </p:nvGrpSpPr>
                <p:grpSpPr>
                  <a:xfrm>
                    <a:off x="6122099" y="4316104"/>
                    <a:ext cx="2283744" cy="1482924"/>
                    <a:chOff x="6122099" y="4314622"/>
                    <a:chExt cx="2283744" cy="1780154"/>
                  </a:xfrm>
                </p:grpSpPr>
                <p:sp>
                  <p:nvSpPr>
                    <p:cNvPr id="50" name="직사각형 49"/>
                    <p:cNvSpPr/>
                    <p:nvPr/>
                  </p:nvSpPr>
                  <p:spPr>
                    <a:xfrm>
                      <a:off x="6237185" y="4734144"/>
                      <a:ext cx="2120426" cy="945105"/>
                    </a:xfrm>
                    <a:prstGeom prst="rect">
                      <a:avLst/>
                    </a:prstGeom>
                    <a:noFill/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sp>
                  <p:nvSpPr>
                    <p:cNvPr id="51" name="직사각형 50"/>
                    <p:cNvSpPr/>
                    <p:nvPr/>
                  </p:nvSpPr>
                  <p:spPr>
                    <a:xfrm>
                      <a:off x="6472470" y="4561750"/>
                      <a:ext cx="575261" cy="23359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cxnSp>
                  <p:nvCxnSpPr>
                    <p:cNvPr id="52" name="직선 연결선 51"/>
                    <p:cNvCxnSpPr/>
                    <p:nvPr/>
                  </p:nvCxnSpPr>
                  <p:spPr>
                    <a:xfrm>
                      <a:off x="6122099" y="4369995"/>
                      <a:ext cx="340614" cy="376439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직선 연결선 52"/>
                    <p:cNvCxnSpPr/>
                    <p:nvPr/>
                  </p:nvCxnSpPr>
                  <p:spPr>
                    <a:xfrm flipH="1">
                      <a:off x="7047731" y="4314622"/>
                      <a:ext cx="204846" cy="415527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4" name="직사각형 53"/>
                    <p:cNvSpPr/>
                    <p:nvPr/>
                  </p:nvSpPr>
                  <p:spPr>
                    <a:xfrm>
                      <a:off x="7560596" y="5571180"/>
                      <a:ext cx="490898" cy="31982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400"/>
                    </a:p>
                  </p:txBody>
                </p:sp>
                <p:cxnSp>
                  <p:nvCxnSpPr>
                    <p:cNvPr id="55" name="직선 연결선 54"/>
                    <p:cNvCxnSpPr/>
                    <p:nvPr/>
                  </p:nvCxnSpPr>
                  <p:spPr>
                    <a:xfrm>
                      <a:off x="8065229" y="5661818"/>
                      <a:ext cx="340614" cy="376440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직선 연결선 55"/>
                    <p:cNvCxnSpPr/>
                    <p:nvPr/>
                  </p:nvCxnSpPr>
                  <p:spPr>
                    <a:xfrm flipH="1">
                      <a:off x="7356956" y="5679249"/>
                      <a:ext cx="204846" cy="415527"/>
                    </a:xfrm>
                    <a:prstGeom prst="line">
                      <a:avLst/>
                    </a:prstGeom>
                    <a:ln w="1905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6684940" y="4840434"/>
                    <a:ext cx="1443541" cy="4660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sum()</a:t>
                    </a:r>
                    <a:r>
                      <a:rPr lang="ko-KR" altLang="en-US" dirty="0">
                        <a:solidFill>
                          <a:schemeClr val="accent2">
                            <a:lumMod val="50000"/>
                          </a:schemeClr>
                        </a:solidFill>
                      </a:rPr>
                      <a:t>함수</a:t>
                    </a:r>
                  </a:p>
                </p:txBody>
              </p:sp>
            </p:grpSp>
            <p:cxnSp>
              <p:nvCxnSpPr>
                <p:cNvPr id="46" name="직선 화살표 연결선 45"/>
                <p:cNvCxnSpPr/>
                <p:nvPr/>
              </p:nvCxnSpPr>
              <p:spPr>
                <a:xfrm>
                  <a:off x="6668470" y="4122874"/>
                  <a:ext cx="2666" cy="366303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/>
                <p:cNvCxnSpPr/>
                <p:nvPr/>
              </p:nvCxnSpPr>
              <p:spPr>
                <a:xfrm>
                  <a:off x="7809516" y="5609673"/>
                  <a:ext cx="2666" cy="366303"/>
                </a:xfrm>
                <a:prstGeom prst="straightConnector1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그룹 36"/>
              <p:cNvGrpSpPr/>
              <p:nvPr/>
            </p:nvGrpSpPr>
            <p:grpSpPr>
              <a:xfrm>
                <a:off x="4732695" y="3163980"/>
                <a:ext cx="2147972" cy="2085161"/>
                <a:chOff x="3713450" y="3725846"/>
                <a:chExt cx="2738311" cy="2085161"/>
              </a:xfrm>
            </p:grpSpPr>
            <p:sp>
              <p:nvSpPr>
                <p:cNvPr id="41" name="대각선 방향의 모서리가 둥근 사각형 40"/>
                <p:cNvSpPr/>
                <p:nvPr/>
              </p:nvSpPr>
              <p:spPr>
                <a:xfrm>
                  <a:off x="3713450" y="5008778"/>
                  <a:ext cx="1748751" cy="802229"/>
                </a:xfrm>
                <a:prstGeom prst="round2Diag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 err="1">
                      <a:solidFill>
                        <a:schemeClr val="tx1"/>
                      </a:solidFill>
                    </a:rPr>
                    <a:t>호출자</a:t>
                  </a:r>
                  <a:endParaRPr lang="en-US" altLang="ko-KR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</a:rPr>
                    <a:t>sum(3,4)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2" name="그룹 41"/>
                <p:cNvGrpSpPr/>
                <p:nvPr/>
              </p:nvGrpSpPr>
              <p:grpSpPr>
                <a:xfrm>
                  <a:off x="4478028" y="3725846"/>
                  <a:ext cx="1973733" cy="1044578"/>
                  <a:chOff x="4290544" y="3709176"/>
                  <a:chExt cx="1691109" cy="1044578"/>
                </a:xfrm>
              </p:grpSpPr>
              <p:sp>
                <p:nvSpPr>
                  <p:cNvPr id="43" name="U자형 화살표 42"/>
                  <p:cNvSpPr/>
                  <p:nvPr/>
                </p:nvSpPr>
                <p:spPr>
                  <a:xfrm>
                    <a:off x="4290544" y="3709176"/>
                    <a:ext cx="1691109" cy="360315"/>
                  </a:xfrm>
                  <a:prstGeom prst="uturnArrow">
                    <a:avLst>
                      <a:gd name="adj1" fmla="val 30505"/>
                      <a:gd name="adj2" fmla="val 25000"/>
                      <a:gd name="adj3" fmla="val 25000"/>
                      <a:gd name="adj4" fmla="val 43750"/>
                      <a:gd name="adj5" fmla="val 75000"/>
                    </a:avLst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4" name="직선 연결선 43"/>
                  <p:cNvCxnSpPr/>
                  <p:nvPr/>
                </p:nvCxnSpPr>
                <p:spPr>
                  <a:xfrm>
                    <a:off x="4331435" y="3883903"/>
                    <a:ext cx="0" cy="869851"/>
                  </a:xfrm>
                  <a:prstGeom prst="line">
                    <a:avLst/>
                  </a:prstGeom>
                  <a:ln w="82550">
                    <a:solidFill>
                      <a:schemeClr val="accent1">
                        <a:lumMod val="9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8" name="U자형 화살표 37"/>
              <p:cNvSpPr/>
              <p:nvPr/>
            </p:nvSpPr>
            <p:spPr>
              <a:xfrm rot="10800000">
                <a:off x="5332441" y="5408012"/>
                <a:ext cx="2703941" cy="419992"/>
              </a:xfrm>
              <a:prstGeom prst="uturnArrow">
                <a:avLst>
                  <a:gd name="adj1" fmla="val 27169"/>
                  <a:gd name="adj2" fmla="val 25000"/>
                  <a:gd name="adj3" fmla="val 25000"/>
                  <a:gd name="adj4" fmla="val 43750"/>
                  <a:gd name="adj5" fmla="val 75000"/>
                </a:avLst>
              </a:prstGeom>
              <a:ln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육각형 38"/>
              <p:cNvSpPr/>
              <p:nvPr/>
            </p:nvSpPr>
            <p:spPr>
              <a:xfrm>
                <a:off x="5201434" y="2740018"/>
                <a:ext cx="1691185" cy="533772"/>
              </a:xfrm>
              <a:prstGeom prst="hexagon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C00000"/>
                    </a:solidFill>
                    <a:latin typeface="+mj-ea"/>
                    <a:ea typeface="+mj-ea"/>
                  </a:rPr>
                  <a:t>인수 </a:t>
                </a:r>
                <a:r>
                  <a:rPr lang="en-US" altLang="ko-KR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3, 4</a:t>
                </a:r>
                <a:endParaRPr lang="ko-KR" altLang="en-US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0" name="육각형 39"/>
              <p:cNvSpPr/>
              <p:nvPr/>
            </p:nvSpPr>
            <p:spPr>
              <a:xfrm>
                <a:off x="6034198" y="5816201"/>
                <a:ext cx="1830406" cy="533772"/>
              </a:xfrm>
              <a:prstGeom prst="hexagon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solidFill>
                      <a:srgbClr val="C00000"/>
                    </a:solidFill>
                    <a:latin typeface="+mj-ea"/>
                    <a:ea typeface="+mj-ea"/>
                  </a:rPr>
                  <a:t>반환 값 </a:t>
                </a:r>
                <a:r>
                  <a:rPr lang="en-US" altLang="ko-KR" sz="1600" b="1" dirty="0">
                    <a:solidFill>
                      <a:srgbClr val="C00000"/>
                    </a:solidFill>
                    <a:latin typeface="+mj-ea"/>
                    <a:ea typeface="+mj-ea"/>
                  </a:rPr>
                  <a:t>X</a:t>
                </a:r>
                <a:endParaRPr lang="ko-KR" altLang="en-US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582684" y="4366819"/>
              <a:ext cx="661329" cy="466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a, b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95822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형식 </a:t>
            </a:r>
            <a:r>
              <a:rPr lang="en-US" altLang="ko-KR" dirty="0"/>
              <a:t>IV : </a:t>
            </a:r>
            <a:r>
              <a:rPr lang="ko-KR" altLang="en-US" dirty="0"/>
              <a:t>입력 값</a:t>
            </a:r>
            <a:r>
              <a:rPr lang="en-US" altLang="ko-KR" dirty="0"/>
              <a:t>, </a:t>
            </a:r>
            <a:r>
              <a:rPr lang="ko-KR" altLang="en-US" dirty="0"/>
              <a:t>반환 값 모두 없는 경우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42187" y="1430507"/>
            <a:ext cx="3591787" cy="645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rgbClr val="0070C0"/>
                </a:solidFill>
              </a:rPr>
              <a:t>함수명</a:t>
            </a:r>
            <a:r>
              <a:rPr lang="en-US" altLang="ko-KR" b="1" dirty="0">
                <a:solidFill>
                  <a:srgbClr val="0070C0"/>
                </a:solidFill>
              </a:rPr>
              <a:t>()</a:t>
            </a:r>
            <a:endParaRPr lang="ko-KR" altLang="en-US" b="1" dirty="0">
              <a:solidFill>
                <a:srgbClr val="C00000"/>
              </a:solidFill>
              <a:latin typeface="Consolas" panose="020B0609020204030204" pitchFamily="49" charset="0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0BD542-B41C-4F65-974B-5B7BA469F4FB}"/>
              </a:ext>
            </a:extLst>
          </p:cNvPr>
          <p:cNvSpPr txBox="1"/>
          <p:nvPr/>
        </p:nvSpPr>
        <p:spPr>
          <a:xfrm>
            <a:off x="1162411" y="2690269"/>
            <a:ext cx="5377595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def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say():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Hi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say()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</a:rPr>
              <a:t>say()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747563" y="4615336"/>
            <a:ext cx="3776866" cy="575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99" y="4615337"/>
            <a:ext cx="581099" cy="505510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528358" y="2456341"/>
            <a:ext cx="3180628" cy="2860563"/>
            <a:chOff x="4732695" y="2740018"/>
            <a:chExt cx="3846521" cy="3609955"/>
          </a:xfrm>
        </p:grpSpPr>
        <p:grpSp>
          <p:nvGrpSpPr>
            <p:cNvPr id="36" name="그룹 35"/>
            <p:cNvGrpSpPr/>
            <p:nvPr/>
          </p:nvGrpSpPr>
          <p:grpSpPr>
            <a:xfrm>
              <a:off x="6295472" y="3474834"/>
              <a:ext cx="2283744" cy="1853102"/>
              <a:chOff x="6122099" y="4122874"/>
              <a:chExt cx="2283744" cy="1853102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6122099" y="4316104"/>
                <a:ext cx="2283744" cy="1482924"/>
                <a:chOff x="6122099" y="4316104"/>
                <a:chExt cx="2283744" cy="1482924"/>
              </a:xfrm>
            </p:grpSpPr>
            <p:grpSp>
              <p:nvGrpSpPr>
                <p:cNvPr id="48" name="그룹 47"/>
                <p:cNvGrpSpPr/>
                <p:nvPr/>
              </p:nvGrpSpPr>
              <p:grpSpPr>
                <a:xfrm>
                  <a:off x="6122099" y="4316104"/>
                  <a:ext cx="2283744" cy="1482924"/>
                  <a:chOff x="6122099" y="4314622"/>
                  <a:chExt cx="2283744" cy="1780154"/>
                </a:xfrm>
              </p:grpSpPr>
              <p:sp>
                <p:nvSpPr>
                  <p:cNvPr id="50" name="직사각형 49"/>
                  <p:cNvSpPr/>
                  <p:nvPr/>
                </p:nvSpPr>
                <p:spPr>
                  <a:xfrm>
                    <a:off x="6237185" y="4734144"/>
                    <a:ext cx="2120426" cy="945105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51" name="직사각형 50"/>
                  <p:cNvSpPr/>
                  <p:nvPr/>
                </p:nvSpPr>
                <p:spPr>
                  <a:xfrm>
                    <a:off x="6472470" y="4561750"/>
                    <a:ext cx="575261" cy="23359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cxnSp>
                <p:nvCxnSpPr>
                  <p:cNvPr id="52" name="직선 연결선 51"/>
                  <p:cNvCxnSpPr/>
                  <p:nvPr/>
                </p:nvCxnSpPr>
                <p:spPr>
                  <a:xfrm>
                    <a:off x="6122099" y="4369995"/>
                    <a:ext cx="340614" cy="376439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/>
                  <p:cNvCxnSpPr/>
                  <p:nvPr/>
                </p:nvCxnSpPr>
                <p:spPr>
                  <a:xfrm flipH="1">
                    <a:off x="7047731" y="4314622"/>
                    <a:ext cx="204846" cy="41552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직사각형 53"/>
                  <p:cNvSpPr/>
                  <p:nvPr/>
                </p:nvSpPr>
                <p:spPr>
                  <a:xfrm>
                    <a:off x="7560596" y="5571180"/>
                    <a:ext cx="490898" cy="31982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cxnSp>
                <p:nvCxnSpPr>
                  <p:cNvPr id="55" name="직선 연결선 54"/>
                  <p:cNvCxnSpPr/>
                  <p:nvPr/>
                </p:nvCxnSpPr>
                <p:spPr>
                  <a:xfrm>
                    <a:off x="8065229" y="5661818"/>
                    <a:ext cx="340614" cy="376440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직선 연결선 55"/>
                  <p:cNvCxnSpPr/>
                  <p:nvPr/>
                </p:nvCxnSpPr>
                <p:spPr>
                  <a:xfrm flipH="1">
                    <a:off x="7356956" y="5679249"/>
                    <a:ext cx="204846" cy="41552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6684940" y="4840434"/>
                  <a:ext cx="1443541" cy="4660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say()</a:t>
                  </a:r>
                  <a:r>
                    <a:rPr lang="ko-KR" altLang="en-US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함수</a:t>
                  </a:r>
                </a:p>
              </p:txBody>
            </p:sp>
          </p:grpSp>
          <p:cxnSp>
            <p:nvCxnSpPr>
              <p:cNvPr id="46" name="직선 화살표 연결선 45"/>
              <p:cNvCxnSpPr/>
              <p:nvPr/>
            </p:nvCxnSpPr>
            <p:spPr>
              <a:xfrm>
                <a:off x="6668470" y="4122874"/>
                <a:ext cx="2666" cy="36630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/>
              <p:cNvCxnSpPr/>
              <p:nvPr/>
            </p:nvCxnSpPr>
            <p:spPr>
              <a:xfrm>
                <a:off x="7809516" y="5609673"/>
                <a:ext cx="2666" cy="366303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/>
            <p:cNvGrpSpPr/>
            <p:nvPr/>
          </p:nvGrpSpPr>
          <p:grpSpPr>
            <a:xfrm>
              <a:off x="4732695" y="3163980"/>
              <a:ext cx="2147972" cy="2085161"/>
              <a:chOff x="3713450" y="3725846"/>
              <a:chExt cx="2738311" cy="2085161"/>
            </a:xfrm>
          </p:grpSpPr>
          <p:sp>
            <p:nvSpPr>
              <p:cNvPr id="41" name="대각선 방향의 모서리가 둥근 사각형 40"/>
              <p:cNvSpPr/>
              <p:nvPr/>
            </p:nvSpPr>
            <p:spPr>
              <a:xfrm>
                <a:off x="3713450" y="5008778"/>
                <a:ext cx="1748751" cy="802229"/>
              </a:xfrm>
              <a:prstGeom prst="round2Diag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/>
                    </a:solidFill>
                  </a:rPr>
                  <a:t>호출자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say()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4478028" y="3725846"/>
                <a:ext cx="1973733" cy="1044578"/>
                <a:chOff x="4290544" y="3709176"/>
                <a:chExt cx="1691109" cy="1044578"/>
              </a:xfrm>
            </p:grpSpPr>
            <p:sp>
              <p:nvSpPr>
                <p:cNvPr id="43" name="U자형 화살표 42"/>
                <p:cNvSpPr/>
                <p:nvPr/>
              </p:nvSpPr>
              <p:spPr>
                <a:xfrm>
                  <a:off x="4290544" y="3709176"/>
                  <a:ext cx="1691109" cy="360315"/>
                </a:xfrm>
                <a:prstGeom prst="uturnArrow">
                  <a:avLst>
                    <a:gd name="adj1" fmla="val 30505"/>
                    <a:gd name="adj2" fmla="val 25000"/>
                    <a:gd name="adj3" fmla="val 25000"/>
                    <a:gd name="adj4" fmla="val 43750"/>
                    <a:gd name="adj5" fmla="val 75000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4" name="직선 연결선 43"/>
                <p:cNvCxnSpPr/>
                <p:nvPr/>
              </p:nvCxnSpPr>
              <p:spPr>
                <a:xfrm>
                  <a:off x="4331435" y="3883903"/>
                  <a:ext cx="0" cy="869851"/>
                </a:xfrm>
                <a:prstGeom prst="line">
                  <a:avLst/>
                </a:prstGeom>
                <a:ln w="82550">
                  <a:solidFill>
                    <a:schemeClr val="accent1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U자형 화살표 37"/>
            <p:cNvSpPr/>
            <p:nvPr/>
          </p:nvSpPr>
          <p:spPr>
            <a:xfrm rot="10800000">
              <a:off x="5332441" y="5408012"/>
              <a:ext cx="2703941" cy="419992"/>
            </a:xfrm>
            <a:prstGeom prst="uturnArrow">
              <a:avLst>
                <a:gd name="adj1" fmla="val 27169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39" name="육각형 38"/>
            <p:cNvSpPr/>
            <p:nvPr/>
          </p:nvSpPr>
          <p:spPr>
            <a:xfrm>
              <a:off x="5201434" y="2740018"/>
              <a:ext cx="1691185" cy="533772"/>
            </a:xfrm>
            <a:prstGeom prst="hexagon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C00000"/>
                  </a:solidFill>
                  <a:latin typeface="+mj-ea"/>
                  <a:ea typeface="+mj-ea"/>
                </a:rPr>
                <a:t>인수 </a:t>
              </a:r>
              <a:r>
                <a:rPr lang="en-US" altLang="ko-KR" b="1" dirty="0">
                  <a:solidFill>
                    <a:srgbClr val="C00000"/>
                  </a:solidFill>
                  <a:latin typeface="+mj-ea"/>
                  <a:ea typeface="+mj-ea"/>
                </a:rPr>
                <a:t>X</a:t>
              </a:r>
              <a:endParaRPr lang="ko-KR" altLang="en-US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육각형 39"/>
            <p:cNvSpPr/>
            <p:nvPr/>
          </p:nvSpPr>
          <p:spPr>
            <a:xfrm>
              <a:off x="6034198" y="5816201"/>
              <a:ext cx="1830406" cy="533772"/>
            </a:xfrm>
            <a:prstGeom prst="hexagon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C00000"/>
                  </a:solidFill>
                  <a:latin typeface="+mj-ea"/>
                  <a:ea typeface="+mj-ea"/>
                </a:rPr>
                <a:t>반환 값 </a:t>
              </a:r>
              <a:r>
                <a:rPr lang="en-US" altLang="ko-KR" sz="1600" dirty="0">
                  <a:solidFill>
                    <a:srgbClr val="C00000"/>
                  </a:solidFill>
                  <a:latin typeface="+mj-ea"/>
                  <a:ea typeface="+mj-ea"/>
                </a:rPr>
                <a:t>X</a:t>
              </a:r>
              <a:endParaRPr lang="ko-KR" altLang="en-US" b="1" dirty="0">
                <a:solidFill>
                  <a:srgbClr val="C00000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34834" y="1471020"/>
            <a:ext cx="410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함수의 입력이 없으면 빈 괄호로 둠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함수의 출력이 없으면 </a:t>
            </a:r>
            <a:r>
              <a:rPr lang="en-US" altLang="ko-KR" sz="1600" dirty="0"/>
              <a:t>return </a:t>
            </a:r>
            <a:r>
              <a:rPr lang="ko-KR" altLang="en-US" sz="1600" dirty="0"/>
              <a:t>구문이 없음</a:t>
            </a:r>
          </a:p>
        </p:txBody>
      </p:sp>
    </p:spTree>
    <p:extLst>
      <p:ext uri="{BB962C8B-B14F-4D97-AF65-F5344CB8AC3E}">
        <p14:creationId xmlns:p14="http://schemas.microsoft.com/office/powerpoint/2010/main" val="31833593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호출 시 데이터를 주고받기 위해 필요</a:t>
            </a:r>
            <a:endParaRPr lang="en-US" altLang="ko-KR" dirty="0"/>
          </a:p>
          <a:p>
            <a:pPr lvl="1"/>
            <a:r>
              <a:rPr lang="ko-KR" altLang="en-US" b="1" dirty="0"/>
              <a:t>인수 </a:t>
            </a:r>
            <a:r>
              <a:rPr lang="en-US" altLang="ko-KR" b="1" dirty="0"/>
              <a:t>(argument)</a:t>
            </a:r>
            <a:r>
              <a:rPr lang="en-US" altLang="ko-KR" dirty="0"/>
              <a:t> : </a:t>
            </a:r>
            <a:r>
              <a:rPr lang="ko-KR" altLang="en-US" dirty="0"/>
              <a:t>함수 호출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ko-KR" altLang="en-US" dirty="0" err="1"/>
              <a:t>함수에게</a:t>
            </a:r>
            <a:r>
              <a:rPr lang="ko-KR" altLang="en-US" dirty="0"/>
              <a:t> 전달되는 값</a:t>
            </a:r>
            <a:endParaRPr lang="en-US" altLang="ko-KR" dirty="0"/>
          </a:p>
          <a:p>
            <a:pPr lvl="1"/>
            <a:r>
              <a:rPr lang="ko-KR" altLang="en-US" b="1" dirty="0"/>
              <a:t>매개변수 </a:t>
            </a:r>
            <a:r>
              <a:rPr lang="en-US" altLang="ko-KR" b="1" dirty="0"/>
              <a:t>(parameter)</a:t>
            </a:r>
            <a:r>
              <a:rPr lang="en-US" altLang="ko-KR" dirty="0"/>
              <a:t> : </a:t>
            </a:r>
            <a:r>
              <a:rPr lang="ko-KR" altLang="en-US" dirty="0"/>
              <a:t>함수에서 인수를 전달받는 변수</a:t>
            </a:r>
            <a:endParaRPr lang="en-US" altLang="ko-KR" dirty="0"/>
          </a:p>
          <a:p>
            <a:pPr lvl="1"/>
            <a:r>
              <a:rPr lang="ko-KR" altLang="en-US" b="1" dirty="0" err="1"/>
              <a:t>반환값</a:t>
            </a:r>
            <a:r>
              <a:rPr lang="ko-KR" altLang="en-US" b="1" dirty="0"/>
              <a:t> </a:t>
            </a:r>
            <a:r>
              <a:rPr lang="en-US" altLang="ko-KR" b="1" dirty="0"/>
              <a:t>(return value)</a:t>
            </a:r>
            <a:r>
              <a:rPr lang="en-US" altLang="ko-KR" dirty="0"/>
              <a:t> : </a:t>
            </a:r>
            <a:r>
              <a:rPr lang="ko-KR" altLang="en-US" dirty="0"/>
              <a:t>함수 수행의 결과로 </a:t>
            </a:r>
            <a:r>
              <a:rPr lang="ko-KR" altLang="en-US" dirty="0" err="1"/>
              <a:t>호출자에게</a:t>
            </a:r>
            <a:r>
              <a:rPr lang="ko-KR" altLang="en-US" dirty="0"/>
              <a:t> 돌려주는 값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인수</a:t>
            </a:r>
            <a:r>
              <a:rPr lang="en-US" altLang="ko-KR" dirty="0"/>
              <a:t>, </a:t>
            </a:r>
            <a:r>
              <a:rPr lang="ko-KR" altLang="en-US" dirty="0"/>
              <a:t>매개변수</a:t>
            </a:r>
            <a:r>
              <a:rPr lang="en-US" altLang="ko-KR" dirty="0"/>
              <a:t>, </a:t>
            </a:r>
            <a:r>
              <a:rPr lang="ko-KR" altLang="en-US" dirty="0" err="1"/>
              <a:t>반환값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73531A-AF01-4746-AA6E-2BD60278D95A}"/>
              </a:ext>
            </a:extLst>
          </p:cNvPr>
          <p:cNvGrpSpPr/>
          <p:nvPr/>
        </p:nvGrpSpPr>
        <p:grpSpPr>
          <a:xfrm>
            <a:off x="997634" y="3006224"/>
            <a:ext cx="7847075" cy="3195748"/>
            <a:chOff x="729117" y="2998202"/>
            <a:chExt cx="7847075" cy="3195748"/>
          </a:xfrm>
        </p:grpSpPr>
        <p:pic>
          <p:nvPicPr>
            <p:cNvPr id="10" name="그래픽 26">
              <a:extLst>
                <a:ext uri="{FF2B5EF4-FFF2-40B4-BE49-F238E27FC236}">
                  <a16:creationId xmlns:a16="http://schemas.microsoft.com/office/drawing/2014/main" id="{C1DF5766-DFBA-FE47-BA3A-F6D920696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333" t="6087" r="13167" b="11049"/>
            <a:stretch/>
          </p:blipFill>
          <p:spPr>
            <a:xfrm>
              <a:off x="729117" y="2998202"/>
              <a:ext cx="3779542" cy="319574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44DA6AD-79F6-0B41-8502-B4136696C1BE}"/>
                </a:ext>
              </a:extLst>
            </p:cNvPr>
            <p:cNvGrpSpPr/>
            <p:nvPr/>
          </p:nvGrpSpPr>
          <p:grpSpPr>
            <a:xfrm>
              <a:off x="4632484" y="3387610"/>
              <a:ext cx="3943708" cy="525780"/>
              <a:chOff x="4918234" y="3387610"/>
              <a:chExt cx="3943708" cy="52578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C20779B-D021-8746-A1DA-051CA574D2A0}"/>
                  </a:ext>
                </a:extLst>
              </p:cNvPr>
              <p:cNvSpPr/>
              <p:nvPr/>
            </p:nvSpPr>
            <p:spPr>
              <a:xfrm>
                <a:off x="4924547" y="3387610"/>
                <a:ext cx="3931082" cy="525780"/>
              </a:xfrm>
              <a:prstGeom prst="rect">
                <a:avLst/>
              </a:prstGeom>
              <a:solidFill>
                <a:srgbClr val="E6F0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2AE201F-80AE-F044-B69B-C4A91DCD3F09}"/>
                  </a:ext>
                </a:extLst>
              </p:cNvPr>
              <p:cNvSpPr txBox="1"/>
              <p:nvPr/>
            </p:nvSpPr>
            <p:spPr>
              <a:xfrm>
                <a:off x="4918234" y="3465834"/>
                <a:ext cx="39437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+mj-ea"/>
                    <a:ea typeface="+mj-ea"/>
                  </a:rPr>
                  <a:t>변수  </a:t>
                </a:r>
                <a:r>
                  <a:rPr kumimoji="1" lang="en-US" altLang="ko-KR" dirty="0">
                    <a:latin typeface="+mj-ea"/>
                    <a:ea typeface="+mj-ea"/>
                  </a:rPr>
                  <a:t>=  </a:t>
                </a:r>
                <a:r>
                  <a:rPr kumimoji="1" lang="ko-KR" altLang="en-US" dirty="0" err="1">
                    <a:latin typeface="+mj-ea"/>
                    <a:ea typeface="+mj-ea"/>
                  </a:rPr>
                  <a:t>함수명</a:t>
                </a:r>
                <a:r>
                  <a:rPr kumimoji="1" lang="ko-KR" altLang="en-US" dirty="0">
                    <a:latin typeface="+mj-ea"/>
                    <a:ea typeface="+mj-ea"/>
                  </a:rPr>
                  <a:t> </a:t>
                </a:r>
                <a:r>
                  <a:rPr kumimoji="1" lang="en-US" altLang="ko-KR" dirty="0">
                    <a:solidFill>
                      <a:srgbClr val="C00000"/>
                    </a:solidFill>
                    <a:latin typeface="+mj-ea"/>
                    <a:ea typeface="+mj-ea"/>
                  </a:rPr>
                  <a:t>( </a:t>
                </a:r>
                <a:r>
                  <a:rPr kumimoji="1" lang="ko-KR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인수</a:t>
                </a:r>
                <a:r>
                  <a:rPr kumimoji="1" lang="en-US" altLang="ko-KR" dirty="0">
                    <a:solidFill>
                      <a:srgbClr val="C00000"/>
                    </a:solidFill>
                    <a:latin typeface="+mj-ea"/>
                    <a:ea typeface="+mj-ea"/>
                  </a:rPr>
                  <a:t>1 , </a:t>
                </a:r>
                <a:r>
                  <a:rPr kumimoji="1" lang="ko-KR" altLang="en-US" dirty="0">
                    <a:solidFill>
                      <a:srgbClr val="C00000"/>
                    </a:solidFill>
                    <a:latin typeface="+mj-ea"/>
                    <a:ea typeface="+mj-ea"/>
                  </a:rPr>
                  <a:t>인수</a:t>
                </a:r>
                <a:r>
                  <a:rPr kumimoji="1" lang="en-US" altLang="ko-KR" dirty="0">
                    <a:solidFill>
                      <a:srgbClr val="C00000"/>
                    </a:solidFill>
                    <a:latin typeface="+mj-ea"/>
                    <a:ea typeface="+mj-ea"/>
                  </a:rPr>
                  <a:t>2, .... )</a:t>
                </a:r>
                <a:endParaRPr kumimoji="1" lang="x-none" altLang="en-US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213BB78-7AC1-42AA-8F5F-B773FAEFB547}"/>
              </a:ext>
            </a:extLst>
          </p:cNvPr>
          <p:cNvSpPr txBox="1"/>
          <p:nvPr/>
        </p:nvSpPr>
        <p:spPr>
          <a:xfrm>
            <a:off x="5266041" y="4277022"/>
            <a:ext cx="5933447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pie = 3.1415927</a:t>
            </a:r>
          </a:p>
          <a:p>
            <a:r>
              <a:rPr lang="en-US" altLang="ko-KR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ko-KR" b="1" dirty="0">
                <a:latin typeface="Consolas" panose="020B0609020204030204" pitchFamily="49" charset="0"/>
                <a:cs typeface="Consolas" panose="020B0609020204030204" pitchFamily="49" charset="0"/>
              </a:rPr>
              <a:t> = round(pie, 2)</a:t>
            </a:r>
          </a:p>
          <a:p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인수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: pie, 2</a:t>
            </a:r>
          </a:p>
          <a:p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매개변수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: round 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함수 정의 부분에 있음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반환값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: round() 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함수 실행 결과값으로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에 할당되는 값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656FB-7D7F-4539-98FD-11F608BAA243}"/>
              </a:ext>
            </a:extLst>
          </p:cNvPr>
          <p:cNvSpPr txBox="1"/>
          <p:nvPr/>
        </p:nvSpPr>
        <p:spPr>
          <a:xfrm>
            <a:off x="9002809" y="3738413"/>
            <a:ext cx="2466471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round(v,</a:t>
            </a:r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n):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. . .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rv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ko-KR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매개변수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: v, n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ABE223-A98D-4F14-ABE6-8EDE8DE6CB8A}"/>
              </a:ext>
            </a:extLst>
          </p:cNvPr>
          <p:cNvCxnSpPr>
            <a:cxnSpLocks/>
          </p:cNvCxnSpPr>
          <p:nvPr/>
        </p:nvCxnSpPr>
        <p:spPr>
          <a:xfrm flipV="1">
            <a:off x="7504311" y="3799495"/>
            <a:ext cx="1531106" cy="80706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DE05580-4B8E-402C-A9BD-F7D17894F113}"/>
              </a:ext>
            </a:extLst>
          </p:cNvPr>
          <p:cNvCxnSpPr>
            <a:cxnSpLocks/>
          </p:cNvCxnSpPr>
          <p:nvPr/>
        </p:nvCxnSpPr>
        <p:spPr>
          <a:xfrm flipH="1">
            <a:off x="7504311" y="4435111"/>
            <a:ext cx="2005829" cy="38052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50601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매개변수 </a:t>
            </a:r>
            <a:r>
              <a:rPr lang="en-US" altLang="ko-KR" dirty="0"/>
              <a:t>start, end</a:t>
            </a:r>
            <a:r>
              <a:rPr lang="ko-KR" altLang="en-US" dirty="0"/>
              <a:t>의 값을 전달 받아 </a:t>
            </a:r>
            <a:r>
              <a:rPr lang="en-US" altLang="ko-KR" dirty="0"/>
              <a:t>start</a:t>
            </a:r>
            <a:r>
              <a:rPr lang="ko-KR" altLang="en-US" dirty="0"/>
              <a:t>부터 </a:t>
            </a:r>
            <a:r>
              <a:rPr lang="en-US" altLang="ko-KR" dirty="0"/>
              <a:t>end</a:t>
            </a:r>
            <a:r>
              <a:rPr lang="ko-KR" altLang="en-US" dirty="0"/>
              <a:t>까지 합계를 반환하는 </a:t>
            </a:r>
            <a:r>
              <a:rPr lang="en-US" altLang="ko-KR" dirty="0" err="1"/>
              <a:t>get_sum</a:t>
            </a:r>
            <a:r>
              <a:rPr lang="en-US" altLang="ko-KR" dirty="0"/>
              <a:t>( ) </a:t>
            </a:r>
            <a:r>
              <a:rPr lang="ko-KR" altLang="en-US" dirty="0"/>
              <a:t>함수 작성 및 호출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작성 및 호출 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3248" y="2593246"/>
            <a:ext cx="600216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get_sum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(start, end) :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hap = 0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for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in range(start, end+1) :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    hap += 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   return hap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72082" y="3340668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rgbClr val="C00000"/>
                </a:solidFill>
                <a:latin typeface="+mj-ea"/>
                <a:ea typeface="+mj-ea"/>
              </a:rPr>
              <a:t>get_sum</a:t>
            </a:r>
            <a:r>
              <a:rPr lang="en-US" altLang="ko-KR" sz="1600" dirty="0">
                <a:solidFill>
                  <a:srgbClr val="C00000"/>
                </a:solidFill>
                <a:latin typeface="+mj-ea"/>
                <a:ea typeface="+mj-ea"/>
              </a:rPr>
              <a:t>() 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함수를 정의하였으나</a:t>
            </a:r>
            <a:endParaRPr lang="en-US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먼저 실행되지 않음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78166" y="4631405"/>
            <a:ext cx="294263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result = </a:t>
            </a:r>
            <a:r>
              <a:rPr lang="en-US" altLang="ko-KR" dirty="0" err="1"/>
              <a:t>get_sum</a:t>
            </a:r>
            <a:r>
              <a:rPr lang="en-US" altLang="ko-KR" dirty="0"/>
              <a:t>(      ,      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22719" y="4466134"/>
            <a:ext cx="3201871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get_sum</a:t>
            </a:r>
            <a:r>
              <a:rPr lang="en-US" altLang="ko-KR" dirty="0"/>
              <a:t>(          ,           ) :</a:t>
            </a:r>
          </a:p>
          <a:p>
            <a:r>
              <a:rPr lang="en-US" altLang="ko-KR" dirty="0"/>
              <a:t>    hap = 0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 in range(start, end+1) :</a:t>
            </a:r>
          </a:p>
          <a:p>
            <a:r>
              <a:rPr lang="en-US" altLang="ko-KR" dirty="0"/>
              <a:t>        hap += </a:t>
            </a:r>
            <a:r>
              <a:rPr lang="en-US" altLang="ko-KR" dirty="0" err="1"/>
              <a:t>i</a:t>
            </a:r>
            <a:endParaRPr lang="en-US" altLang="ko-KR" dirty="0"/>
          </a:p>
          <a:p>
            <a:r>
              <a:rPr lang="en-US" altLang="ko-KR" dirty="0"/>
              <a:t>    return hap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5314" y="2278565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함수 작성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85314" y="4204178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함수 호출</a:t>
            </a:r>
          </a:p>
        </p:txBody>
      </p:sp>
      <p:sp>
        <p:nvSpPr>
          <p:cNvPr id="14" name="타원 13"/>
          <p:cNvSpPr/>
          <p:nvPr/>
        </p:nvSpPr>
        <p:spPr>
          <a:xfrm>
            <a:off x="3041976" y="4656024"/>
            <a:ext cx="344464" cy="322067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3540592" y="4656024"/>
            <a:ext cx="344464" cy="322067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489795" y="463118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10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58556" y="4631181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1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054641" y="4465009"/>
            <a:ext cx="665018" cy="36824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060361" y="4443619"/>
            <a:ext cx="65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start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889067" y="4465009"/>
            <a:ext cx="665018" cy="368240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6931271" y="444361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end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3238619" y="4145974"/>
            <a:ext cx="2998474" cy="411864"/>
          </a:xfrm>
          <a:custGeom>
            <a:avLst/>
            <a:gdLst>
              <a:gd name="connsiteX0" fmla="*/ 0 w 3290400"/>
              <a:gd name="connsiteY0" fmla="*/ 483393 h 483393"/>
              <a:gd name="connsiteX1" fmla="*/ 640800 w 3290400"/>
              <a:gd name="connsiteY1" fmla="*/ 993 h 483393"/>
              <a:gd name="connsiteX2" fmla="*/ 3290400 w 3290400"/>
              <a:gd name="connsiteY2" fmla="*/ 382593 h 48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90400" h="483393">
                <a:moveTo>
                  <a:pt x="0" y="483393"/>
                </a:moveTo>
                <a:cubicBezTo>
                  <a:pt x="46200" y="250593"/>
                  <a:pt x="92400" y="17793"/>
                  <a:pt x="640800" y="993"/>
                </a:cubicBezTo>
                <a:cubicBezTo>
                  <a:pt x="1189200" y="-15807"/>
                  <a:pt x="2239800" y="183393"/>
                  <a:pt x="3290400" y="382593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3743832" y="4029492"/>
            <a:ext cx="3405269" cy="509942"/>
          </a:xfrm>
          <a:custGeom>
            <a:avLst/>
            <a:gdLst>
              <a:gd name="connsiteX0" fmla="*/ 0 w 3736800"/>
              <a:gd name="connsiteY0" fmla="*/ 598504 h 598504"/>
              <a:gd name="connsiteX1" fmla="*/ 1555200 w 3736800"/>
              <a:gd name="connsiteY1" fmla="*/ 904 h 598504"/>
              <a:gd name="connsiteX2" fmla="*/ 3736800 w 3736800"/>
              <a:gd name="connsiteY2" fmla="*/ 490504 h 598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6800" h="598504">
                <a:moveTo>
                  <a:pt x="0" y="598504"/>
                </a:moveTo>
                <a:cubicBezTo>
                  <a:pt x="466200" y="308704"/>
                  <a:pt x="932400" y="18904"/>
                  <a:pt x="1555200" y="904"/>
                </a:cubicBezTo>
                <a:cubicBezTo>
                  <a:pt x="2178000" y="-17096"/>
                  <a:pt x="2957400" y="236704"/>
                  <a:pt x="3736800" y="490504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959881" y="4846283"/>
            <a:ext cx="0" cy="644010"/>
          </a:xfrm>
          <a:prstGeom prst="straightConnector1">
            <a:avLst/>
          </a:prstGeom>
          <a:ln w="1905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 24"/>
          <p:cNvSpPr/>
          <p:nvPr/>
        </p:nvSpPr>
        <p:spPr>
          <a:xfrm>
            <a:off x="2720283" y="4876837"/>
            <a:ext cx="2736025" cy="1123389"/>
          </a:xfrm>
          <a:custGeom>
            <a:avLst/>
            <a:gdLst>
              <a:gd name="connsiteX0" fmla="*/ 3002400 w 3002400"/>
              <a:gd name="connsiteY0" fmla="*/ 950400 h 1318488"/>
              <a:gd name="connsiteX1" fmla="*/ 1994400 w 3002400"/>
              <a:gd name="connsiteY1" fmla="*/ 1267200 h 1318488"/>
              <a:gd name="connsiteX2" fmla="*/ 0 w 3002400"/>
              <a:gd name="connsiteY2" fmla="*/ 0 h 13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2400" h="1318488">
                <a:moveTo>
                  <a:pt x="3002400" y="950400"/>
                </a:moveTo>
                <a:cubicBezTo>
                  <a:pt x="2748600" y="1188000"/>
                  <a:pt x="2494800" y="1425600"/>
                  <a:pt x="1994400" y="1267200"/>
                </a:cubicBezTo>
                <a:cubicBezTo>
                  <a:pt x="1494000" y="1108800"/>
                  <a:pt x="747000" y="554400"/>
                  <a:pt x="0" y="0"/>
                </a:cubicBezTo>
              </a:path>
            </a:pathLst>
          </a:custGeom>
          <a:noFill/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886199" y="4102460"/>
            <a:ext cx="93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400" b="1" kern="0" dirty="0">
                <a:solidFill>
                  <a:srgbClr val="C00000"/>
                </a:solidFill>
                <a:latin typeface="+mj-ea"/>
                <a:ea typeface="+mj-ea"/>
              </a:rPr>
              <a:t>매개변수</a:t>
            </a:r>
            <a:endParaRPr kumimoji="0" lang="en-US" altLang="ko-KR" sz="1400" b="1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30260" y="3846410"/>
            <a:ext cx="378635" cy="314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①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78823" y="4953290"/>
            <a:ext cx="378635" cy="314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②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411154" y="5618483"/>
            <a:ext cx="378635" cy="314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③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84346" y="4979582"/>
            <a:ext cx="577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kern="0" dirty="0">
                <a:solidFill>
                  <a:srgbClr val="C00000"/>
                </a:solidFill>
                <a:latin typeface="+mj-ea"/>
                <a:ea typeface="+mj-ea"/>
              </a:rPr>
              <a:t>인수</a:t>
            </a:r>
            <a:endParaRPr kumimoji="0" lang="en-US" altLang="ko-KR" sz="1200" b="1" kern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94895" y="5505729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함수의 수행 결과를</a:t>
            </a:r>
            <a:endParaRPr lang="en-US" altLang="ko-KR" sz="1600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ko-KR" altLang="en-US" sz="1600" dirty="0" err="1">
                <a:solidFill>
                  <a:srgbClr val="C00000"/>
                </a:solidFill>
                <a:latin typeface="+mj-ea"/>
                <a:ea typeface="+mj-ea"/>
              </a:rPr>
              <a:t>호출자에게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 돌려줌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37456" y="3690186"/>
            <a:ext cx="3588326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def </a:t>
            </a:r>
            <a:r>
              <a:rPr lang="en-US" altLang="ko-KR" dirty="0" err="1"/>
              <a:t>get_sum</a:t>
            </a:r>
            <a:r>
              <a:rPr lang="en-US" altLang="ko-KR" dirty="0"/>
              <a:t>(start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1</a:t>
            </a:r>
            <a:r>
              <a:rPr lang="en-US" altLang="ko-KR" dirty="0"/>
              <a:t>, end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 10</a:t>
            </a:r>
            <a:r>
              <a:rPr lang="en-US" altLang="ko-KR" dirty="0"/>
              <a:t>) :</a:t>
            </a:r>
          </a:p>
          <a:p>
            <a:r>
              <a:rPr lang="en-US" altLang="ko-KR" dirty="0"/>
              <a:t>    hap = 0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 in range(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en-US" altLang="ko-KR" dirty="0"/>
              <a:t> +1 ) :</a:t>
            </a:r>
          </a:p>
          <a:p>
            <a:r>
              <a:rPr lang="en-US" altLang="ko-KR" dirty="0"/>
              <a:t>        hap += </a:t>
            </a:r>
            <a:r>
              <a:rPr lang="en-US" altLang="ko-KR" dirty="0" err="1"/>
              <a:t>i</a:t>
            </a:r>
            <a:endParaRPr lang="en-US" altLang="ko-KR" dirty="0"/>
          </a:p>
          <a:p>
            <a:r>
              <a:rPr lang="en-US" altLang="ko-KR" dirty="0"/>
              <a:t>    return hap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 55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반환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33" name="오른쪽 화살표 32"/>
          <p:cNvSpPr/>
          <p:nvPr/>
        </p:nvSpPr>
        <p:spPr>
          <a:xfrm rot="20700000">
            <a:off x="7881879" y="4563702"/>
            <a:ext cx="298287" cy="32610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20569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위치에 따라 인수가 매개변수로 전달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호출하기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34136" y="1794449"/>
            <a:ext cx="5061864" cy="38318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dirty="0"/>
              <a:t>def </a:t>
            </a:r>
            <a:r>
              <a:rPr lang="en-US" altLang="ko-KR" sz="1800" dirty="0" err="1"/>
              <a:t>get_sum</a:t>
            </a:r>
            <a:r>
              <a:rPr lang="en-US" altLang="ko-KR" sz="1800" dirty="0"/>
              <a:t>(start, end):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	sum=0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	for 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in range(start, end+1) :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		sum += </a:t>
            </a:r>
            <a:r>
              <a:rPr lang="en-US" altLang="ko-KR" sz="1800" dirty="0" err="1"/>
              <a:t>i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	return sum</a:t>
            </a:r>
          </a:p>
          <a:p>
            <a:pPr>
              <a:lnSpc>
                <a:spcPct val="150000"/>
              </a:lnSpc>
            </a:pP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sum1 = </a:t>
            </a:r>
            <a:r>
              <a:rPr lang="en-US" altLang="ko-KR" sz="1800" dirty="0" err="1"/>
              <a:t>get_sum</a:t>
            </a:r>
            <a:r>
              <a:rPr lang="en-US" altLang="ko-KR" sz="1800" dirty="0"/>
              <a:t>(1, 10)  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</a:rPr>
              <a:t>함수호출</a:t>
            </a:r>
            <a:endParaRPr lang="en-US" altLang="ko-KR" sz="18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/>
              <a:t>sum2 = </a:t>
            </a:r>
            <a:r>
              <a:rPr lang="en-US" altLang="ko-KR" sz="1800" dirty="0" err="1"/>
              <a:t>get_sum</a:t>
            </a:r>
            <a:r>
              <a:rPr lang="en-US" altLang="ko-KR" sz="1800" dirty="0"/>
              <a:t>(1, 100)</a:t>
            </a:r>
          </a:p>
          <a:p>
            <a:pPr>
              <a:lnSpc>
                <a:spcPct val="150000"/>
              </a:lnSpc>
            </a:pPr>
            <a:r>
              <a:rPr lang="en-US" altLang="ko-KR" sz="1800" dirty="0"/>
              <a:t>print(sum1, sum2)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4894EE-F501-4EDF-BC39-395DD2FBA0A2}"/>
              </a:ext>
            </a:extLst>
          </p:cNvPr>
          <p:cNvGrpSpPr/>
          <p:nvPr/>
        </p:nvGrpSpPr>
        <p:grpSpPr>
          <a:xfrm>
            <a:off x="6714031" y="1851941"/>
            <a:ext cx="4096415" cy="1477328"/>
            <a:chOff x="6685884" y="2055446"/>
            <a:chExt cx="4096415" cy="1477328"/>
          </a:xfrm>
        </p:grpSpPr>
        <p:sp>
          <p:nvSpPr>
            <p:cNvPr id="13" name="TextBox 12"/>
            <p:cNvSpPr txBox="1"/>
            <p:nvPr/>
          </p:nvSpPr>
          <p:spPr>
            <a:xfrm>
              <a:off x="6685884" y="2055446"/>
              <a:ext cx="4096415" cy="14773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ko-KR" dirty="0"/>
                <a:t>def </a:t>
              </a:r>
              <a:r>
                <a:rPr lang="en-US" altLang="ko-KR" dirty="0" err="1"/>
                <a:t>get_sum</a:t>
              </a:r>
              <a:r>
                <a:rPr lang="en-US" altLang="ko-KR" dirty="0"/>
                <a:t>(1, 10):</a:t>
              </a:r>
            </a:p>
            <a:p>
              <a:pPr>
                <a:lnSpc>
                  <a:spcPct val="100000"/>
                </a:lnSpc>
              </a:pPr>
              <a:r>
                <a:rPr lang="en-US" altLang="ko-KR" dirty="0"/>
                <a:t>	sum=0</a:t>
              </a:r>
            </a:p>
            <a:p>
              <a:pPr>
                <a:lnSpc>
                  <a:spcPct val="100000"/>
                </a:lnSpc>
              </a:pPr>
              <a:r>
                <a:rPr lang="en-US" altLang="ko-KR" dirty="0"/>
                <a:t>	for </a:t>
              </a:r>
              <a:r>
                <a:rPr lang="en-US" altLang="ko-KR" dirty="0" err="1"/>
                <a:t>i</a:t>
              </a:r>
              <a:r>
                <a:rPr lang="en-US" altLang="ko-KR" dirty="0"/>
                <a:t> in range(1, 10+1) :</a:t>
              </a:r>
            </a:p>
            <a:p>
              <a:pPr>
                <a:lnSpc>
                  <a:spcPct val="100000"/>
                </a:lnSpc>
              </a:pPr>
              <a:r>
                <a:rPr lang="en-US" altLang="ko-KR" dirty="0"/>
                <a:t>		sum += </a:t>
              </a:r>
              <a:r>
                <a:rPr lang="en-US" altLang="ko-KR" dirty="0" err="1"/>
                <a:t>i</a:t>
              </a:r>
              <a:endParaRPr lang="en-US" altLang="ko-KR" dirty="0"/>
            </a:p>
            <a:p>
              <a:pPr>
                <a:lnSpc>
                  <a:spcPct val="100000"/>
                </a:lnSpc>
              </a:pPr>
              <a:r>
                <a:rPr lang="en-US" altLang="ko-KR" dirty="0"/>
                <a:t>	return sum  # 55 </a:t>
              </a:r>
              <a:r>
                <a:rPr lang="ko-KR" altLang="en-US" dirty="0"/>
                <a:t>반환</a:t>
              </a:r>
              <a:endParaRPr lang="en-US" altLang="ko-KR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05777D9-3568-4D75-86F2-F35E26963249}"/>
                </a:ext>
              </a:extLst>
            </p:cNvPr>
            <p:cNvSpPr/>
            <p:nvPr/>
          </p:nvSpPr>
          <p:spPr>
            <a:xfrm>
              <a:off x="8143741" y="2117484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F8D6F85-8F49-4077-B11B-DF4109F16323}"/>
                </a:ext>
              </a:extLst>
            </p:cNvPr>
            <p:cNvSpPr/>
            <p:nvPr/>
          </p:nvSpPr>
          <p:spPr>
            <a:xfrm>
              <a:off x="8595389" y="2129333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B1EE1D2-3F56-4253-8909-74F546218079}"/>
                </a:ext>
              </a:extLst>
            </p:cNvPr>
            <p:cNvSpPr/>
            <p:nvPr/>
          </p:nvSpPr>
          <p:spPr>
            <a:xfrm>
              <a:off x="8968040" y="2626569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D75DBE6A-3DAA-4CBB-99E8-9A78495E8CFA}"/>
                </a:ext>
              </a:extLst>
            </p:cNvPr>
            <p:cNvSpPr/>
            <p:nvPr/>
          </p:nvSpPr>
          <p:spPr>
            <a:xfrm>
              <a:off x="9416742" y="2626569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1406CB6-1098-44F1-9B53-56D6C2AFFA80}"/>
              </a:ext>
            </a:extLst>
          </p:cNvPr>
          <p:cNvGrpSpPr/>
          <p:nvPr/>
        </p:nvGrpSpPr>
        <p:grpSpPr>
          <a:xfrm>
            <a:off x="6714032" y="4049041"/>
            <a:ext cx="4096414" cy="1532727"/>
            <a:chOff x="6685885" y="4252546"/>
            <a:chExt cx="4096414" cy="15327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188B53B-305B-4470-85AE-129AFE96D510}"/>
                </a:ext>
              </a:extLst>
            </p:cNvPr>
            <p:cNvSpPr txBox="1"/>
            <p:nvPr/>
          </p:nvSpPr>
          <p:spPr>
            <a:xfrm>
              <a:off x="6685885" y="4252546"/>
              <a:ext cx="4096414" cy="153272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00000"/>
                </a:lnSpc>
                <a:defRPr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dirty="0"/>
                <a:t>def </a:t>
              </a:r>
              <a:r>
                <a:rPr lang="en-US" altLang="ko-KR" dirty="0" err="1"/>
                <a:t>get_sum</a:t>
              </a:r>
              <a:r>
                <a:rPr lang="en-US" altLang="ko-KR" dirty="0"/>
                <a:t>(1, 100):</a:t>
              </a:r>
            </a:p>
            <a:p>
              <a:r>
                <a:rPr lang="en-US" altLang="ko-KR" dirty="0"/>
                <a:t>	sum=0</a:t>
              </a:r>
            </a:p>
            <a:p>
              <a:r>
                <a:rPr lang="en-US" altLang="ko-KR" dirty="0"/>
                <a:t>	for </a:t>
              </a:r>
              <a:r>
                <a:rPr lang="en-US" altLang="ko-KR" dirty="0" err="1"/>
                <a:t>i</a:t>
              </a:r>
              <a:r>
                <a:rPr lang="en-US" altLang="ko-KR" dirty="0"/>
                <a:t> in range(1, 100+1) :</a:t>
              </a:r>
            </a:p>
            <a:p>
              <a:r>
                <a:rPr lang="en-US" altLang="ko-KR" dirty="0"/>
                <a:t>		sum += </a:t>
              </a:r>
              <a:r>
                <a:rPr lang="en-US" altLang="ko-KR" dirty="0" err="1"/>
                <a:t>i</a:t>
              </a:r>
              <a:endParaRPr lang="en-US" altLang="ko-KR" dirty="0"/>
            </a:p>
            <a:p>
              <a:r>
                <a:rPr lang="en-US" altLang="ko-KR" dirty="0"/>
                <a:t>	return sum  # 5050 </a:t>
              </a:r>
              <a:r>
                <a:rPr lang="ko-KR" altLang="en-US" dirty="0"/>
                <a:t>반환</a:t>
              </a:r>
              <a:endParaRPr lang="en-US" altLang="ko-KR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F7D5CB7-C616-4941-8E76-7A51B475F73D}"/>
                </a:ext>
              </a:extLst>
            </p:cNvPr>
            <p:cNvSpPr/>
            <p:nvPr/>
          </p:nvSpPr>
          <p:spPr>
            <a:xfrm>
              <a:off x="8143741" y="4289261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1485D24-D393-4F4D-8622-3FC1CCAADF1B}"/>
                </a:ext>
              </a:extLst>
            </p:cNvPr>
            <p:cNvSpPr/>
            <p:nvPr/>
          </p:nvSpPr>
          <p:spPr>
            <a:xfrm>
              <a:off x="8573120" y="4281232"/>
              <a:ext cx="552207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8A3B7EC-9587-4786-A7DC-03E936EF890D}"/>
                </a:ext>
              </a:extLst>
            </p:cNvPr>
            <p:cNvSpPr/>
            <p:nvPr/>
          </p:nvSpPr>
          <p:spPr>
            <a:xfrm>
              <a:off x="9389606" y="4816710"/>
              <a:ext cx="552207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7F159344-DE75-44F8-9976-662677E00F94}"/>
                </a:ext>
              </a:extLst>
            </p:cNvPr>
            <p:cNvSpPr/>
            <p:nvPr/>
          </p:nvSpPr>
          <p:spPr>
            <a:xfrm>
              <a:off x="8968040" y="4831052"/>
              <a:ext cx="372651" cy="335082"/>
            </a:xfrm>
            <a:prstGeom prst="ellipse">
              <a:avLst/>
            </a:prstGeom>
            <a:solidFill>
              <a:schemeClr val="accent6">
                <a:alpha val="36863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2435BD80-CA40-477D-838A-60576EE6152A}"/>
              </a:ext>
            </a:extLst>
          </p:cNvPr>
          <p:cNvSpPr/>
          <p:nvPr/>
        </p:nvSpPr>
        <p:spPr>
          <a:xfrm>
            <a:off x="2901453" y="4378742"/>
            <a:ext cx="310815" cy="335082"/>
          </a:xfrm>
          <a:prstGeom prst="ellipse">
            <a:avLst/>
          </a:prstGeom>
          <a:solidFill>
            <a:schemeClr val="accent6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064FCAA-B929-4109-B2D0-E4E714FCCA89}"/>
              </a:ext>
            </a:extLst>
          </p:cNvPr>
          <p:cNvSpPr/>
          <p:nvPr/>
        </p:nvSpPr>
        <p:spPr>
          <a:xfrm>
            <a:off x="3338763" y="4400385"/>
            <a:ext cx="372651" cy="335082"/>
          </a:xfrm>
          <a:prstGeom prst="ellipse">
            <a:avLst/>
          </a:prstGeom>
          <a:solidFill>
            <a:schemeClr val="accent6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D0106A1-3910-4DF7-A98C-1BDED97ECA8B}"/>
              </a:ext>
            </a:extLst>
          </p:cNvPr>
          <p:cNvSpPr/>
          <p:nvPr/>
        </p:nvSpPr>
        <p:spPr>
          <a:xfrm>
            <a:off x="2902861" y="4795088"/>
            <a:ext cx="309408" cy="335082"/>
          </a:xfrm>
          <a:prstGeom prst="ellipse">
            <a:avLst/>
          </a:prstGeom>
          <a:solidFill>
            <a:schemeClr val="accent6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6E3BE54-CB83-422D-AEB5-1B6871CEBFD9}"/>
              </a:ext>
            </a:extLst>
          </p:cNvPr>
          <p:cNvSpPr/>
          <p:nvPr/>
        </p:nvSpPr>
        <p:spPr>
          <a:xfrm>
            <a:off x="3317538" y="4801302"/>
            <a:ext cx="552207" cy="335082"/>
          </a:xfrm>
          <a:prstGeom prst="ellipse">
            <a:avLst/>
          </a:prstGeom>
          <a:solidFill>
            <a:schemeClr val="accent6">
              <a:alpha val="3686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CFAE342-6A75-4B99-B33F-7028A5344814}"/>
              </a:ext>
            </a:extLst>
          </p:cNvPr>
          <p:cNvCxnSpPr>
            <a:cxnSpLocks/>
          </p:cNvCxnSpPr>
          <p:nvPr/>
        </p:nvCxnSpPr>
        <p:spPr>
          <a:xfrm flipV="1">
            <a:off x="3790950" y="2028825"/>
            <a:ext cx="2996059" cy="251745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87517DA-AEF1-4AA4-AB95-4A4E632F7E07}"/>
              </a:ext>
            </a:extLst>
          </p:cNvPr>
          <p:cNvCxnSpPr>
            <a:cxnSpLocks/>
          </p:cNvCxnSpPr>
          <p:nvPr/>
        </p:nvCxnSpPr>
        <p:spPr>
          <a:xfrm flipV="1">
            <a:off x="3869745" y="4216071"/>
            <a:ext cx="2917264" cy="732216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875536E-E00A-457E-B376-A7C622D418C8}"/>
              </a:ext>
            </a:extLst>
          </p:cNvPr>
          <p:cNvCxnSpPr>
            <a:cxnSpLocks/>
          </p:cNvCxnSpPr>
          <p:nvPr/>
        </p:nvCxnSpPr>
        <p:spPr>
          <a:xfrm flipH="1">
            <a:off x="1428751" y="3138961"/>
            <a:ext cx="5791199" cy="12661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C272F89-0B18-48FD-880E-E6F234DC1317}"/>
              </a:ext>
            </a:extLst>
          </p:cNvPr>
          <p:cNvCxnSpPr>
            <a:cxnSpLocks/>
          </p:cNvCxnSpPr>
          <p:nvPr/>
        </p:nvCxnSpPr>
        <p:spPr>
          <a:xfrm flipH="1" flipV="1">
            <a:off x="1514475" y="5079863"/>
            <a:ext cx="5705476" cy="253477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676634" y="5657969"/>
            <a:ext cx="3776866" cy="4938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55 5050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70" y="5657970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9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다음과 같은 구문으로 함수를 호출할 경우 </a:t>
            </a:r>
            <a:r>
              <a:rPr lang="ko-KR" altLang="en-US" sz="1800" dirty="0" err="1"/>
              <a:t>출력값은</a:t>
            </a:r>
            <a:r>
              <a:rPr lang="ko-KR" altLang="en-US" sz="1800" dirty="0"/>
              <a:t> 무엇일까</a:t>
            </a:r>
            <a:r>
              <a:rPr lang="en-US" altLang="ko-KR" sz="1800" dirty="0"/>
              <a:t>?</a:t>
            </a:r>
          </a:p>
          <a:p>
            <a:endParaRPr lang="en-US" altLang="ko-KR" sz="1800" dirty="0"/>
          </a:p>
          <a:p>
            <a:pPr lvl="2"/>
            <a:endParaRPr lang="en-US" altLang="ko-KR" sz="1400" dirty="0"/>
          </a:p>
          <a:p>
            <a:pPr lvl="2"/>
            <a:endParaRPr lang="en-US" altLang="ko-KR" sz="1400" dirty="0"/>
          </a:p>
          <a:p>
            <a:r>
              <a:rPr lang="ko-KR" altLang="en-US" sz="1800" dirty="0"/>
              <a:t>다음 구문은 무엇이 잘못 되었을까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endParaRPr lang="en-US" altLang="ko-KR" sz="1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</a:t>
            </a:r>
            <a:r>
              <a:rPr lang="en-US" altLang="ko-KR" dirty="0"/>
              <a:t>: </a:t>
            </a:r>
            <a:r>
              <a:rPr lang="ko-KR" altLang="en-US" dirty="0"/>
              <a:t>인수 전달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18710" y="3215039"/>
            <a:ext cx="3591390" cy="830997"/>
            <a:chOff x="1018710" y="3215039"/>
            <a:chExt cx="3591390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42D68C-69DB-F646-A9BE-693322FC33B3}"/>
                </a:ext>
              </a:extLst>
            </p:cNvPr>
            <p:cNvSpPr txBox="1"/>
            <p:nvPr/>
          </p:nvSpPr>
          <p:spPr>
            <a:xfrm>
              <a:off x="1661274" y="3215039"/>
              <a:ext cx="2948826" cy="830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</a:rPr>
                <a:t>사랑한다 </a:t>
              </a:r>
              <a:r>
                <a:rPr lang="ko-KR" altLang="en-US" sz="1600" dirty="0" err="1">
                  <a:solidFill>
                    <a:srgbClr val="0070C0"/>
                  </a:solidFill>
                </a:rPr>
                <a:t>사랑한다</a:t>
              </a:r>
              <a:r>
                <a:rPr lang="ko-KR" altLang="en-US" sz="1600" dirty="0">
                  <a:solidFill>
                    <a:srgbClr val="0070C0"/>
                  </a:solidFill>
                </a:rPr>
                <a:t> </a:t>
              </a:r>
              <a:r>
                <a:rPr lang="ko-KR" altLang="en-US" sz="1600" dirty="0" err="1">
                  <a:solidFill>
                    <a:srgbClr val="0070C0"/>
                  </a:solidFill>
                </a:rPr>
                <a:t>사랑한다</a:t>
              </a:r>
              <a:endParaRPr lang="en-US" altLang="ko-KR" sz="1600" dirty="0">
                <a:solidFill>
                  <a:srgbClr val="0070C0"/>
                </a:solidFill>
              </a:endParaRPr>
            </a:p>
            <a:p>
              <a:r>
                <a:rPr lang="ko-KR" altLang="en-US" sz="1600" dirty="0">
                  <a:solidFill>
                    <a:srgbClr val="0070C0"/>
                  </a:solidFill>
                </a:rPr>
                <a:t>사랑한다 </a:t>
              </a:r>
              <a:r>
                <a:rPr lang="ko-KR" altLang="en-US" sz="1600" dirty="0" err="1">
                  <a:solidFill>
                    <a:srgbClr val="0070C0"/>
                  </a:solidFill>
                </a:rPr>
                <a:t>사랑한다</a:t>
              </a:r>
              <a:r>
                <a:rPr lang="ko-KR" altLang="en-US" sz="1600" dirty="0">
                  <a:solidFill>
                    <a:srgbClr val="0070C0"/>
                  </a:solidFill>
                </a:rPr>
                <a:t> </a:t>
              </a:r>
              <a:r>
                <a:rPr lang="ko-KR" altLang="en-US" sz="1600" dirty="0" err="1">
                  <a:solidFill>
                    <a:srgbClr val="0070C0"/>
                  </a:solidFill>
                </a:rPr>
                <a:t>사랑한다</a:t>
              </a:r>
              <a:endParaRPr lang="en-US" altLang="ko-KR" sz="1600" dirty="0">
                <a:solidFill>
                  <a:srgbClr val="0070C0"/>
                </a:solidFill>
              </a:endParaRPr>
            </a:p>
            <a:p>
              <a:r>
                <a:rPr lang="ko-KR" altLang="en-US" sz="1600" dirty="0">
                  <a:solidFill>
                    <a:srgbClr val="0070C0"/>
                  </a:solidFill>
                </a:rPr>
                <a:t>사랑한다 </a:t>
              </a:r>
              <a:r>
                <a:rPr lang="ko-KR" altLang="en-US" sz="1600" dirty="0" err="1">
                  <a:solidFill>
                    <a:srgbClr val="0070C0"/>
                  </a:solidFill>
                </a:rPr>
                <a:t>사랑한다</a:t>
              </a:r>
              <a:r>
                <a:rPr lang="ko-KR" altLang="en-US" sz="1600" dirty="0">
                  <a:solidFill>
                    <a:srgbClr val="0070C0"/>
                  </a:solidFill>
                </a:rPr>
                <a:t> </a:t>
              </a:r>
              <a:r>
                <a:rPr lang="ko-KR" altLang="en-US" sz="1600" dirty="0" err="1">
                  <a:solidFill>
                    <a:srgbClr val="0070C0"/>
                  </a:solidFill>
                </a:rPr>
                <a:t>사랑한다</a:t>
              </a:r>
              <a:endParaRPr lang="en-US" altLang="ko-KR" sz="1600" dirty="0">
                <a:solidFill>
                  <a:srgbClr val="0070C0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8710" y="3215039"/>
              <a:ext cx="581099" cy="505510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1018710" y="1224355"/>
            <a:ext cx="3716094" cy="1065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def </a:t>
            </a:r>
            <a:r>
              <a:rPr lang="en-US" altLang="ko-KR" dirty="0" err="1"/>
              <a:t>nPrintln</a:t>
            </a:r>
            <a:r>
              <a:rPr lang="en-US" altLang="ko-KR" dirty="0"/>
              <a:t>(message, n):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 in range(0, n):</a:t>
            </a:r>
          </a:p>
          <a:p>
            <a:r>
              <a:rPr lang="en-US" altLang="ko-KR" dirty="0"/>
              <a:t>        print(message)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8710" y="2733342"/>
            <a:ext cx="5306630" cy="42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nPrintln</a:t>
            </a:r>
            <a:r>
              <a:rPr lang="en-US" altLang="ko-KR" dirty="0"/>
              <a:t>("</a:t>
            </a:r>
            <a:r>
              <a:rPr lang="ko-KR" altLang="en-US" dirty="0"/>
              <a:t>사랑한다 </a:t>
            </a:r>
            <a:r>
              <a:rPr lang="ko-KR" altLang="en-US" dirty="0" err="1"/>
              <a:t>사랑한다</a:t>
            </a:r>
            <a:r>
              <a:rPr lang="ko-KR" altLang="en-US" dirty="0"/>
              <a:t> </a:t>
            </a:r>
            <a:r>
              <a:rPr lang="ko-KR" altLang="en-US" dirty="0" err="1"/>
              <a:t>사랑한다</a:t>
            </a:r>
            <a:r>
              <a:rPr lang="en-US" altLang="ko-KR" dirty="0"/>
              <a:t>", 3)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3109" y="4667061"/>
            <a:ext cx="8144340" cy="142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nPrintln</a:t>
            </a:r>
            <a:r>
              <a:rPr lang="en-US" altLang="ko-KR" dirty="0"/>
              <a:t>(4, "</a:t>
            </a:r>
            <a:r>
              <a:rPr lang="ko-KR" altLang="en-US" dirty="0"/>
              <a:t>사랑한다 </a:t>
            </a:r>
            <a:r>
              <a:rPr lang="ko-KR" altLang="en-US" dirty="0" err="1"/>
              <a:t>사랑한다</a:t>
            </a:r>
            <a:r>
              <a:rPr lang="ko-KR" altLang="en-US" dirty="0"/>
              <a:t> </a:t>
            </a:r>
            <a:r>
              <a:rPr lang="ko-KR" altLang="en-US" dirty="0" err="1"/>
              <a:t>사랑한다</a:t>
            </a:r>
            <a:r>
              <a:rPr lang="en-US" altLang="ko-KR" dirty="0"/>
              <a:t>")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error.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순서 불일치</a:t>
            </a:r>
            <a:br>
              <a:rPr lang="ko-KR" altLang="en-US" dirty="0"/>
            </a:br>
            <a:r>
              <a:rPr lang="en-US" altLang="ko-KR" dirty="0" err="1"/>
              <a:t>nPrintln</a:t>
            </a:r>
            <a:r>
              <a:rPr lang="en-US" altLang="ko-KR" dirty="0"/>
              <a:t>("</a:t>
            </a:r>
            <a:r>
              <a:rPr lang="ko-KR" altLang="en-US" dirty="0"/>
              <a:t>사랑한다 </a:t>
            </a:r>
            <a:r>
              <a:rPr lang="ko-KR" altLang="en-US" dirty="0" err="1"/>
              <a:t>사랑한다</a:t>
            </a:r>
            <a:r>
              <a:rPr lang="ko-KR" altLang="en-US" dirty="0"/>
              <a:t> </a:t>
            </a:r>
            <a:r>
              <a:rPr lang="ko-KR" altLang="en-US" dirty="0" err="1"/>
              <a:t>사랑한다</a:t>
            </a:r>
            <a:r>
              <a:rPr lang="en-US" altLang="ko-KR" dirty="0"/>
              <a:t>")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error.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개수 불일치</a:t>
            </a:r>
            <a:br>
              <a:rPr lang="ko-KR" altLang="en-US" dirty="0"/>
            </a:br>
            <a:r>
              <a:rPr lang="en-US" altLang="ko-KR" dirty="0" err="1"/>
              <a:t>nPrintln</a:t>
            </a:r>
            <a:r>
              <a:rPr lang="en-US" altLang="ko-KR" dirty="0"/>
              <a:t>(4) 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error.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개수 불일치</a:t>
            </a:r>
            <a:br>
              <a:rPr lang="ko-KR" altLang="en-US" dirty="0"/>
            </a:br>
            <a:r>
              <a:rPr lang="en-US" altLang="ko-KR" dirty="0" err="1"/>
              <a:t>nPrintln</a:t>
            </a:r>
            <a:r>
              <a:rPr lang="en-US" altLang="ko-KR" dirty="0"/>
              <a:t>( 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error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442917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인수의 이름을 명시적으로 지정해서 전달하는 방법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다음 구문은 무엇이 잘못 되었을까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</a:t>
            </a:r>
            <a:r>
              <a:rPr lang="en-US" altLang="ko-KR" dirty="0"/>
              <a:t>: </a:t>
            </a:r>
            <a:r>
              <a:rPr lang="ko-KR" altLang="en-US" dirty="0"/>
              <a:t>키워드 인수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35375" y="1798582"/>
            <a:ext cx="804195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def </a:t>
            </a:r>
            <a:r>
              <a:rPr lang="en-US" altLang="ko-KR" dirty="0" err="1"/>
              <a:t>calc</a:t>
            </a:r>
            <a:r>
              <a:rPr lang="en-US" altLang="ko-KR" dirty="0"/>
              <a:t>(x, y, z):</a:t>
            </a:r>
          </a:p>
          <a:p>
            <a:r>
              <a:rPr lang="en-US" altLang="ko-KR" dirty="0"/>
              <a:t>	return (x + y) * z</a:t>
            </a:r>
          </a:p>
          <a:p>
            <a:endParaRPr lang="en-US" altLang="ko-KR" dirty="0"/>
          </a:p>
          <a:p>
            <a:r>
              <a:rPr lang="en-US" altLang="ko-KR" dirty="0"/>
              <a:t>result = </a:t>
            </a:r>
            <a:r>
              <a:rPr lang="en-US" altLang="ko-KR" dirty="0">
                <a:solidFill>
                  <a:srgbClr val="C00000"/>
                </a:solidFill>
              </a:rPr>
              <a:t>calc(z=30, x=10, y=20)</a:t>
            </a:r>
            <a:r>
              <a:rPr lang="en-US" altLang="ko-KR" dirty="0"/>
              <a:t>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calc(10,20,30)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동일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print(result) 		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900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854900" y="4336685"/>
            <a:ext cx="6422700" cy="3991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nPrintln</a:t>
            </a:r>
            <a:r>
              <a:rPr lang="en-US" altLang="ko-KR" dirty="0"/>
              <a:t>(4, "</a:t>
            </a:r>
            <a:r>
              <a:rPr lang="ko-KR" altLang="en-US" dirty="0"/>
              <a:t>사랑한다 </a:t>
            </a:r>
            <a:r>
              <a:rPr lang="ko-KR" altLang="en-US" dirty="0" err="1"/>
              <a:t>사랑한다</a:t>
            </a:r>
            <a:r>
              <a:rPr lang="ko-KR" altLang="en-US" dirty="0"/>
              <a:t> </a:t>
            </a:r>
            <a:r>
              <a:rPr lang="ko-KR" altLang="en-US" dirty="0" err="1"/>
              <a:t>사랑한다</a:t>
            </a:r>
            <a:r>
              <a:rPr lang="en-US" altLang="ko-KR" dirty="0"/>
              <a:t>")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error</a:t>
            </a:r>
            <a:r>
              <a:rPr lang="en-US" altLang="ko-KR" dirty="0"/>
              <a:t>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54900" y="5212847"/>
            <a:ext cx="6422700" cy="4247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nPrintln</a:t>
            </a:r>
            <a:r>
              <a:rPr lang="en-US" altLang="ko-KR" dirty="0"/>
              <a:t>(n=4, message="</a:t>
            </a:r>
            <a:r>
              <a:rPr lang="ko-KR" altLang="en-US" dirty="0"/>
              <a:t>사랑한다 </a:t>
            </a:r>
            <a:r>
              <a:rPr lang="ko-KR" altLang="en-US" dirty="0" err="1"/>
              <a:t>사랑한다</a:t>
            </a:r>
            <a:r>
              <a:rPr lang="ko-KR" altLang="en-US" dirty="0"/>
              <a:t> </a:t>
            </a:r>
            <a:r>
              <a:rPr lang="ko-KR" altLang="en-US" dirty="0" err="1"/>
              <a:t>사랑한다</a:t>
            </a:r>
            <a:r>
              <a:rPr lang="en-US" altLang="ko-KR" dirty="0"/>
              <a:t>")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35375" y="4473048"/>
            <a:ext cx="3716094" cy="1065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def </a:t>
            </a:r>
            <a:r>
              <a:rPr lang="en-US" altLang="ko-KR" dirty="0" err="1"/>
              <a:t>nPrintln</a:t>
            </a:r>
            <a:r>
              <a:rPr lang="en-US" altLang="ko-KR" dirty="0"/>
              <a:t>(message, n):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 in range(0, n):</a:t>
            </a:r>
          </a:p>
          <a:p>
            <a:r>
              <a:rPr lang="en-US" altLang="ko-KR" dirty="0"/>
              <a:t>        print(message) </a:t>
            </a:r>
          </a:p>
        </p:txBody>
      </p:sp>
      <p:sp>
        <p:nvSpPr>
          <p:cNvPr id="41" name="오른쪽 화살표 40"/>
          <p:cNvSpPr/>
          <p:nvPr/>
        </p:nvSpPr>
        <p:spPr>
          <a:xfrm rot="5400000">
            <a:off x="7558029" y="4842898"/>
            <a:ext cx="298287" cy="32610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02670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매개변수가 기본값을 가질 수 있음</a:t>
            </a:r>
            <a:r>
              <a:rPr lang="en-US" altLang="ko-KR" dirty="0"/>
              <a:t>. </a:t>
            </a:r>
            <a:r>
              <a:rPr lang="ko-KR" altLang="en-US" dirty="0"/>
              <a:t>이것을 디폴트 </a:t>
            </a:r>
            <a:r>
              <a:rPr lang="ko-KR" altLang="en-US" dirty="0" err="1"/>
              <a:t>인수라고</a:t>
            </a:r>
            <a:r>
              <a:rPr lang="ko-KR" altLang="en-US" dirty="0"/>
              <a:t> 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</a:t>
            </a:r>
            <a:r>
              <a:rPr lang="en-US" altLang="ko-KR" dirty="0"/>
              <a:t>: </a:t>
            </a:r>
            <a:r>
              <a:rPr lang="ko-KR" altLang="en-US" dirty="0"/>
              <a:t>디폴트 인수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35375" y="1960507"/>
            <a:ext cx="8041950" cy="2086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def </a:t>
            </a:r>
            <a:r>
              <a:rPr lang="en-US" altLang="ko-KR" dirty="0" err="1"/>
              <a:t>calc</a:t>
            </a:r>
            <a:r>
              <a:rPr lang="en-US" altLang="ko-KR" dirty="0"/>
              <a:t>(x, y, z=30):</a:t>
            </a:r>
          </a:p>
          <a:p>
            <a:r>
              <a:rPr lang="en-US" altLang="ko-KR" dirty="0"/>
              <a:t>	return (x + y) * z</a:t>
            </a:r>
          </a:p>
          <a:p>
            <a:endParaRPr lang="en-US" altLang="ko-KR" dirty="0"/>
          </a:p>
          <a:p>
            <a:r>
              <a:rPr lang="en-US" altLang="ko-KR" dirty="0"/>
              <a:t>result1 = </a:t>
            </a:r>
            <a:r>
              <a:rPr lang="en-US" altLang="ko-KR" dirty="0" err="1">
                <a:solidFill>
                  <a:srgbClr val="C00000"/>
                </a:solidFill>
              </a:rPr>
              <a:t>calc</a:t>
            </a:r>
            <a:r>
              <a:rPr lang="en-US" altLang="ko-KR" dirty="0">
                <a:solidFill>
                  <a:srgbClr val="C00000"/>
                </a:solidFill>
              </a:rPr>
              <a:t>(10, 20)</a:t>
            </a:r>
            <a:r>
              <a:rPr lang="en-US" altLang="ko-KR" dirty="0"/>
              <a:t>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calc(10,20,30)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와 동일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result2 = </a:t>
            </a:r>
            <a:r>
              <a:rPr lang="en-US" altLang="ko-KR" dirty="0" err="1"/>
              <a:t>calc</a:t>
            </a:r>
            <a:r>
              <a:rPr lang="en-US" altLang="ko-KR" dirty="0"/>
              <a:t>(1, 2, 3)</a:t>
            </a:r>
          </a:p>
          <a:p>
            <a:r>
              <a:rPr lang="en-US" altLang="ko-KR" dirty="0"/>
              <a:t>print(result1 result2) 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900 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677939" y="4205639"/>
            <a:ext cx="2948826" cy="492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900 9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75" y="4205639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3039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인수 개수가 정해져 있지 않고 가변적으로 호출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</a:t>
            </a:r>
            <a:r>
              <a:rPr lang="en-US" altLang="ko-KR" dirty="0"/>
              <a:t>: </a:t>
            </a:r>
            <a:r>
              <a:rPr lang="ko-KR" altLang="en-US" dirty="0"/>
              <a:t>가변 인수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677939" y="4958113"/>
            <a:ext cx="2948826" cy="9378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Sum is 0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Sum is 15</a:t>
            </a:r>
          </a:p>
          <a:p>
            <a:r>
              <a:rPr lang="ko-KR" altLang="en-US" sz="1600" dirty="0">
                <a:solidFill>
                  <a:srgbClr val="0070C0"/>
                </a:solidFill>
              </a:rPr>
              <a:t>전체 합은 </a:t>
            </a:r>
            <a:r>
              <a:rPr lang="en-US" altLang="ko-KR" sz="1600" dirty="0">
                <a:solidFill>
                  <a:srgbClr val="0070C0"/>
                </a:solidFill>
              </a:rPr>
              <a:t>15 </a:t>
            </a:r>
            <a:r>
              <a:rPr lang="ko-KR" altLang="en-US" sz="1600" dirty="0">
                <a:solidFill>
                  <a:srgbClr val="0070C0"/>
                </a:solidFill>
              </a:rPr>
              <a:t>입니다</a:t>
            </a:r>
            <a:r>
              <a:rPr lang="en-US" altLang="ko-KR" sz="1600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75" y="4958114"/>
            <a:ext cx="581099" cy="505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5374" y="1745593"/>
            <a:ext cx="10032675" cy="30839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print_sum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C00000"/>
                </a:solidFill>
              </a:rPr>
              <a:t>*</a:t>
            </a:r>
            <a:r>
              <a:rPr lang="en-US" altLang="ko-KR" dirty="0" err="1">
                <a:solidFill>
                  <a:srgbClr val="C00000"/>
                </a:solidFill>
              </a:rPr>
              <a:t>nums</a:t>
            </a:r>
            <a:r>
              <a:rPr lang="en-US" altLang="ko-KR" dirty="0"/>
              <a:t>,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</a:rPr>
              <a:t>sumfmt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</a:rPr>
              <a:t> = "Sum is %d"</a:t>
            </a:r>
            <a:r>
              <a:rPr lang="en-US" altLang="ko-KR" dirty="0"/>
              <a:t>):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nums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는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튜플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변수로 정의 됨</a:t>
            </a:r>
            <a:endParaRPr lang="en-US" altLang="ko-KR" dirty="0"/>
          </a:p>
          <a:p>
            <a:r>
              <a:rPr lang="en-US" altLang="ko-KR" dirty="0"/>
              <a:t>	sum = 0</a:t>
            </a:r>
          </a:p>
          <a:p>
            <a:r>
              <a:rPr lang="en-US" altLang="ko-KR" dirty="0"/>
              <a:t>	for n in </a:t>
            </a:r>
            <a:r>
              <a:rPr lang="en-US" altLang="ko-KR" dirty="0" err="1"/>
              <a:t>nums</a:t>
            </a:r>
            <a:r>
              <a:rPr lang="en-US" altLang="ko-KR" dirty="0"/>
              <a:t>:</a:t>
            </a:r>
          </a:p>
          <a:p>
            <a:r>
              <a:rPr lang="en-US" altLang="ko-KR" dirty="0"/>
              <a:t>		sum += n</a:t>
            </a:r>
          </a:p>
          <a:p>
            <a:r>
              <a:rPr lang="en-US" altLang="ko-KR" dirty="0"/>
              <a:t>	print(</a:t>
            </a:r>
            <a:r>
              <a:rPr lang="en-US" altLang="ko-KR" dirty="0" err="1"/>
              <a:t>sumfmt</a:t>
            </a:r>
            <a:r>
              <a:rPr lang="en-US" altLang="ko-KR" dirty="0"/>
              <a:t> % sum)</a:t>
            </a:r>
          </a:p>
          <a:p>
            <a:endParaRPr lang="en-US" altLang="ko-KR" dirty="0"/>
          </a:p>
          <a:p>
            <a:r>
              <a:rPr lang="en-US" altLang="ko-KR" dirty="0" err="1"/>
              <a:t>print_sum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print_sum</a:t>
            </a:r>
            <a:r>
              <a:rPr lang="en-US" altLang="ko-KR" dirty="0"/>
              <a:t>(1,2,3,4,5)</a:t>
            </a:r>
          </a:p>
          <a:p>
            <a:r>
              <a:rPr lang="en-US" altLang="ko-KR" dirty="0" err="1"/>
              <a:t>print_sum</a:t>
            </a:r>
            <a:r>
              <a:rPr lang="en-US" altLang="ko-KR" dirty="0"/>
              <a:t>(1,2,3,4,5, </a:t>
            </a:r>
            <a:r>
              <a:rPr lang="en-US" altLang="ko-KR" dirty="0" err="1"/>
              <a:t>sumfmt</a:t>
            </a:r>
            <a:r>
              <a:rPr lang="en-US" altLang="ko-KR" dirty="0"/>
              <a:t> = "</a:t>
            </a:r>
            <a:r>
              <a:rPr lang="ko-KR" altLang="en-US" dirty="0"/>
              <a:t>전체 합은 </a:t>
            </a:r>
            <a:r>
              <a:rPr lang="en-US" altLang="ko-KR" dirty="0"/>
              <a:t>%d </a:t>
            </a:r>
            <a:r>
              <a:rPr lang="ko-KR" altLang="en-US" dirty="0"/>
              <a:t>입니다</a:t>
            </a:r>
            <a:r>
              <a:rPr lang="en-US" altLang="ko-KR" dirty="0"/>
              <a:t>.")</a:t>
            </a:r>
          </a:p>
        </p:txBody>
      </p:sp>
    </p:spTree>
    <p:extLst>
      <p:ext uri="{BB962C8B-B14F-4D97-AF65-F5344CB8AC3E}">
        <p14:creationId xmlns:p14="http://schemas.microsoft.com/office/powerpoint/2010/main" val="132764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en-US" altLang="ko-KR" dirty="0"/>
              <a:t>(Formatting) : % </a:t>
            </a:r>
            <a:r>
              <a:rPr lang="ko-KR" altLang="en-US" dirty="0"/>
              <a:t>기호 사용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6581" y="1552576"/>
            <a:ext cx="8711660" cy="21789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① print("I have </a:t>
            </a:r>
            <a:r>
              <a:rPr lang="en-US" altLang="ko-KR" dirty="0">
                <a:solidFill>
                  <a:srgbClr val="C00000"/>
                </a:solidFill>
              </a:rPr>
              <a:t>%s</a:t>
            </a:r>
            <a:r>
              <a:rPr lang="en-US" altLang="ko-KR" dirty="0">
                <a:solidFill>
                  <a:schemeClr val="tx1"/>
                </a:solidFill>
              </a:rPr>
              <a:t> apples."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"3"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② print("I have </a:t>
            </a:r>
            <a:r>
              <a:rPr lang="en-US" altLang="ko-KR" dirty="0">
                <a:solidFill>
                  <a:srgbClr val="C00000"/>
                </a:solidFill>
              </a:rPr>
              <a:t>%s</a:t>
            </a:r>
            <a:r>
              <a:rPr lang="en-US" altLang="ko-KR" dirty="0">
                <a:solidFill>
                  <a:schemeClr val="tx1"/>
                </a:solidFill>
              </a:rPr>
              <a:t> apples."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altLang="ko-KR" dirty="0">
                <a:solidFill>
                  <a:schemeClr val="tx1"/>
                </a:solidFill>
              </a:rPr>
              <a:t>)	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str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(3)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으로 자동 변환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③ print("I have </a:t>
            </a:r>
            <a:r>
              <a:rPr lang="en-US" altLang="ko-KR" dirty="0">
                <a:solidFill>
                  <a:srgbClr val="C00000"/>
                </a:solidFill>
              </a:rPr>
              <a:t>%d</a:t>
            </a:r>
            <a:r>
              <a:rPr lang="en-US" altLang="ko-KR" dirty="0">
                <a:solidFill>
                  <a:schemeClr val="tx1"/>
                </a:solidFill>
              </a:rPr>
              <a:t> apples."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④ print("I have </a:t>
            </a:r>
            <a:r>
              <a:rPr lang="en-US" altLang="ko-KR" dirty="0">
                <a:solidFill>
                  <a:srgbClr val="C00000"/>
                </a:solidFill>
              </a:rPr>
              <a:t>%d</a:t>
            </a:r>
            <a:r>
              <a:rPr lang="en-US" altLang="ko-KR" dirty="0">
                <a:solidFill>
                  <a:schemeClr val="tx1"/>
                </a:solidFill>
              </a:rPr>
              <a:t> apples."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"3"</a:t>
            </a:r>
            <a:r>
              <a:rPr lang="en-US" altLang="ko-KR" dirty="0">
                <a:solidFill>
                  <a:schemeClr val="tx1"/>
                </a:solidFill>
              </a:rPr>
              <a:t>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오류 발생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⑤ print("I have </a:t>
            </a:r>
            <a:r>
              <a:rPr lang="en-US" altLang="ko-KR" dirty="0">
                <a:solidFill>
                  <a:srgbClr val="C00000"/>
                </a:solidFill>
              </a:rPr>
              <a:t>%d</a:t>
            </a:r>
            <a:r>
              <a:rPr lang="en-US" altLang="ko-KR" dirty="0">
                <a:solidFill>
                  <a:schemeClr val="tx1"/>
                </a:solidFill>
              </a:rPr>
              <a:t> apples."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("3")</a:t>
            </a:r>
            <a:r>
              <a:rPr lang="en-US" altLang="ko-KR" dirty="0">
                <a:solidFill>
                  <a:schemeClr val="tx1"/>
                </a:solidFill>
              </a:rPr>
              <a:t>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("3")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으로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자료형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변환 필요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⑥ print("I have </a:t>
            </a:r>
            <a:r>
              <a:rPr lang="en-US" altLang="ko-KR" dirty="0">
                <a:solidFill>
                  <a:srgbClr val="C00000"/>
                </a:solidFill>
              </a:rPr>
              <a:t>%d</a:t>
            </a:r>
            <a:r>
              <a:rPr lang="en-US" altLang="ko-KR" dirty="0">
                <a:solidFill>
                  <a:schemeClr val="tx1"/>
                </a:solidFill>
              </a:rPr>
              <a:t> apples."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3.234</a:t>
            </a:r>
            <a:r>
              <a:rPr lang="en-US" altLang="ko-KR" dirty="0">
                <a:solidFill>
                  <a:schemeClr val="tx1"/>
                </a:solidFill>
              </a:rPr>
              <a:t>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(3.234)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으로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자동 변환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96581" y="3986999"/>
            <a:ext cx="8711660" cy="1604263"/>
            <a:chOff x="1480523" y="2632689"/>
            <a:chExt cx="8037638" cy="16042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06CC13A-838D-4C62-884B-5E5AF286EB2D}"/>
                </a:ext>
              </a:extLst>
            </p:cNvPr>
            <p:cNvSpPr txBox="1"/>
            <p:nvPr/>
          </p:nvSpPr>
          <p:spPr>
            <a:xfrm>
              <a:off x="2061622" y="2667292"/>
              <a:ext cx="7456539" cy="15696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I have 3 apples.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I have 3 apples.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I have 3 apples.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Error…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I have 3 apples.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I have 3 apples.</a:t>
              </a: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0523" y="2632689"/>
              <a:ext cx="581099" cy="505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2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인수를 갖고 함수가 호출될 때</a:t>
            </a:r>
            <a:r>
              <a:rPr lang="en-US" altLang="ko-KR" dirty="0"/>
              <a:t>, </a:t>
            </a:r>
            <a:r>
              <a:rPr lang="ko-KR" altLang="en-US" dirty="0"/>
              <a:t>인수 자체는 변경 안됨</a:t>
            </a:r>
            <a:r>
              <a:rPr lang="en-US" altLang="ko-KR" dirty="0"/>
              <a:t>. </a:t>
            </a:r>
            <a:r>
              <a:rPr lang="ko-KR" altLang="en-US" dirty="0"/>
              <a:t>그러나 인수 내부 아이템은 변경 됨</a:t>
            </a:r>
          </a:p>
          <a:p>
            <a:r>
              <a:rPr lang="ko-KR" altLang="en-US" dirty="0"/>
              <a:t>인수가 </a:t>
            </a:r>
            <a:r>
              <a:rPr lang="ko-KR" altLang="en-US" b="1" dirty="0">
                <a:solidFill>
                  <a:srgbClr val="C00000"/>
                </a:solidFill>
              </a:rPr>
              <a:t>숫자</a:t>
            </a:r>
            <a:r>
              <a:rPr lang="en-US" altLang="ko-KR" b="1" dirty="0">
                <a:solidFill>
                  <a:srgbClr val="C00000"/>
                </a:solidFill>
              </a:rPr>
              <a:t>/</a:t>
            </a:r>
            <a:r>
              <a:rPr lang="ko-KR" altLang="en-US" b="1" dirty="0">
                <a:solidFill>
                  <a:srgbClr val="C00000"/>
                </a:solidFill>
              </a:rPr>
              <a:t>문자열</a:t>
            </a:r>
            <a:r>
              <a:rPr lang="ko-KR" altLang="en-US" dirty="0"/>
              <a:t>이면</a:t>
            </a:r>
            <a:r>
              <a:rPr lang="en-US" altLang="ko-KR" dirty="0"/>
              <a:t>, </a:t>
            </a:r>
            <a:r>
              <a:rPr lang="ko-KR" altLang="en-US" dirty="0"/>
              <a:t>함수 내부에서 매개변수의 값이 수정되더라도 인수에는 아무런 영향을 주지 않음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인수가 </a:t>
            </a:r>
            <a:r>
              <a:rPr lang="ko-KR" altLang="en-US" b="1" dirty="0">
                <a:solidFill>
                  <a:srgbClr val="C00000"/>
                </a:solidFill>
              </a:rPr>
              <a:t>리스트</a:t>
            </a:r>
            <a:r>
              <a:rPr lang="ko-KR" altLang="en-US" dirty="0"/>
              <a:t>이면 내부 아이템 수정하면 수정 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1884" y="3346794"/>
            <a:ext cx="2793891" cy="2049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def modify1(s):</a:t>
            </a:r>
          </a:p>
          <a:p>
            <a:r>
              <a:rPr lang="en-US" altLang="ko-KR" dirty="0"/>
              <a:t>   s = "Welcome"</a:t>
            </a:r>
          </a:p>
          <a:p>
            <a:endParaRPr lang="en-US" altLang="ko-KR" dirty="0"/>
          </a:p>
          <a:p>
            <a:r>
              <a:rPr lang="en-US" altLang="ko-KR" dirty="0" err="1"/>
              <a:t>msg</a:t>
            </a:r>
            <a:r>
              <a:rPr lang="en-US" altLang="ko-KR" dirty="0"/>
              <a:t> = "Hello!"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msg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modify1(</a:t>
            </a:r>
            <a:r>
              <a:rPr lang="en-US" altLang="ko-KR" dirty="0" err="1"/>
              <a:t>msg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msg</a:t>
            </a:r>
            <a:r>
              <a:rPr lang="en-US" altLang="ko-KR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7096" y="3346794"/>
            <a:ext cx="3062403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def</a:t>
            </a:r>
            <a:r>
              <a:rPr lang="en-US" altLang="ko-KR" dirty="0"/>
              <a:t> modify1(L):</a:t>
            </a:r>
          </a:p>
          <a:p>
            <a:r>
              <a:rPr lang="en-US" altLang="ko-KR" dirty="0"/>
              <a:t>   L = ['</a:t>
            </a:r>
            <a:r>
              <a:rPr lang="en-US" altLang="ko-KR" dirty="0" err="1"/>
              <a:t>a','b','c</a:t>
            </a:r>
            <a:r>
              <a:rPr lang="en-US" altLang="ko-KR" dirty="0"/>
              <a:t>']</a:t>
            </a:r>
          </a:p>
          <a:p>
            <a:endParaRPr lang="en-US" altLang="ko-KR" dirty="0"/>
          </a:p>
          <a:p>
            <a:r>
              <a:rPr lang="en-US" altLang="ko-KR" dirty="0" err="1"/>
              <a:t>lst</a:t>
            </a:r>
            <a:r>
              <a:rPr lang="en-US" altLang="ko-KR" dirty="0"/>
              <a:t> = [1,2,3]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modify1(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00820" y="3346793"/>
            <a:ext cx="2953081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def</a:t>
            </a:r>
            <a:r>
              <a:rPr lang="en-US" altLang="ko-KR" dirty="0"/>
              <a:t> modify1(L):</a:t>
            </a:r>
          </a:p>
          <a:p>
            <a:r>
              <a:rPr lang="en-US" altLang="ko-KR" dirty="0"/>
              <a:t>   L[0] = 'a'</a:t>
            </a:r>
          </a:p>
          <a:p>
            <a:endParaRPr lang="en-US" altLang="ko-KR" dirty="0"/>
          </a:p>
          <a:p>
            <a:r>
              <a:rPr lang="en-US" altLang="ko-KR" dirty="0" err="1"/>
              <a:t>lst</a:t>
            </a:r>
            <a:r>
              <a:rPr lang="en-US" altLang="ko-KR" dirty="0"/>
              <a:t> = [1,2,3]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modify1(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496674" y="5467555"/>
            <a:ext cx="2799101" cy="628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Hello!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Hello!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10" y="5467555"/>
            <a:ext cx="581099" cy="5055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4367096" y="5467555"/>
            <a:ext cx="3062403" cy="628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[1, 2, 3]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[1, 2, 3]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7500820" y="5475822"/>
            <a:ext cx="2953081" cy="628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[1, 2, 3]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['a', 2, 3]</a:t>
            </a:r>
          </a:p>
        </p:txBody>
      </p:sp>
    </p:spTree>
    <p:extLst>
      <p:ext uri="{BB962C8B-B14F-4D97-AF65-F5344CB8AC3E}">
        <p14:creationId xmlns:p14="http://schemas.microsoft.com/office/powerpoint/2010/main" val="60448959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인수의 </a:t>
            </a:r>
            <a:r>
              <a:rPr lang="ko-KR" altLang="en-US" dirty="0" err="1"/>
              <a:t>참조값을</a:t>
            </a:r>
            <a:r>
              <a:rPr lang="ko-KR" altLang="en-US" dirty="0"/>
              <a:t> </a:t>
            </a:r>
            <a:r>
              <a:rPr lang="ko-KR" altLang="en-US" dirty="0" err="1"/>
              <a:t>파라미터에</a:t>
            </a:r>
            <a:r>
              <a:rPr lang="ko-KR" altLang="en-US" dirty="0"/>
              <a:t> 할당한 것과 같음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244533" y="2153283"/>
            <a:ext cx="2458243" cy="186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def</a:t>
            </a:r>
            <a:r>
              <a:rPr lang="en-US" altLang="ko-KR" dirty="0"/>
              <a:t> modify1(L):</a:t>
            </a:r>
          </a:p>
          <a:p>
            <a:r>
              <a:rPr lang="en-US" altLang="ko-KR" dirty="0"/>
              <a:t>  L = ['</a:t>
            </a:r>
            <a:r>
              <a:rPr lang="en-US" altLang="ko-KR" dirty="0" err="1"/>
              <a:t>a','b','c</a:t>
            </a:r>
            <a:r>
              <a:rPr lang="en-US" altLang="ko-KR" dirty="0"/>
              <a:t>']</a:t>
            </a:r>
          </a:p>
          <a:p>
            <a:endParaRPr lang="en-US" altLang="ko-KR" dirty="0"/>
          </a:p>
          <a:p>
            <a:r>
              <a:rPr lang="en-US" altLang="ko-KR" dirty="0" err="1"/>
              <a:t>lst</a:t>
            </a:r>
            <a:r>
              <a:rPr lang="en-US" altLang="ko-KR" dirty="0"/>
              <a:t> = [1,2,3]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modify1(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42609" y="2155703"/>
            <a:ext cx="1845205" cy="186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def</a:t>
            </a:r>
            <a:r>
              <a:rPr lang="en-US" altLang="ko-KR" dirty="0"/>
              <a:t> modify1(L):</a:t>
            </a:r>
          </a:p>
          <a:p>
            <a:r>
              <a:rPr lang="en-US" altLang="ko-KR" dirty="0"/>
              <a:t>  L[0] = 'a'</a:t>
            </a:r>
          </a:p>
          <a:p>
            <a:endParaRPr lang="en-US" altLang="ko-KR" dirty="0"/>
          </a:p>
          <a:p>
            <a:r>
              <a:rPr lang="en-US" altLang="ko-KR" dirty="0" err="1"/>
              <a:t>lst</a:t>
            </a:r>
            <a:r>
              <a:rPr lang="en-US" altLang="ko-KR" dirty="0"/>
              <a:t> = [1,2,3]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modify1(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lst</a:t>
            </a:r>
            <a:r>
              <a:rPr lang="en-US" altLang="ko-KR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88470" y="2153283"/>
            <a:ext cx="2295254" cy="186512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no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[1,2,3]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 = </a:t>
            </a:r>
            <a:r>
              <a:rPr lang="en-US" altLang="ko-KR" sz="1600" kern="0" dirty="0" err="1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endParaRPr lang="en-US" altLang="ko-KR" sz="1600" kern="0" dirty="0">
              <a:solidFill>
                <a:srgbClr val="C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 = ['a', 'b', 'c']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51449" y="2153283"/>
            <a:ext cx="1845205" cy="1865126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noAutofit/>
          </a:bodyPr>
          <a:lstStyle/>
          <a:p>
            <a:pPr latinLnBrk="1">
              <a:lnSpc>
                <a:spcPct val="120000"/>
              </a:lnSpc>
            </a:pP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 = [1,2,3]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 = </a:t>
            </a:r>
            <a:r>
              <a:rPr lang="en-US" altLang="ko-KR" sz="1600" kern="0" dirty="0" err="1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endParaRPr lang="en-US" altLang="ko-KR" sz="1600" kern="0" dirty="0">
              <a:solidFill>
                <a:srgbClr val="C00000"/>
              </a:solidFill>
              <a:latin typeface="Consolas" panose="020B0609020204030204" pitchFamily="49" charset="0"/>
              <a:ea typeface="굴림체" panose="020B0609000101010101" pitchFamily="49" charset="-127"/>
              <a:cs typeface="Arial" panose="020B0604020202020204" pitchFamily="34" charset="0"/>
            </a:endParaRP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C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L[0] = 'a'</a:t>
            </a:r>
          </a:p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print(</a:t>
            </a:r>
            <a:r>
              <a:rPr lang="en-US" altLang="ko-KR" sz="1600" kern="0" dirty="0" err="1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lst</a:t>
            </a:r>
            <a:r>
              <a:rPr lang="en-US" altLang="ko-KR" sz="1600" kern="0" dirty="0">
                <a:solidFill>
                  <a:srgbClr val="000000"/>
                </a:solidFill>
                <a:latin typeface="Consolas" panose="020B0609020204030204" pitchFamily="49" charset="0"/>
                <a:ea typeface="굴림체" panose="020B0609000101010101" pitchFamily="49" charset="-127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2312010" y="4386012"/>
            <a:ext cx="2356423" cy="1239488"/>
            <a:chOff x="1609725" y="4288527"/>
            <a:chExt cx="2356423" cy="1239488"/>
          </a:xfrm>
        </p:grpSpPr>
        <p:grpSp>
          <p:nvGrpSpPr>
            <p:cNvPr id="49" name="그룹 48"/>
            <p:cNvGrpSpPr/>
            <p:nvPr/>
          </p:nvGrpSpPr>
          <p:grpSpPr>
            <a:xfrm>
              <a:off x="1609725" y="4288527"/>
              <a:ext cx="2356423" cy="768833"/>
              <a:chOff x="3157832" y="900222"/>
              <a:chExt cx="2356423" cy="768833"/>
            </a:xfrm>
          </p:grpSpPr>
          <p:grpSp>
            <p:nvGrpSpPr>
              <p:cNvPr id="50" name="그룹 49"/>
              <p:cNvGrpSpPr/>
              <p:nvPr/>
            </p:nvGrpSpPr>
            <p:grpSpPr>
              <a:xfrm>
                <a:off x="4218111" y="1237007"/>
                <a:ext cx="1296144" cy="432048"/>
                <a:chOff x="4218111" y="1237007"/>
                <a:chExt cx="1296144" cy="432048"/>
              </a:xfrm>
            </p:grpSpPr>
            <p:sp>
              <p:nvSpPr>
                <p:cNvPr id="53" name="직사각형 52"/>
                <p:cNvSpPr/>
                <p:nvPr/>
              </p:nvSpPr>
              <p:spPr>
                <a:xfrm>
                  <a:off x="4218111" y="1237007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20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>
                  <a:off x="4650159" y="1237007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2</a:t>
                  </a:r>
                  <a:endParaRPr lang="ko-KR" altLang="en-US" sz="20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5082207" y="1237007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3</a:t>
                  </a:r>
                  <a:endParaRPr lang="ko-KR" altLang="en-US" sz="20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4118063" y="900222"/>
                <a:ext cx="113364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18260552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57832" y="1268365"/>
                <a:ext cx="86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  <a:cs typeface="Courier New" panose="02070309020205020404" pitchFamily="49" charset="0"/>
                  </a:rPr>
                  <a:t>List</a:t>
                </a:r>
                <a:r>
                  <a:rPr lang="en-US" altLang="ko-KR" b="1" dirty="0">
                    <a:latin typeface="+mj-ea"/>
                    <a:ea typeface="+mj-ea"/>
                    <a:cs typeface="Courier New" panose="02070309020205020404" pitchFamily="49" charset="0"/>
                  </a:rPr>
                  <a:t> </a:t>
                </a:r>
                <a:r>
                  <a:rPr lang="en-US" altLang="ko-KR" dirty="0" err="1">
                    <a:latin typeface="+mj-ea"/>
                    <a:ea typeface="+mj-ea"/>
                    <a:cs typeface="Courier New" panose="02070309020205020404" pitchFamily="49" charset="0"/>
                  </a:rPr>
                  <a:t>lst</a:t>
                </a:r>
                <a:endParaRPr lang="en-US" altLang="ko-KR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1657350" y="5158683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  <a:latin typeface="+mn-ea"/>
                  <a:cs typeface="Courier New" panose="02070309020205020404" pitchFamily="49" charset="0"/>
                </a:rPr>
                <a:t>List</a:t>
              </a:r>
              <a:r>
                <a:rPr lang="en-US" altLang="ko-KR" b="1" dirty="0">
                  <a:solidFill>
                    <a:srgbClr val="C00000"/>
                  </a:solidFill>
                  <a:latin typeface="+mn-ea"/>
                  <a:cs typeface="Courier New" panose="02070309020205020404" pitchFamily="49" charset="0"/>
                </a:rPr>
                <a:t> </a:t>
              </a:r>
              <a:r>
                <a:rPr lang="en-US" altLang="ko-KR" dirty="0">
                  <a:solidFill>
                    <a:srgbClr val="C00000"/>
                  </a:solidFill>
                  <a:latin typeface="+mn-ea"/>
                  <a:cs typeface="Courier New" panose="02070309020205020404" pitchFamily="49" charset="0"/>
                </a:rPr>
                <a:t>L</a:t>
              </a:r>
            </a:p>
          </p:txBody>
        </p:sp>
        <p:cxnSp>
          <p:nvCxnSpPr>
            <p:cNvPr id="59" name="직선 화살표 연결선 58"/>
            <p:cNvCxnSpPr>
              <a:endCxn id="53" idx="1"/>
            </p:cNvCxnSpPr>
            <p:nvPr/>
          </p:nvCxnSpPr>
          <p:spPr>
            <a:xfrm>
              <a:off x="2391630" y="4841336"/>
              <a:ext cx="278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/>
            <p:nvPr/>
          </p:nvCxnSpPr>
          <p:spPr>
            <a:xfrm flipV="1">
              <a:off x="2375011" y="4918171"/>
              <a:ext cx="286715" cy="38414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그룹 78"/>
          <p:cNvGrpSpPr/>
          <p:nvPr/>
        </p:nvGrpSpPr>
        <p:grpSpPr>
          <a:xfrm>
            <a:off x="6976780" y="4389850"/>
            <a:ext cx="2356423" cy="1239488"/>
            <a:chOff x="6976780" y="4389850"/>
            <a:chExt cx="2356423" cy="1239488"/>
          </a:xfrm>
        </p:grpSpPr>
        <p:grpSp>
          <p:nvGrpSpPr>
            <p:cNvPr id="68" name="그룹 67"/>
            <p:cNvGrpSpPr/>
            <p:nvPr/>
          </p:nvGrpSpPr>
          <p:grpSpPr>
            <a:xfrm>
              <a:off x="6976780" y="4389850"/>
              <a:ext cx="2356423" cy="768833"/>
              <a:chOff x="3157832" y="900222"/>
              <a:chExt cx="2356423" cy="768833"/>
            </a:xfrm>
          </p:grpSpPr>
          <p:grpSp>
            <p:nvGrpSpPr>
              <p:cNvPr id="69" name="그룹 68"/>
              <p:cNvGrpSpPr/>
              <p:nvPr/>
            </p:nvGrpSpPr>
            <p:grpSpPr>
              <a:xfrm>
                <a:off x="4218111" y="1237007"/>
                <a:ext cx="1296144" cy="432048"/>
                <a:chOff x="4218111" y="1237007"/>
                <a:chExt cx="1296144" cy="432048"/>
              </a:xfrm>
            </p:grpSpPr>
            <p:sp>
              <p:nvSpPr>
                <p:cNvPr id="72" name="직사각형 71"/>
                <p:cNvSpPr/>
                <p:nvPr/>
              </p:nvSpPr>
              <p:spPr>
                <a:xfrm>
                  <a:off x="4218111" y="1237007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1</a:t>
                  </a:r>
                  <a:endParaRPr lang="ko-KR" altLang="en-US" sz="20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4650159" y="1237007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2</a:t>
                  </a:r>
                  <a:endParaRPr lang="ko-KR" altLang="en-US" sz="20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5082207" y="1237007"/>
                  <a:ext cx="432048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2240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000" dirty="0">
                      <a:solidFill>
                        <a:schemeClr val="tx1"/>
                      </a:solidFill>
                      <a:latin typeface="+mj-ea"/>
                      <a:ea typeface="+mj-ea"/>
                    </a:rPr>
                    <a:t>3</a:t>
                  </a:r>
                  <a:endParaRPr lang="ko-KR" altLang="en-US" sz="2000" dirty="0">
                    <a:solidFill>
                      <a:schemeClr val="tx1"/>
                    </a:solidFill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70" name="TextBox 69"/>
              <p:cNvSpPr txBox="1"/>
              <p:nvPr/>
            </p:nvSpPr>
            <p:spPr>
              <a:xfrm>
                <a:off x="4118063" y="900222"/>
                <a:ext cx="1133644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>
                  <a:lnSpc>
                    <a:spcPts val="1800"/>
                  </a:lnSpc>
                </a:pPr>
                <a:r>
                  <a:rPr lang="en-US" altLang="ko-KR" sz="1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  <a:cs typeface="Courier New" panose="02070309020205020404" pitchFamily="49" charset="0"/>
                  </a:rPr>
                  <a:t>18260552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157832" y="1268365"/>
                <a:ext cx="8638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+mj-ea"/>
                    <a:ea typeface="+mj-ea"/>
                    <a:cs typeface="Courier New" panose="02070309020205020404" pitchFamily="49" charset="0"/>
                  </a:rPr>
                  <a:t>List</a:t>
                </a:r>
                <a:r>
                  <a:rPr lang="en-US" altLang="ko-KR" b="1" dirty="0">
                    <a:latin typeface="+mj-ea"/>
                    <a:ea typeface="+mj-ea"/>
                    <a:cs typeface="Courier New" panose="02070309020205020404" pitchFamily="49" charset="0"/>
                  </a:rPr>
                  <a:t> </a:t>
                </a:r>
                <a:r>
                  <a:rPr lang="en-US" altLang="ko-KR" dirty="0" err="1">
                    <a:latin typeface="+mj-ea"/>
                    <a:ea typeface="+mj-ea"/>
                    <a:cs typeface="Courier New" panose="02070309020205020404" pitchFamily="49" charset="0"/>
                  </a:rPr>
                  <a:t>lst</a:t>
                </a:r>
                <a:endParaRPr lang="en-US" altLang="ko-KR" dirty="0">
                  <a:latin typeface="Consolas" panose="020B0609020204030204" pitchFamily="49" charset="0"/>
                  <a:ea typeface="+mj-ea"/>
                  <a:cs typeface="Courier New" panose="02070309020205020404" pitchFamily="49" charset="0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7024405" y="5260006"/>
              <a:ext cx="863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  <a:latin typeface="+mn-ea"/>
                  <a:cs typeface="Courier New" panose="02070309020205020404" pitchFamily="49" charset="0"/>
                </a:rPr>
                <a:t>List</a:t>
              </a:r>
              <a:r>
                <a:rPr lang="en-US" altLang="ko-KR" b="1" dirty="0">
                  <a:solidFill>
                    <a:srgbClr val="C00000"/>
                  </a:solidFill>
                  <a:latin typeface="+mn-ea"/>
                  <a:cs typeface="Courier New" panose="02070309020205020404" pitchFamily="49" charset="0"/>
                </a:rPr>
                <a:t> </a:t>
              </a:r>
              <a:r>
                <a:rPr lang="en-US" altLang="ko-KR" dirty="0">
                  <a:solidFill>
                    <a:srgbClr val="C00000"/>
                  </a:solidFill>
                  <a:latin typeface="+mn-ea"/>
                  <a:cs typeface="Courier New" panose="02070309020205020404" pitchFamily="49" charset="0"/>
                </a:rPr>
                <a:t>L</a:t>
              </a:r>
            </a:p>
          </p:txBody>
        </p:sp>
        <p:cxnSp>
          <p:nvCxnSpPr>
            <p:cNvPr id="76" name="직선 화살표 연결선 75"/>
            <p:cNvCxnSpPr>
              <a:endCxn id="72" idx="1"/>
            </p:cNvCxnSpPr>
            <p:nvPr/>
          </p:nvCxnSpPr>
          <p:spPr>
            <a:xfrm>
              <a:off x="7758685" y="4942659"/>
              <a:ext cx="27837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 flipV="1">
              <a:off x="7742066" y="5019494"/>
              <a:ext cx="286715" cy="38414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곱셈 기호 61"/>
            <p:cNvSpPr/>
            <p:nvPr/>
          </p:nvSpPr>
          <p:spPr>
            <a:xfrm>
              <a:off x="8079759" y="4768384"/>
              <a:ext cx="346648" cy="346648"/>
            </a:xfrm>
            <a:prstGeom prst="mathMultiply">
              <a:avLst>
                <a:gd name="adj1" fmla="val 9781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010893" y="5111139"/>
              <a:ext cx="564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kern="0" dirty="0">
                  <a:solidFill>
                    <a:srgbClr val="C00000"/>
                  </a:solidFill>
                  <a:latin typeface="Consolas" panose="020B0609020204030204" pitchFamily="49" charset="0"/>
                  <a:ea typeface="굴림체" panose="020B0609000101010101" pitchFamily="49" charset="-127"/>
                  <a:cs typeface="Arial" panose="020B0604020202020204" pitchFamily="34" charset="0"/>
                </a:rPr>
                <a:t>'a'</a:t>
              </a:r>
              <a:endParaRPr lang="ko-KR" altLang="en-US" dirty="0"/>
            </a:p>
          </p:txBody>
        </p:sp>
      </p:grpSp>
      <p:sp>
        <p:nvSpPr>
          <p:cNvPr id="80" name="오른쪽 화살표 79"/>
          <p:cNvSpPr/>
          <p:nvPr/>
        </p:nvSpPr>
        <p:spPr>
          <a:xfrm>
            <a:off x="3663374" y="2922793"/>
            <a:ext cx="298287" cy="32610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오른쪽 화살표 80"/>
          <p:cNvSpPr/>
          <p:nvPr/>
        </p:nvSpPr>
        <p:spPr>
          <a:xfrm>
            <a:off x="8220488" y="2922793"/>
            <a:ext cx="298287" cy="326106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28589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함수에서 </a:t>
            </a:r>
            <a:r>
              <a:rPr lang="en-US" altLang="ko-KR" dirty="0"/>
              <a:t>return </a:t>
            </a:r>
            <a:r>
              <a:rPr lang="ko-KR" altLang="en-US" dirty="0"/>
              <a:t>문이 여러 번 나오는 경우</a:t>
            </a:r>
          </a:p>
          <a:p>
            <a:r>
              <a:rPr lang="en-US" altLang="ko-KR" dirty="0"/>
              <a:t>return </a:t>
            </a:r>
            <a:r>
              <a:rPr lang="ko-KR" altLang="en-US" dirty="0"/>
              <a:t>문이 여러 번 나오더라도 가장 먼저 </a:t>
            </a:r>
            <a:r>
              <a:rPr lang="en-US" altLang="ko-KR" dirty="0"/>
              <a:t>return</a:t>
            </a:r>
            <a:r>
              <a:rPr lang="ko-KR" altLang="en-US" dirty="0"/>
              <a:t>을 만나는 순간 값을 반환하고 종료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</a:t>
            </a:r>
            <a:r>
              <a:rPr lang="en-US" altLang="ko-KR" dirty="0"/>
              <a:t>: </a:t>
            </a:r>
            <a:r>
              <a:rPr lang="ko-KR" altLang="en-US" dirty="0"/>
              <a:t>반환 값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3217" y="2440464"/>
            <a:ext cx="5250854" cy="306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def </a:t>
            </a:r>
            <a:r>
              <a:rPr lang="en-US" altLang="ko-KR" dirty="0" err="1"/>
              <a:t>get_max</a:t>
            </a:r>
            <a:r>
              <a:rPr lang="en-US" altLang="ko-KR" dirty="0"/>
              <a:t>(a, b) :</a:t>
            </a:r>
          </a:p>
          <a:p>
            <a:r>
              <a:rPr lang="en-US" altLang="ko-KR" dirty="0"/>
              <a:t>    if a &gt; b :   </a:t>
            </a:r>
          </a:p>
          <a:p>
            <a:r>
              <a:rPr lang="en-US" altLang="ko-KR" dirty="0"/>
              <a:t>       </a:t>
            </a:r>
            <a:r>
              <a:rPr lang="en-US" altLang="ko-KR" dirty="0">
                <a:solidFill>
                  <a:srgbClr val="C00000"/>
                </a:solidFill>
              </a:rPr>
              <a:t>return  a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else:        </a:t>
            </a:r>
          </a:p>
          <a:p>
            <a:r>
              <a:rPr lang="en-US" altLang="ko-KR" dirty="0"/>
              <a:t>       </a:t>
            </a:r>
            <a:r>
              <a:rPr lang="en-US" altLang="ko-KR" dirty="0">
                <a:solidFill>
                  <a:srgbClr val="C00000"/>
                </a:solidFill>
              </a:rPr>
              <a:t>return  b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main</a:t>
            </a:r>
          </a:p>
          <a:p>
            <a:r>
              <a:rPr lang="en-US" altLang="ko-KR" dirty="0"/>
              <a:t>max= </a:t>
            </a:r>
            <a:r>
              <a:rPr lang="en-US" altLang="ko-KR" dirty="0" err="1"/>
              <a:t>get_max</a:t>
            </a:r>
            <a:r>
              <a:rPr lang="en-US" altLang="ko-KR" dirty="0"/>
              <a:t>(10, 20)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인수는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10, 20 </a:t>
            </a:r>
          </a:p>
          <a:p>
            <a:r>
              <a:rPr lang="en-US" altLang="ko-KR" dirty="0"/>
              <a:t>print(max)    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20 </a:t>
            </a:r>
          </a:p>
        </p:txBody>
      </p:sp>
    </p:spTree>
    <p:extLst>
      <p:ext uri="{BB962C8B-B14F-4D97-AF65-F5344CB8AC3E}">
        <p14:creationId xmlns:p14="http://schemas.microsoft.com/office/powerpoint/2010/main" val="1419451431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함수에 </a:t>
            </a:r>
            <a:r>
              <a:rPr lang="ko-KR" altLang="en-US" dirty="0" err="1"/>
              <a:t>반환값이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이상인 경우 </a:t>
            </a:r>
            <a:r>
              <a:rPr lang="ko-KR" altLang="en-US" dirty="0" err="1"/>
              <a:t>튜플로</a:t>
            </a:r>
            <a:r>
              <a:rPr lang="ko-KR" altLang="en-US" dirty="0"/>
              <a:t> 묶어서 반환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</a:t>
            </a:r>
            <a:r>
              <a:rPr lang="en-US" altLang="ko-KR" dirty="0"/>
              <a:t>: </a:t>
            </a:r>
            <a:r>
              <a:rPr lang="ko-KR" altLang="en-US" dirty="0"/>
              <a:t>반환 값이 여러 개인 경우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743329" y="2391072"/>
            <a:ext cx="4775972" cy="2205244"/>
            <a:chOff x="3896925" y="3699030"/>
            <a:chExt cx="4775972" cy="2205244"/>
          </a:xfrm>
        </p:grpSpPr>
        <p:grpSp>
          <p:nvGrpSpPr>
            <p:cNvPr id="7" name="그룹 6"/>
            <p:cNvGrpSpPr/>
            <p:nvPr/>
          </p:nvGrpSpPr>
          <p:grpSpPr>
            <a:xfrm>
              <a:off x="3896925" y="3699030"/>
              <a:ext cx="4775972" cy="2205244"/>
              <a:chOff x="3896925" y="3699030"/>
              <a:chExt cx="4775972" cy="2205244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3896925" y="3699030"/>
                <a:ext cx="4775972" cy="2205244"/>
                <a:chOff x="3806915" y="3767258"/>
                <a:chExt cx="4775972" cy="2205244"/>
              </a:xfrm>
            </p:grpSpPr>
            <p:grpSp>
              <p:nvGrpSpPr>
                <p:cNvPr id="11" name="그룹 10"/>
                <p:cNvGrpSpPr/>
                <p:nvPr/>
              </p:nvGrpSpPr>
              <p:grpSpPr>
                <a:xfrm>
                  <a:off x="3806915" y="3767258"/>
                  <a:ext cx="4775972" cy="2205244"/>
                  <a:chOff x="3896925" y="3001433"/>
                  <a:chExt cx="4775972" cy="2205244"/>
                </a:xfrm>
              </p:grpSpPr>
              <p:pic>
                <p:nvPicPr>
                  <p:cNvPr id="13" name="그림 12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2175" t="9346" r="2971"/>
                  <a:stretch/>
                </p:blipFill>
                <p:spPr>
                  <a:xfrm>
                    <a:off x="3896925" y="3001433"/>
                    <a:ext cx="4775972" cy="2205244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010574" y="3343346"/>
                    <a:ext cx="1299701" cy="40011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2000" b="1" dirty="0">
                        <a:solidFill>
                          <a:schemeClr val="accent2">
                            <a:lumMod val="25000"/>
                          </a:schemeClr>
                        </a:solidFill>
                      </a:rPr>
                      <a:t>a   b   c</a:t>
                    </a:r>
                    <a:endParaRPr lang="ko-KR" altLang="en-US" sz="2000" b="1" dirty="0">
                      <a:solidFill>
                        <a:schemeClr val="accent2">
                          <a:lumMod val="25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12" name="TextBox 11"/>
                <p:cNvSpPr txBox="1"/>
                <p:nvPr/>
              </p:nvSpPr>
              <p:spPr>
                <a:xfrm>
                  <a:off x="6701783" y="3883603"/>
                  <a:ext cx="13051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2000" b="1" dirty="0"/>
                    <a:t>함수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6731446" y="4472523"/>
                <a:ext cx="148357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accent2">
                        <a:lumMod val="50000"/>
                      </a:schemeClr>
                    </a:solidFill>
                  </a:rPr>
                  <a:t>반환 값</a:t>
                </a:r>
              </a:p>
            </p:txBody>
          </p:sp>
        </p:grp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l="62062" t="14586" r="8442" b="65586"/>
            <a:stretch/>
          </p:blipFill>
          <p:spPr>
            <a:xfrm>
              <a:off x="7457646" y="4215485"/>
              <a:ext cx="1157889" cy="309333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D4EF802-66BA-4DDE-A08A-AA2EC5A25512}"/>
              </a:ext>
            </a:extLst>
          </p:cNvPr>
          <p:cNvSpPr txBox="1"/>
          <p:nvPr/>
        </p:nvSpPr>
        <p:spPr>
          <a:xfrm>
            <a:off x="1523201" y="2235273"/>
            <a:ext cx="3594408" cy="17791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indent="-57150" latinLnBrk="1">
              <a:spcBef>
                <a:spcPct val="20000"/>
              </a:spcBef>
              <a:buClr>
                <a:srgbClr val="00B050"/>
              </a:buClr>
              <a:buSzPct val="77000"/>
              <a:defRPr sz="1600" kern="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sz="1800" dirty="0"/>
              <a:t>def </a:t>
            </a:r>
            <a:r>
              <a:rPr lang="en-US" altLang="ko-KR" sz="1800" dirty="0" err="1"/>
              <a:t>func</a:t>
            </a:r>
            <a:r>
              <a:rPr lang="en-US" altLang="ko-KR" sz="1800" dirty="0"/>
              <a:t>():</a:t>
            </a:r>
          </a:p>
          <a:p>
            <a:r>
              <a:rPr lang="en-US" altLang="ko-KR" sz="1800" dirty="0"/>
              <a:t>    return</a:t>
            </a:r>
            <a:r>
              <a:rPr lang="ko-KR" altLang="en-US" sz="1800" dirty="0"/>
              <a:t> </a:t>
            </a:r>
            <a:r>
              <a:rPr lang="en-US" altLang="ko-KR" sz="1800" dirty="0"/>
              <a:t>1,</a:t>
            </a:r>
            <a:r>
              <a:rPr lang="ko-KR" altLang="en-US" sz="1800" dirty="0"/>
              <a:t> </a:t>
            </a:r>
            <a:r>
              <a:rPr lang="en-US" altLang="ko-KR" sz="1800" dirty="0"/>
              <a:t>2,</a:t>
            </a:r>
            <a:r>
              <a:rPr lang="ko-KR" altLang="en-US" sz="1800" dirty="0"/>
              <a:t> </a:t>
            </a:r>
            <a:r>
              <a:rPr lang="en-US" altLang="ko-KR" sz="1800" dirty="0"/>
              <a:t>3</a:t>
            </a:r>
          </a:p>
          <a:p>
            <a:endParaRPr lang="en-US" altLang="ko-KR" sz="1800" dirty="0"/>
          </a:p>
          <a:p>
            <a:r>
              <a:rPr lang="en-US" altLang="ko-KR" sz="1800" dirty="0"/>
              <a:t>a, b, c = </a:t>
            </a:r>
            <a:r>
              <a:rPr lang="en-US" altLang="ko-KR" sz="1800" dirty="0" err="1"/>
              <a:t>func</a:t>
            </a:r>
            <a:r>
              <a:rPr lang="en-US" altLang="ko-KR" sz="1800" dirty="0"/>
              <a:t>()</a:t>
            </a:r>
          </a:p>
          <a:p>
            <a:r>
              <a:rPr lang="en-US" altLang="ko-KR" sz="1800" dirty="0"/>
              <a:t>print(a, b, 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2165765" y="4213167"/>
            <a:ext cx="2799101" cy="6284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1 2 3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01" y="4213167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7493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수를 입력 받아서 두 수의 합과 두 수의 곱을 반환하는 함수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호출 </a:t>
            </a:r>
            <a:r>
              <a:rPr lang="en-US" altLang="ko-KR" dirty="0"/>
              <a:t>: </a:t>
            </a:r>
            <a:r>
              <a:rPr lang="ko-KR" altLang="en-US" dirty="0"/>
              <a:t>반환 값이 여러 개인 경우 예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2489615" y="5271040"/>
            <a:ext cx="4846877" cy="816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Enter a : 10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Enter b : 20</a:t>
            </a:r>
          </a:p>
          <a:p>
            <a:r>
              <a:rPr lang="en-US" altLang="ko-KR" sz="1600" dirty="0">
                <a:solidFill>
                  <a:srgbClr val="0070C0"/>
                </a:solidFill>
              </a:rPr>
              <a:t>30 200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51" y="5271041"/>
            <a:ext cx="581099" cy="5055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47051" y="1785318"/>
            <a:ext cx="5489441" cy="34089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 indent="-57150" latinLnBrk="1">
              <a:spcBef>
                <a:spcPct val="20000"/>
              </a:spcBef>
              <a:buClr>
                <a:srgbClr val="00B050"/>
              </a:buClr>
              <a:buSzPct val="77000"/>
              <a:defRPr kern="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def </a:t>
            </a:r>
            <a:r>
              <a:rPr lang="en-US" altLang="ko-KR" dirty="0" err="1"/>
              <a:t>add_multiply</a:t>
            </a:r>
            <a:r>
              <a:rPr lang="en-US" altLang="ko-KR" dirty="0"/>
              <a:t>(x, y): </a:t>
            </a:r>
          </a:p>
          <a:p>
            <a:r>
              <a:rPr lang="en-US" altLang="ko-KR" dirty="0"/>
              <a:t>      sum = x + y 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mult</a:t>
            </a:r>
            <a:r>
              <a:rPr lang="en-US" altLang="ko-KR" dirty="0"/>
              <a:t> = x * y </a:t>
            </a:r>
          </a:p>
          <a:p>
            <a:r>
              <a:rPr lang="en-US" altLang="ko-KR" dirty="0"/>
              <a:t>      </a:t>
            </a:r>
            <a:r>
              <a:rPr lang="en-US" altLang="ko-KR" dirty="0">
                <a:solidFill>
                  <a:srgbClr val="C00000"/>
                </a:solidFill>
              </a:rPr>
              <a:t>return sum, </a:t>
            </a:r>
            <a:r>
              <a:rPr lang="en-US" altLang="ko-KR" dirty="0" err="1">
                <a:solidFill>
                  <a:srgbClr val="C00000"/>
                </a:solidFill>
              </a:rPr>
              <a:t>mult</a:t>
            </a:r>
            <a:r>
              <a:rPr lang="en-US" altLang="ko-KR" dirty="0">
                <a:solidFill>
                  <a:srgbClr val="C00000"/>
                </a:solidFill>
              </a:rPr>
              <a:t>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튜플로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반환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main </a:t>
            </a:r>
          </a:p>
          <a:p>
            <a:r>
              <a:rPr lang="en-US" altLang="ko-KR" dirty="0"/>
              <a:t>a = </a:t>
            </a:r>
            <a:r>
              <a:rPr lang="en-US" altLang="ko-KR" dirty="0" err="1"/>
              <a:t>int</a:t>
            </a:r>
            <a:r>
              <a:rPr lang="en-US" altLang="ko-KR" dirty="0"/>
              <a:t>(input('Enter a : ')) </a:t>
            </a:r>
          </a:p>
          <a:p>
            <a:r>
              <a:rPr lang="en-US" altLang="ko-KR" dirty="0"/>
              <a:t>b = </a:t>
            </a:r>
            <a:r>
              <a:rPr lang="en-US" altLang="ko-KR" dirty="0" err="1"/>
              <a:t>int</a:t>
            </a:r>
            <a:r>
              <a:rPr lang="en-US" altLang="ko-KR" dirty="0"/>
              <a:t>(input('Enter b : ')) 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m, n = </a:t>
            </a:r>
            <a:r>
              <a:rPr lang="en-US" altLang="ko-KR" dirty="0" err="1">
                <a:solidFill>
                  <a:srgbClr val="C00000"/>
                </a:solidFill>
              </a:rPr>
              <a:t>add_multiply</a:t>
            </a:r>
            <a:r>
              <a:rPr lang="en-US" altLang="ko-KR" dirty="0">
                <a:solidFill>
                  <a:srgbClr val="C00000"/>
                </a:solidFill>
              </a:rPr>
              <a:t>(</a:t>
            </a:r>
            <a:r>
              <a:rPr lang="en-US" altLang="ko-KR" dirty="0" err="1">
                <a:solidFill>
                  <a:srgbClr val="C00000"/>
                </a:solidFill>
              </a:rPr>
              <a:t>a,b</a:t>
            </a:r>
            <a:r>
              <a:rPr lang="en-US" altLang="ko-KR" dirty="0">
                <a:solidFill>
                  <a:srgbClr val="C00000"/>
                </a:solidFill>
              </a:rPr>
              <a:t>) </a:t>
            </a:r>
          </a:p>
          <a:p>
            <a:r>
              <a:rPr lang="en-US" altLang="ko-KR" dirty="0"/>
              <a:t>print(m, n)</a:t>
            </a:r>
          </a:p>
        </p:txBody>
      </p:sp>
    </p:spTree>
    <p:extLst>
      <p:ext uri="{BB962C8B-B14F-4D97-AF65-F5344CB8AC3E}">
        <p14:creationId xmlns:p14="http://schemas.microsoft.com/office/powerpoint/2010/main" val="16666313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함수는 호출 전에 정의되어 있어야 함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위치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7111" y="1841909"/>
            <a:ext cx="621212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print('start of the program') </a:t>
            </a:r>
          </a:p>
          <a:p>
            <a:r>
              <a:rPr lang="en-US" altLang="ko-KR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hello()     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오류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NameError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발생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print('middle of the program') </a:t>
            </a:r>
          </a:p>
          <a:p>
            <a:r>
              <a:rPr lang="en-US" altLang="ko-KR" sz="18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hello() 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print('end of the program') </a:t>
            </a:r>
          </a:p>
          <a:p>
            <a:endParaRPr lang="en-US" altLang="ko-KR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8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hello():  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함수 정의</a:t>
            </a:r>
          </a:p>
          <a:p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print('hello world')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20436" y="4429736"/>
            <a:ext cx="5738795" cy="13914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Traceback</a:t>
            </a:r>
            <a:r>
              <a:rPr lang="en-US" altLang="ko-KR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(most recent call last):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File "&lt;pyshell#0&gt;", line 1, in &lt;module&gt;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hello()</a:t>
            </a:r>
          </a:p>
          <a:p>
            <a:pPr latinLnBrk="1">
              <a:lnSpc>
                <a:spcPct val="120000"/>
              </a:lnSpc>
            </a:pPr>
            <a:r>
              <a:rPr lang="en-US" altLang="ko-KR" kern="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NameError</a:t>
            </a:r>
            <a:r>
              <a:rPr lang="en-US" altLang="ko-KR" kern="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name 'hello' is not defined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080041" y="2018373"/>
            <a:ext cx="0" cy="144016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22715" y="21774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실행순서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67" y="4409612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2404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람다 함수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4199648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값을 갖는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객체에 함수를 적용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리스트 </a:t>
            </a:r>
            <a:r>
              <a:rPr lang="en-US" altLang="ko-KR" dirty="0"/>
              <a:t>[1,2,3,4,5] </a:t>
            </a:r>
            <a:r>
              <a:rPr lang="ko-KR" altLang="en-US" dirty="0"/>
              <a:t>의 각 원소를 제곱하여 리스트 </a:t>
            </a:r>
            <a:r>
              <a:rPr lang="en-US" altLang="ko-KR" dirty="0"/>
              <a:t>[1,4,9,16,25]</a:t>
            </a:r>
            <a:r>
              <a:rPr lang="ko-KR" altLang="en-US" dirty="0"/>
              <a:t>를 만들기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map </a:t>
            </a:r>
            <a:r>
              <a:rPr lang="ko-KR" altLang="en-US" dirty="0"/>
              <a:t>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EB9159-C5B4-44DE-8311-3A861892BF8F}"/>
              </a:ext>
            </a:extLst>
          </p:cNvPr>
          <p:cNvSpPr txBox="1"/>
          <p:nvPr/>
        </p:nvSpPr>
        <p:spPr>
          <a:xfrm>
            <a:off x="1797532" y="2858703"/>
            <a:ext cx="3680160" cy="2424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for n in 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sqn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ko-KR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sq_lst.append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(sqn)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797533" y="5379314"/>
            <a:ext cx="3680160" cy="505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[1, 4, 9, 16, 25]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68" y="5379315"/>
            <a:ext cx="581099" cy="50551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5817326" y="2858703"/>
            <a:ext cx="5013122" cy="3026122"/>
            <a:chOff x="5817326" y="2858703"/>
            <a:chExt cx="5013122" cy="302612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320D68-EE42-4179-88C3-B2377F0B3F87}"/>
                </a:ext>
              </a:extLst>
            </p:cNvPr>
            <p:cNvSpPr txBox="1"/>
            <p:nvPr/>
          </p:nvSpPr>
          <p:spPr>
            <a:xfrm>
              <a:off x="7150288" y="2858703"/>
              <a:ext cx="3680160" cy="2424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 sz="1600">
                  <a:latin typeface="+mn-ea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def</a:t>
              </a:r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square(n):</a:t>
              </a:r>
            </a:p>
            <a:p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   return n*n</a:t>
              </a:r>
            </a:p>
            <a:p>
              <a:endPara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ko-KR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lst</a:t>
              </a:r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[1,2,3,4,5]</a:t>
              </a:r>
            </a:p>
            <a:p>
              <a:endPara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lst2 = </a:t>
              </a:r>
              <a:r>
                <a:rPr lang="en-US" altLang="ko-KR" sz="18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map(square, </a:t>
              </a:r>
              <a:r>
                <a:rPr lang="en-US" altLang="ko-KR" sz="18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lst</a:t>
              </a:r>
              <a:r>
                <a:rPr lang="en-US" altLang="ko-KR" sz="18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altLang="ko-KR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sq_lst</a:t>
              </a:r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list(lst2)</a:t>
              </a:r>
            </a:p>
            <a:p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altLang="ko-KR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sq_lst</a:t>
              </a:r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B0A23B2B-7D70-4C6E-8407-B5BC549AE51C}"/>
                </a:ext>
              </a:extLst>
            </p:cNvPr>
            <p:cNvSpPr/>
            <p:nvPr/>
          </p:nvSpPr>
          <p:spPr>
            <a:xfrm>
              <a:off x="5817326" y="3283131"/>
              <a:ext cx="1097280" cy="853440"/>
            </a:xfrm>
            <a:prstGeom prst="rightArrow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42D68C-69DB-F646-A9BE-693322FC33B3}"/>
                </a:ext>
              </a:extLst>
            </p:cNvPr>
            <p:cNvSpPr txBox="1"/>
            <p:nvPr/>
          </p:nvSpPr>
          <p:spPr>
            <a:xfrm>
              <a:off x="7150288" y="5379314"/>
              <a:ext cx="3680160" cy="5055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</a:rPr>
                <a:t>[1, 4, 9, 16, 25]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10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값을 갖는 </a:t>
            </a:r>
            <a:r>
              <a:rPr lang="en-US" altLang="ko-KR" dirty="0" err="1"/>
              <a:t>iterable</a:t>
            </a:r>
            <a:r>
              <a:rPr lang="en-US" altLang="ko-KR" dirty="0"/>
              <a:t> </a:t>
            </a:r>
            <a:r>
              <a:rPr lang="ko-KR" altLang="en-US" dirty="0"/>
              <a:t>객체에 함수를 적용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리스트 </a:t>
            </a:r>
            <a:r>
              <a:rPr lang="en-US" altLang="ko-KR" dirty="0"/>
              <a:t>[1,2,3,4,5] </a:t>
            </a:r>
            <a:r>
              <a:rPr lang="ko-KR" altLang="en-US" dirty="0"/>
              <a:t>의  각 원소 중 </a:t>
            </a:r>
            <a:r>
              <a:rPr lang="en-US" altLang="ko-KR" dirty="0"/>
              <a:t>3</a:t>
            </a:r>
            <a:r>
              <a:rPr lang="ko-KR" altLang="en-US" dirty="0"/>
              <a:t>보다 작은 원소로 구성되는 리스트 </a:t>
            </a:r>
            <a:r>
              <a:rPr lang="en-US" altLang="ko-KR" dirty="0"/>
              <a:t>[1,2]</a:t>
            </a:r>
            <a:r>
              <a:rPr lang="ko-KR" altLang="en-US" dirty="0"/>
              <a:t>를 만들기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EB9159-C5B4-44DE-8311-3A861892BF8F}"/>
              </a:ext>
            </a:extLst>
          </p:cNvPr>
          <p:cNvSpPr txBox="1"/>
          <p:nvPr/>
        </p:nvSpPr>
        <p:spPr>
          <a:xfrm>
            <a:off x="1797532" y="2420501"/>
            <a:ext cx="368016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def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less3(n):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if n &lt; 3: return True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else: return False</a:t>
            </a:r>
          </a:p>
          <a:p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for n in 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if less3(n):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sq_lst.append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</a:p>
          <a:p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2D68C-69DB-F646-A9BE-693322FC33B3}"/>
              </a:ext>
            </a:extLst>
          </p:cNvPr>
          <p:cNvSpPr txBox="1"/>
          <p:nvPr/>
        </p:nvSpPr>
        <p:spPr>
          <a:xfrm>
            <a:off x="1797533" y="5379314"/>
            <a:ext cx="3680160" cy="5055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r>
              <a:rPr lang="en-US" altLang="ko-KR" sz="1600" dirty="0">
                <a:solidFill>
                  <a:srgbClr val="0070C0"/>
                </a:solidFill>
              </a:rPr>
              <a:t>[1, 2]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68" y="5379315"/>
            <a:ext cx="581099" cy="50551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817326" y="2420501"/>
            <a:ext cx="5013122" cy="3464324"/>
            <a:chOff x="5817326" y="2420501"/>
            <a:chExt cx="5013122" cy="346432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320D68-EE42-4179-88C3-B2377F0B3F87}"/>
                </a:ext>
              </a:extLst>
            </p:cNvPr>
            <p:cNvSpPr txBox="1"/>
            <p:nvPr/>
          </p:nvSpPr>
          <p:spPr>
            <a:xfrm>
              <a:off x="7150288" y="2420501"/>
              <a:ext cx="3680160" cy="2862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>
              <a:defPPr>
                <a:defRPr lang="ko-KR"/>
              </a:defPPr>
              <a:lvl1pPr>
                <a:defRPr sz="1600">
                  <a:latin typeface="+mn-ea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lst</a:t>
              </a:r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[1,2,3,4,5]</a:t>
              </a:r>
            </a:p>
            <a:p>
              <a:endPara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ko-KR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def</a:t>
              </a:r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less3(n):</a:t>
              </a:r>
            </a:p>
            <a:p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   if n &lt; 3: return True</a:t>
              </a:r>
            </a:p>
            <a:p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   else: return False</a:t>
              </a:r>
            </a:p>
            <a:p>
              <a:endParaRPr lang="en-US" altLang="ko-KR" sz="18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lst2 = </a:t>
              </a:r>
              <a:r>
                <a:rPr lang="en-US" altLang="ko-KR" sz="18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filter(less3, </a:t>
              </a:r>
              <a:r>
                <a:rPr lang="en-US" altLang="ko-KR" sz="1800" dirty="0" err="1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lst</a:t>
              </a:r>
              <a:r>
                <a:rPr lang="en-US" altLang="ko-KR" sz="18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altLang="ko-KR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sq_lst</a:t>
              </a:r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 = list(lst2)</a:t>
              </a:r>
            </a:p>
            <a:p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altLang="ko-KR" sz="18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sq_lst</a:t>
              </a:r>
              <a:r>
                <a:rPr lang="en-US" altLang="ko-KR" sz="18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B0A23B2B-7D70-4C6E-8407-B5BC549AE51C}"/>
                </a:ext>
              </a:extLst>
            </p:cNvPr>
            <p:cNvSpPr/>
            <p:nvPr/>
          </p:nvSpPr>
          <p:spPr>
            <a:xfrm>
              <a:off x="5817326" y="3283131"/>
              <a:ext cx="1097280" cy="853440"/>
            </a:xfrm>
            <a:prstGeom prst="rightArrow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42D68C-69DB-F646-A9BE-693322FC33B3}"/>
                </a:ext>
              </a:extLst>
            </p:cNvPr>
            <p:cNvSpPr txBox="1"/>
            <p:nvPr/>
          </p:nvSpPr>
          <p:spPr>
            <a:xfrm>
              <a:off x="7150288" y="5379314"/>
              <a:ext cx="3680160" cy="5055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</a:rPr>
                <a:t>[1, 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227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이름없는 </a:t>
            </a:r>
            <a:r>
              <a:rPr lang="ko-KR" altLang="en-US" dirty="0" err="1"/>
              <a:t>함수라고도</a:t>
            </a:r>
            <a:r>
              <a:rPr lang="ko-KR" altLang="en-US" dirty="0"/>
              <a:t> 하며</a:t>
            </a:r>
            <a:r>
              <a:rPr lang="en-US" altLang="ko-KR" dirty="0"/>
              <a:t>, </a:t>
            </a:r>
            <a:r>
              <a:rPr lang="ko-KR" altLang="en-US" dirty="0"/>
              <a:t>함수의 인수로 함수를 넣어야 할 때 유용하게 사용</a:t>
            </a:r>
            <a:endParaRPr lang="en-US" altLang="ko-KR" dirty="0"/>
          </a:p>
          <a:p>
            <a:r>
              <a:rPr lang="en-US" altLang="ko-KR" dirty="0"/>
              <a:t>lambda </a:t>
            </a:r>
            <a:r>
              <a:rPr lang="ko-KR" altLang="en-US" dirty="0"/>
              <a:t>라는 키워드로 만들어짐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lambda</a:t>
            </a:r>
            <a:r>
              <a:rPr lang="ko-KR" altLang="en-US" dirty="0"/>
              <a:t> 함수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D4F534-6363-4ADA-98A3-15F3862C313C}"/>
              </a:ext>
            </a:extLst>
          </p:cNvPr>
          <p:cNvSpPr txBox="1"/>
          <p:nvPr/>
        </p:nvSpPr>
        <p:spPr>
          <a:xfrm>
            <a:off x="1120143" y="2376684"/>
            <a:ext cx="3680160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square(n):</a:t>
            </a:r>
          </a:p>
          <a:p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return n*n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square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4DA175-14C7-4AD2-BE9E-2552DC924547}"/>
              </a:ext>
            </a:extLst>
          </p:cNvPr>
          <p:cNvSpPr txBox="1"/>
          <p:nvPr/>
        </p:nvSpPr>
        <p:spPr>
          <a:xfrm>
            <a:off x="5334292" y="2376684"/>
            <a:ext cx="42383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 x: x*x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C5607B-35A9-4999-8F91-1929840B6E35}"/>
              </a:ext>
            </a:extLst>
          </p:cNvPr>
          <p:cNvSpPr txBox="1"/>
          <p:nvPr/>
        </p:nvSpPr>
        <p:spPr>
          <a:xfrm>
            <a:off x="1120143" y="4267506"/>
            <a:ext cx="3680160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less3(n):</a:t>
            </a:r>
          </a:p>
          <a:p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if n &lt; 3: return True</a:t>
            </a:r>
          </a:p>
          <a:p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else: return False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less3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A5708A-C111-438B-80DF-24606A279DB4}"/>
              </a:ext>
            </a:extLst>
          </p:cNvPr>
          <p:cNvSpPr txBox="1"/>
          <p:nvPr/>
        </p:nvSpPr>
        <p:spPr>
          <a:xfrm>
            <a:off x="5334292" y="4289328"/>
            <a:ext cx="4238333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= [1,2,3,4,5]</a:t>
            </a:r>
          </a:p>
          <a:p>
            <a:endParaRPr lang="en-US" altLang="ko-KR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lst2 = 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lambda x: x &lt; 3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lst</a:t>
            </a: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 = list(lst2)</a:t>
            </a:r>
          </a:p>
          <a:p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altLang="ko-KR" dirty="0" err="1">
                <a:latin typeface="Consolas" panose="020B0609020204030204" pitchFamily="49" charset="0"/>
                <a:cs typeface="Consolas" panose="020B0609020204030204" pitchFamily="49" charset="0"/>
              </a:rPr>
              <a:t>sq_lst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71A465-8D5F-4E8B-946B-B771C541CEBC}"/>
              </a:ext>
            </a:extLst>
          </p:cNvPr>
          <p:cNvSpPr txBox="1"/>
          <p:nvPr/>
        </p:nvSpPr>
        <p:spPr>
          <a:xfrm>
            <a:off x="5962650" y="5682381"/>
            <a:ext cx="3604252" cy="4010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[1, 2]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7A7398-AEBD-49F2-8133-4D061285CF38}"/>
              </a:ext>
            </a:extLst>
          </p:cNvPr>
          <p:cNvSpPr txBox="1"/>
          <p:nvPr/>
        </p:nvSpPr>
        <p:spPr>
          <a:xfrm>
            <a:off x="5962650" y="3779451"/>
            <a:ext cx="3604252" cy="4010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+mn-ea"/>
                <a:cs typeface="Arial" panose="020B0604020202020204" pitchFamily="34" charset="0"/>
              </a:defRPr>
            </a:lvl1pPr>
          </a:lstStyle>
          <a:p>
            <a:pPr latinLnBrk="1">
              <a:lnSpc>
                <a:spcPct val="120000"/>
              </a:lnSpc>
            </a:pPr>
            <a:r>
              <a:rPr lang="en-US" altLang="ko-KR" sz="1600" kern="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[1, 4, 9, 16, 25]</a:t>
            </a:r>
          </a:p>
        </p:txBody>
      </p:sp>
      <p:sp>
        <p:nvSpPr>
          <p:cNvPr id="21" name="화살표: 오른쪽 16">
            <a:extLst>
              <a:ext uri="{FF2B5EF4-FFF2-40B4-BE49-F238E27FC236}">
                <a16:creationId xmlns:a16="http://schemas.microsoft.com/office/drawing/2014/main" id="{B0A23B2B-7D70-4C6E-8407-B5BC549AE51C}"/>
              </a:ext>
            </a:extLst>
          </p:cNvPr>
          <p:cNvSpPr/>
          <p:nvPr/>
        </p:nvSpPr>
        <p:spPr>
          <a:xfrm>
            <a:off x="4908910" y="2913354"/>
            <a:ext cx="316774" cy="49632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16">
            <a:extLst>
              <a:ext uri="{FF2B5EF4-FFF2-40B4-BE49-F238E27FC236}">
                <a16:creationId xmlns:a16="http://schemas.microsoft.com/office/drawing/2014/main" id="{B0A23B2B-7D70-4C6E-8407-B5BC549AE51C}"/>
              </a:ext>
            </a:extLst>
          </p:cNvPr>
          <p:cNvSpPr/>
          <p:nvPr/>
        </p:nvSpPr>
        <p:spPr>
          <a:xfrm>
            <a:off x="4908910" y="4927287"/>
            <a:ext cx="316774" cy="496320"/>
          </a:xfrm>
          <a:prstGeom prst="rightArrow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93" y="3750497"/>
            <a:ext cx="581099" cy="50551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693" y="5654614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4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문자열에 변수의 값을 삽입하여 출력 예</a:t>
            </a:r>
            <a:endParaRPr lang="en-US" altLang="ko-KR" dirty="0"/>
          </a:p>
          <a:p>
            <a:pPr lvl="4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포맷팅</a:t>
            </a:r>
            <a:r>
              <a:rPr lang="en-US" altLang="ko-KR" dirty="0"/>
              <a:t>(Formatting) : % </a:t>
            </a:r>
            <a:r>
              <a:rPr lang="ko-KR" altLang="en-US" dirty="0"/>
              <a:t>기호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8006" y="1729384"/>
            <a:ext cx="8254280" cy="21145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temp = 20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ko-KR" altLang="en-US" dirty="0">
                <a:solidFill>
                  <a:schemeClr val="tx1"/>
                </a:solidFill>
              </a:rPr>
              <a:t>현재 온도는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%d</a:t>
            </a:r>
            <a:r>
              <a:rPr lang="ko-KR" altLang="en-US" dirty="0">
                <a:solidFill>
                  <a:schemeClr val="tx1"/>
                </a:solidFill>
              </a:rPr>
              <a:t>도 입니다</a:t>
            </a:r>
            <a:r>
              <a:rPr lang="en-US" altLang="ko-KR" dirty="0">
                <a:solidFill>
                  <a:schemeClr val="tx1"/>
                </a:solidFill>
              </a:rPr>
              <a:t>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temp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현재 온도는 </a:t>
            </a:r>
            <a:r>
              <a:rPr lang="en-US" altLang="ko-KR" dirty="0">
                <a:solidFill>
                  <a:srgbClr val="0070C0"/>
                </a:solidFill>
              </a:rPr>
              <a:t>20</a:t>
            </a:r>
            <a:r>
              <a:rPr lang="ko-KR" altLang="en-US" dirty="0">
                <a:solidFill>
                  <a:srgbClr val="0070C0"/>
                </a:solidFill>
              </a:rPr>
              <a:t>도 입니다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temp = 24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ko-KR" altLang="en-US" dirty="0">
                <a:solidFill>
                  <a:schemeClr val="tx1"/>
                </a:solidFill>
              </a:rPr>
              <a:t>현재 온도는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%d</a:t>
            </a:r>
            <a:r>
              <a:rPr lang="ko-KR" altLang="en-US" dirty="0">
                <a:solidFill>
                  <a:schemeClr val="tx1"/>
                </a:solidFill>
              </a:rPr>
              <a:t>도 입니다</a:t>
            </a:r>
            <a:r>
              <a:rPr lang="en-US" altLang="ko-KR" dirty="0">
                <a:solidFill>
                  <a:schemeClr val="tx1"/>
                </a:solidFill>
              </a:rPr>
              <a:t>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temp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현재 온도는 </a:t>
            </a:r>
            <a:r>
              <a:rPr lang="en-US" altLang="ko-KR" dirty="0">
                <a:solidFill>
                  <a:srgbClr val="0070C0"/>
                </a:solidFill>
              </a:rPr>
              <a:t>24</a:t>
            </a:r>
            <a:r>
              <a:rPr lang="ko-KR" altLang="en-US" dirty="0">
                <a:solidFill>
                  <a:srgbClr val="0070C0"/>
                </a:solidFill>
              </a:rPr>
              <a:t>도 입니다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70068" y="3877870"/>
            <a:ext cx="8242693" cy="10287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price = 10000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ko-KR" altLang="en-US" dirty="0">
                <a:solidFill>
                  <a:schemeClr val="tx1"/>
                </a:solidFill>
              </a:rPr>
              <a:t>상품의 가격은 </a:t>
            </a:r>
            <a:r>
              <a:rPr lang="en-US" altLang="ko-KR" dirty="0">
                <a:solidFill>
                  <a:srgbClr val="C00000"/>
                </a:solidFill>
              </a:rPr>
              <a:t>%s</a:t>
            </a:r>
            <a:r>
              <a:rPr lang="ko-KR" altLang="en-US" dirty="0">
                <a:solidFill>
                  <a:schemeClr val="tx1"/>
                </a:solidFill>
              </a:rPr>
              <a:t>원입니다</a:t>
            </a:r>
            <a:r>
              <a:rPr lang="en-US" altLang="ko-KR" dirty="0">
                <a:solidFill>
                  <a:schemeClr val="tx1"/>
                </a:solidFill>
              </a:rPr>
              <a:t>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price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상품의 가격은 </a:t>
            </a:r>
            <a:r>
              <a:rPr lang="en-US" altLang="ko-KR" dirty="0">
                <a:solidFill>
                  <a:srgbClr val="0070C0"/>
                </a:solidFill>
              </a:rPr>
              <a:t>10000</a:t>
            </a:r>
            <a:r>
              <a:rPr lang="ko-KR" altLang="en-US" dirty="0">
                <a:solidFill>
                  <a:srgbClr val="0070C0"/>
                </a:solidFill>
              </a:rPr>
              <a:t>원입니다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68006" y="4940507"/>
            <a:ext cx="8254280" cy="129540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company = "</a:t>
            </a:r>
            <a:r>
              <a:rPr lang="en-US" altLang="ko-KR" dirty="0" err="1">
                <a:solidFill>
                  <a:schemeClr val="tx1"/>
                </a:solidFill>
              </a:rPr>
              <a:t>Daum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price = 61000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%s</a:t>
            </a:r>
            <a:r>
              <a:rPr lang="ko-KR" altLang="en-US" dirty="0">
                <a:solidFill>
                  <a:schemeClr val="tx1"/>
                </a:solidFill>
              </a:rPr>
              <a:t>의 주가는 </a:t>
            </a:r>
            <a:r>
              <a:rPr lang="en-US" altLang="ko-KR" dirty="0">
                <a:solidFill>
                  <a:srgbClr val="C00000"/>
                </a:solidFill>
              </a:rPr>
              <a:t>%s</a:t>
            </a:r>
            <a:r>
              <a:rPr lang="ko-KR" altLang="en-US" dirty="0">
                <a:solidFill>
                  <a:schemeClr val="tx1"/>
                </a:solidFill>
              </a:rPr>
              <a:t>원입니다</a:t>
            </a:r>
            <a:r>
              <a:rPr lang="en-US" altLang="ko-KR" dirty="0">
                <a:solidFill>
                  <a:schemeClr val="tx1"/>
                </a:solidFill>
              </a:rPr>
              <a:t>."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(company, price)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</a:p>
          <a:p>
            <a:r>
              <a:rPr lang="en-US" altLang="ko-KR" dirty="0" err="1">
                <a:solidFill>
                  <a:srgbClr val="0070C0"/>
                </a:solidFill>
              </a:rPr>
              <a:t>Daum</a:t>
            </a:r>
            <a:r>
              <a:rPr lang="ko-KR" altLang="en-US" dirty="0">
                <a:solidFill>
                  <a:srgbClr val="0070C0"/>
                </a:solidFill>
              </a:rPr>
              <a:t>의 주가는 </a:t>
            </a:r>
            <a:r>
              <a:rPr lang="en-US" altLang="ko-KR" dirty="0">
                <a:solidFill>
                  <a:srgbClr val="0070C0"/>
                </a:solidFill>
              </a:rPr>
              <a:t>61000</a:t>
            </a:r>
            <a:r>
              <a:rPr lang="ko-KR" altLang="en-US" dirty="0">
                <a:solidFill>
                  <a:srgbClr val="0070C0"/>
                </a:solidFill>
              </a:rPr>
              <a:t>원입니다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436622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</a:p>
        </p:txBody>
      </p:sp>
    </p:spTree>
    <p:extLst>
      <p:ext uri="{BB962C8B-B14F-4D97-AF65-F5344CB8AC3E}">
        <p14:creationId xmlns:p14="http://schemas.microsoft.com/office/powerpoint/2010/main" val="8997697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CB281F-8259-434E-AE6D-A9E04D7B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x-none" altLang="en-US" dirty="0"/>
              <a:t>학습</a:t>
            </a:r>
            <a:r>
              <a:rPr kumimoji="1" lang="ko-KR" altLang="en-US" dirty="0"/>
              <a:t> 목차</a:t>
            </a:r>
            <a:endParaRPr kumimoji="1" lang="x-none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03A61-F0F8-5C47-B8E5-7991B4C44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 라이브러리와 모듈</a:t>
            </a:r>
            <a:endParaRPr kumimoji="1" lang="en-US" altLang="ko-KR" dirty="0"/>
          </a:p>
          <a:p>
            <a:r>
              <a:rPr kumimoji="1" lang="en-US" altLang="en-US" dirty="0"/>
              <a:t> </a:t>
            </a:r>
            <a:r>
              <a:rPr kumimoji="1" lang="ko-KR" altLang="en-US" dirty="0"/>
              <a:t>사용자 정의 모듈</a:t>
            </a:r>
            <a:endParaRPr kumimoji="1" lang="en-US" altLang="ko-KR" dirty="0"/>
          </a:p>
          <a:p>
            <a:r>
              <a:rPr kumimoji="1" lang="en-US" altLang="en-US" dirty="0"/>
              <a:t> turtle </a:t>
            </a:r>
            <a:r>
              <a:rPr kumimoji="1" lang="ko-KR" altLang="en-US" dirty="0"/>
              <a:t>그래픽 모듈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44447555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라이브러리와 모듈</a:t>
            </a:r>
          </a:p>
        </p:txBody>
      </p:sp>
    </p:spTree>
    <p:extLst>
      <p:ext uri="{BB962C8B-B14F-4D97-AF65-F5344CB8AC3E}">
        <p14:creationId xmlns:p14="http://schemas.microsoft.com/office/powerpoint/2010/main" val="334065052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모듈</a:t>
            </a:r>
            <a:r>
              <a:rPr lang="en-US" altLang="ko-KR" dirty="0"/>
              <a:t>(module)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함수</a:t>
            </a:r>
            <a:r>
              <a:rPr lang="ko-KR" altLang="en-US" dirty="0"/>
              <a:t>나 </a:t>
            </a:r>
            <a:r>
              <a:rPr lang="ko-KR" altLang="en-US" b="1" dirty="0">
                <a:solidFill>
                  <a:srgbClr val="C00000"/>
                </a:solidFill>
              </a:rPr>
              <a:t>변수</a:t>
            </a:r>
            <a:r>
              <a:rPr lang="ko-KR" altLang="en-US" dirty="0"/>
              <a:t> 또는 </a:t>
            </a:r>
            <a:r>
              <a:rPr lang="ko-KR" altLang="en-US" b="1" dirty="0">
                <a:solidFill>
                  <a:srgbClr val="C00000"/>
                </a:solidFill>
              </a:rPr>
              <a:t>클래스</a:t>
            </a:r>
            <a:r>
              <a:rPr lang="ko-KR" altLang="en-US" dirty="0"/>
              <a:t>들을 모아 놓은 파일</a:t>
            </a:r>
          </a:p>
          <a:p>
            <a:pPr lvl="1"/>
            <a:r>
              <a:rPr lang="ko-KR" altLang="en-US" dirty="0"/>
              <a:t>다른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프로그램에서 불러와 사용할 수 있게끔 만들어진 </a:t>
            </a:r>
            <a:r>
              <a:rPr lang="ko-KR" altLang="en-US" dirty="0" err="1"/>
              <a:t>파이썬</a:t>
            </a:r>
            <a:r>
              <a:rPr lang="ko-KR" altLang="en-US" dirty="0"/>
              <a:t> 파일</a:t>
            </a:r>
          </a:p>
          <a:p>
            <a:pPr lvl="1"/>
            <a:r>
              <a:rPr lang="ko-KR" altLang="en-US" dirty="0"/>
              <a:t>각각의 소스 파일을 일컬어 모듈이라 함</a:t>
            </a:r>
          </a:p>
          <a:p>
            <a:pPr lvl="1"/>
            <a:r>
              <a:rPr lang="ko-KR" altLang="en-US" dirty="0"/>
              <a:t>하나 또는 여러 개의 모듈이 모여서 라이브러리를 구성</a:t>
            </a:r>
          </a:p>
          <a:p>
            <a:r>
              <a:rPr lang="ko-KR" altLang="en-US" b="1" dirty="0">
                <a:solidFill>
                  <a:srgbClr val="21439B"/>
                </a:solidFill>
              </a:rPr>
              <a:t>사용자 정의 모듈 </a:t>
            </a:r>
            <a:r>
              <a:rPr lang="en-US" altLang="ko-KR" dirty="0"/>
              <a:t>: </a:t>
            </a:r>
            <a:r>
              <a:rPr lang="ko-KR" altLang="en-US" dirty="0"/>
              <a:t>프로그래머가 직접 작성한 모듈</a:t>
            </a:r>
          </a:p>
          <a:p>
            <a:pPr lvl="1"/>
            <a:r>
              <a:rPr lang="ko-KR" altLang="en-US" dirty="0"/>
              <a:t>함수를 별도의 파일로 분리하여 모듈화 </a:t>
            </a:r>
            <a:r>
              <a:rPr lang="en-US" altLang="ko-KR" dirty="0"/>
              <a:t>(</a:t>
            </a:r>
            <a:r>
              <a:rPr lang="en-US" altLang="ko-KR" b="1" dirty="0"/>
              <a:t>import </a:t>
            </a:r>
            <a:r>
              <a:rPr lang="ko-KR" altLang="en-US" b="1" dirty="0"/>
              <a:t>사용</a:t>
            </a:r>
            <a:r>
              <a:rPr lang="en-US" altLang="ko-KR" dirty="0"/>
              <a:t>)</a:t>
            </a:r>
          </a:p>
          <a:p>
            <a:r>
              <a:rPr lang="ko-KR" altLang="en-US" b="1" dirty="0">
                <a:solidFill>
                  <a:srgbClr val="21439B"/>
                </a:solidFill>
              </a:rPr>
              <a:t>표준 모듈 </a:t>
            </a:r>
            <a:r>
              <a:rPr lang="en-US" altLang="ko-KR" dirty="0"/>
              <a:t>: </a:t>
            </a:r>
            <a:r>
              <a:rPr lang="ko-KR" altLang="en-US" dirty="0" err="1"/>
              <a:t>파이썬과</a:t>
            </a:r>
            <a:r>
              <a:rPr lang="ko-KR" altLang="en-US" dirty="0"/>
              <a:t> 함께 따라오는 모듈 </a:t>
            </a:r>
            <a:r>
              <a:rPr lang="en-US" altLang="ko-KR" b="1" dirty="0"/>
              <a:t>(import </a:t>
            </a:r>
            <a:r>
              <a:rPr lang="ko-KR" altLang="en-US" b="1" dirty="0"/>
              <a:t>사용</a:t>
            </a:r>
            <a:r>
              <a:rPr lang="en-US" altLang="ko-KR" dirty="0"/>
              <a:t>)</a:t>
            </a:r>
          </a:p>
          <a:p>
            <a:r>
              <a:rPr lang="ko-KR" altLang="en-US" b="1" dirty="0">
                <a:solidFill>
                  <a:srgbClr val="21439B"/>
                </a:solidFill>
              </a:rPr>
              <a:t>외부 모듈 </a:t>
            </a:r>
            <a:r>
              <a:rPr lang="en-US" altLang="ko-KR" dirty="0"/>
              <a:t>: </a:t>
            </a:r>
            <a:r>
              <a:rPr lang="ko-KR" altLang="en-US" dirty="0"/>
              <a:t>별도로 설치하여 사용하는 모듈 </a:t>
            </a:r>
            <a:r>
              <a:rPr lang="en-US" altLang="ko-KR" dirty="0"/>
              <a:t>(</a:t>
            </a:r>
            <a:r>
              <a:rPr lang="en-US" altLang="ko-KR" b="1" dirty="0"/>
              <a:t>pip install </a:t>
            </a:r>
            <a:r>
              <a:rPr lang="ko-KR" altLang="en-US" b="1" dirty="0"/>
              <a:t>로 설치 후 </a:t>
            </a:r>
            <a:r>
              <a:rPr lang="en-US" altLang="ko-KR" b="1" dirty="0"/>
              <a:t>import </a:t>
            </a:r>
            <a:r>
              <a:rPr lang="ko-KR" altLang="en-US" b="1" dirty="0"/>
              <a:t>사용</a:t>
            </a:r>
            <a:r>
              <a:rPr lang="en-US" altLang="ko-KR" dirty="0"/>
              <a:t>)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55318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모듈로 사용할 파일과 호출하는 파일은 모두 같은 폴더에 저장</a:t>
            </a:r>
            <a:endParaRPr lang="en-US" altLang="ko-KR" dirty="0"/>
          </a:p>
          <a:p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함수가 포함된 스크립트 파일을 분리해서 별도의 모듈로 구성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정의 모듈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DBEE1-D6E2-43E2-AEAD-79FF1F569CEF}"/>
              </a:ext>
            </a:extLst>
          </p:cNvPr>
          <p:cNvSpPr txBox="1"/>
          <p:nvPr/>
        </p:nvSpPr>
        <p:spPr>
          <a:xfrm>
            <a:off x="1114203" y="2808642"/>
            <a:ext cx="3962621" cy="23062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def </a:t>
            </a:r>
            <a:r>
              <a:rPr lang="en-US" altLang="ko-KR" dirty="0" err="1"/>
              <a:t>get_sum</a:t>
            </a:r>
            <a:r>
              <a:rPr lang="en-US" altLang="ko-KR" dirty="0"/>
              <a:t>(start, end):</a:t>
            </a:r>
          </a:p>
          <a:p>
            <a:r>
              <a:rPr lang="en-US" altLang="ko-KR" dirty="0"/>
              <a:t>	sum=0</a:t>
            </a:r>
          </a:p>
          <a:p>
            <a:r>
              <a:rPr lang="en-US" altLang="ko-KR" dirty="0"/>
              <a:t>	for </a:t>
            </a:r>
            <a:r>
              <a:rPr lang="en-US" altLang="ko-KR" dirty="0" err="1"/>
              <a:t>i</a:t>
            </a:r>
            <a:r>
              <a:rPr lang="en-US" altLang="ko-KR" dirty="0"/>
              <a:t> in range(start, end+1) :</a:t>
            </a:r>
          </a:p>
          <a:p>
            <a:r>
              <a:rPr lang="en-US" altLang="ko-KR" dirty="0"/>
              <a:t>		sum += </a:t>
            </a:r>
            <a:r>
              <a:rPr lang="en-US" altLang="ko-KR" dirty="0" err="1"/>
              <a:t>i</a:t>
            </a:r>
            <a:endParaRPr lang="en-US" altLang="ko-KR" dirty="0"/>
          </a:p>
          <a:p>
            <a:r>
              <a:rPr lang="en-US" altLang="ko-KR" dirty="0"/>
              <a:t>	return sum</a:t>
            </a:r>
          </a:p>
          <a:p>
            <a:endParaRPr lang="en-US" altLang="ko-KR" dirty="0"/>
          </a:p>
          <a:p>
            <a:r>
              <a:rPr lang="en-US" altLang="ko-KR" dirty="0"/>
              <a:t>sum1 = </a:t>
            </a:r>
            <a:r>
              <a:rPr lang="en-US" altLang="ko-KR" dirty="0" err="1"/>
              <a:t>get_sum</a:t>
            </a:r>
            <a:r>
              <a:rPr lang="en-US" altLang="ko-KR" dirty="0"/>
              <a:t>(1, 10)</a:t>
            </a:r>
          </a:p>
          <a:p>
            <a:r>
              <a:rPr lang="en-US" altLang="ko-KR" dirty="0"/>
              <a:t>sum2 = </a:t>
            </a:r>
            <a:r>
              <a:rPr lang="en-US" altLang="ko-KR" dirty="0" err="1"/>
              <a:t>get_sum</a:t>
            </a:r>
            <a:r>
              <a:rPr lang="en-US" altLang="ko-KR" dirty="0"/>
              <a:t>(1, 100)</a:t>
            </a:r>
          </a:p>
          <a:p>
            <a:r>
              <a:rPr lang="en-US" altLang="ko-KR" dirty="0"/>
              <a:t>print(sum1, sum2)</a:t>
            </a:r>
          </a:p>
        </p:txBody>
      </p:sp>
      <p:sp>
        <p:nvSpPr>
          <p:cNvPr id="6" name="한쪽 모서리가 잘린 사각형 5"/>
          <p:cNvSpPr/>
          <p:nvPr/>
        </p:nvSpPr>
        <p:spPr>
          <a:xfrm>
            <a:off x="1114204" y="2512000"/>
            <a:ext cx="1267046" cy="296641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getsum.py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161827" y="2511999"/>
            <a:ext cx="8858472" cy="1584287"/>
            <a:chOff x="1161827" y="2511999"/>
            <a:chExt cx="8858472" cy="158428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161827" y="2848511"/>
              <a:ext cx="3867372" cy="1247775"/>
            </a:xfrm>
            <a:prstGeom prst="roundRect">
              <a:avLst>
                <a:gd name="adj" fmla="val 10560"/>
              </a:avLst>
            </a:prstGeom>
            <a:solidFill>
              <a:schemeClr val="accent5">
                <a:lumMod val="20000"/>
                <a:lumOff val="80000"/>
                <a:alpha val="46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3DBEE1-D6E2-43E2-AEAD-79FF1F569CEF}"/>
                </a:ext>
              </a:extLst>
            </p:cNvPr>
            <p:cNvSpPr txBox="1"/>
            <p:nvPr/>
          </p:nvSpPr>
          <p:spPr>
            <a:xfrm>
              <a:off x="6057678" y="2808641"/>
              <a:ext cx="3962621" cy="1287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160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dirty="0"/>
                <a:t>def </a:t>
              </a:r>
              <a:r>
                <a:rPr lang="en-US" altLang="ko-KR" dirty="0" err="1"/>
                <a:t>get_sum</a:t>
              </a:r>
              <a:r>
                <a:rPr lang="en-US" altLang="ko-KR" dirty="0"/>
                <a:t>(start, end):</a:t>
              </a:r>
            </a:p>
            <a:p>
              <a:r>
                <a:rPr lang="en-US" altLang="ko-KR" dirty="0"/>
                <a:t>	sum=0</a:t>
              </a:r>
            </a:p>
            <a:p>
              <a:r>
                <a:rPr lang="en-US" altLang="ko-KR" dirty="0"/>
                <a:t>	for </a:t>
              </a:r>
              <a:r>
                <a:rPr lang="en-US" altLang="ko-KR" dirty="0" err="1"/>
                <a:t>i</a:t>
              </a:r>
              <a:r>
                <a:rPr lang="en-US" altLang="ko-KR" dirty="0"/>
                <a:t> in range(start, end+1) :</a:t>
              </a:r>
            </a:p>
            <a:p>
              <a:r>
                <a:rPr lang="en-US" altLang="ko-KR" dirty="0"/>
                <a:t>		sum += </a:t>
              </a:r>
              <a:r>
                <a:rPr lang="en-US" altLang="ko-KR" dirty="0" err="1"/>
                <a:t>i</a:t>
              </a:r>
              <a:endParaRPr lang="en-US" altLang="ko-KR" dirty="0"/>
            </a:p>
            <a:p>
              <a:r>
                <a:rPr lang="en-US" altLang="ko-KR" dirty="0"/>
                <a:t>	return sum</a:t>
              </a:r>
            </a:p>
          </p:txBody>
        </p:sp>
        <p:sp>
          <p:nvSpPr>
            <p:cNvPr id="9" name="한쪽 모서리가 잘린 사각형 8"/>
            <p:cNvSpPr/>
            <p:nvPr/>
          </p:nvSpPr>
          <p:spPr>
            <a:xfrm>
              <a:off x="6057679" y="2511999"/>
              <a:ext cx="1267046" cy="296641"/>
            </a:xfrm>
            <a:prstGeom prst="snip1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calcsum.py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화살표: 오른쪽 16">
              <a:extLst>
                <a:ext uri="{FF2B5EF4-FFF2-40B4-BE49-F238E27FC236}">
                  <a16:creationId xmlns:a16="http://schemas.microsoft.com/office/drawing/2014/main" id="{B0A23B2B-7D70-4C6E-8407-B5BC549AE51C}"/>
                </a:ext>
              </a:extLst>
            </p:cNvPr>
            <p:cNvSpPr/>
            <p:nvPr/>
          </p:nvSpPr>
          <p:spPr>
            <a:xfrm>
              <a:off x="4960397" y="2982593"/>
              <a:ext cx="1097280" cy="351157"/>
            </a:xfrm>
            <a:prstGeom prst="rightArrow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057677" y="4241159"/>
            <a:ext cx="3962621" cy="1584285"/>
            <a:chOff x="6057677" y="4241159"/>
            <a:chExt cx="3962621" cy="158428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93DBEE1-D6E2-43E2-AEAD-79FF1F569CEF}"/>
                </a:ext>
              </a:extLst>
            </p:cNvPr>
            <p:cNvSpPr txBox="1"/>
            <p:nvPr/>
          </p:nvSpPr>
          <p:spPr>
            <a:xfrm>
              <a:off x="6057677" y="4537801"/>
              <a:ext cx="3962621" cy="1287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160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dirty="0">
                  <a:solidFill>
                    <a:srgbClr val="C00000"/>
                  </a:solidFill>
                </a:rPr>
                <a:t>import </a:t>
              </a:r>
              <a:r>
                <a:rPr lang="en-US" altLang="ko-KR" dirty="0" err="1">
                  <a:solidFill>
                    <a:srgbClr val="C00000"/>
                  </a:solidFill>
                </a:rPr>
                <a:t>calcsum</a:t>
              </a:r>
              <a:endParaRPr lang="en-US" altLang="ko-KR" dirty="0">
                <a:solidFill>
                  <a:srgbClr val="C00000"/>
                </a:solidFill>
              </a:endParaRPr>
            </a:p>
            <a:p>
              <a:endParaRPr lang="en-US" altLang="ko-KR" dirty="0"/>
            </a:p>
            <a:p>
              <a:r>
                <a:rPr lang="en-US" altLang="ko-KR" dirty="0"/>
                <a:t>sum1 = </a:t>
              </a:r>
              <a:r>
                <a:rPr lang="en-US" altLang="ko-KR" dirty="0" err="1">
                  <a:solidFill>
                    <a:srgbClr val="C00000"/>
                  </a:solidFill>
                </a:rPr>
                <a:t>calcsum.get_sum</a:t>
              </a:r>
              <a:r>
                <a:rPr lang="en-US" altLang="ko-KR" dirty="0"/>
                <a:t>(1, 10)</a:t>
              </a:r>
            </a:p>
            <a:p>
              <a:r>
                <a:rPr lang="en-US" altLang="ko-KR" dirty="0"/>
                <a:t>sum2 = </a:t>
              </a:r>
              <a:r>
                <a:rPr lang="en-US" altLang="ko-KR" dirty="0" err="1">
                  <a:solidFill>
                    <a:srgbClr val="C00000"/>
                  </a:solidFill>
                </a:rPr>
                <a:t>calcsum.get_sum</a:t>
              </a:r>
              <a:r>
                <a:rPr lang="en-US" altLang="ko-KR" dirty="0"/>
                <a:t>(1, 100)</a:t>
              </a:r>
            </a:p>
            <a:p>
              <a:r>
                <a:rPr lang="en-US" altLang="ko-KR" dirty="0"/>
                <a:t>print(sum1, sum2)</a:t>
              </a:r>
            </a:p>
          </p:txBody>
        </p:sp>
        <p:sp>
          <p:nvSpPr>
            <p:cNvPr id="12" name="한쪽 모서리가 잘린 사각형 11"/>
            <p:cNvSpPr/>
            <p:nvPr/>
          </p:nvSpPr>
          <p:spPr>
            <a:xfrm>
              <a:off x="6057678" y="4241159"/>
              <a:ext cx="1267046" cy="296641"/>
            </a:xfrm>
            <a:prstGeom prst="snip1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getsum.py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0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함수들과 변수를 포함하고 있는 모듈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 정의 모듈 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3DBEE1-D6E2-43E2-AEAD-79FF1F569CEF}"/>
              </a:ext>
            </a:extLst>
          </p:cNvPr>
          <p:cNvSpPr txBox="1"/>
          <p:nvPr/>
        </p:nvSpPr>
        <p:spPr>
          <a:xfrm>
            <a:off x="1114203" y="2808642"/>
            <a:ext cx="3962621" cy="2220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 err="1"/>
              <a:t>pi_val</a:t>
            </a:r>
            <a:r>
              <a:rPr lang="en-US" altLang="ko-KR" dirty="0"/>
              <a:t> = 3.14</a:t>
            </a:r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sqrt</a:t>
            </a:r>
            <a:r>
              <a:rPr lang="en-US" altLang="ko-KR" dirty="0"/>
              <a:t>(a):</a:t>
            </a:r>
          </a:p>
          <a:p>
            <a:r>
              <a:rPr lang="en-US" altLang="ko-KR" dirty="0"/>
              <a:t>	return a**0.5</a:t>
            </a:r>
          </a:p>
          <a:p>
            <a:endParaRPr lang="en-US" altLang="ko-KR" dirty="0"/>
          </a:p>
          <a:p>
            <a:r>
              <a:rPr lang="en-US" altLang="ko-KR" dirty="0" err="1"/>
              <a:t>def</a:t>
            </a:r>
            <a:r>
              <a:rPr lang="en-US" altLang="ko-KR" dirty="0"/>
              <a:t> </a:t>
            </a:r>
            <a:r>
              <a:rPr lang="en-US" altLang="ko-KR" dirty="0" err="1"/>
              <a:t>circle_area</a:t>
            </a:r>
            <a:r>
              <a:rPr lang="en-US" altLang="ko-KR" dirty="0"/>
              <a:t>(r):</a:t>
            </a:r>
          </a:p>
          <a:p>
            <a:r>
              <a:rPr lang="en-US" altLang="ko-KR" dirty="0"/>
              <a:t>	return </a:t>
            </a:r>
            <a:r>
              <a:rPr lang="en-US" altLang="ko-KR" dirty="0" err="1"/>
              <a:t>pi_val</a:t>
            </a:r>
            <a:r>
              <a:rPr lang="en-US" altLang="ko-KR" dirty="0"/>
              <a:t>*r**2</a:t>
            </a:r>
          </a:p>
        </p:txBody>
      </p:sp>
      <p:sp>
        <p:nvSpPr>
          <p:cNvPr id="19" name="한쪽 모서리가 잘린 사각형 18"/>
          <p:cNvSpPr/>
          <p:nvPr/>
        </p:nvSpPr>
        <p:spPr>
          <a:xfrm>
            <a:off x="1114203" y="2512000"/>
            <a:ext cx="1428971" cy="296641"/>
          </a:xfrm>
          <a:prstGeom prst="snip1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my_math.py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714777" y="2512000"/>
            <a:ext cx="3962621" cy="1584285"/>
            <a:chOff x="6057677" y="4241159"/>
            <a:chExt cx="3962621" cy="15842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3DBEE1-D6E2-43E2-AEAD-79FF1F569CEF}"/>
                </a:ext>
              </a:extLst>
            </p:cNvPr>
            <p:cNvSpPr txBox="1"/>
            <p:nvPr/>
          </p:nvSpPr>
          <p:spPr>
            <a:xfrm>
              <a:off x="6057677" y="4537801"/>
              <a:ext cx="3962621" cy="12876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>
                <a:defRPr sz="160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dirty="0">
                  <a:solidFill>
                    <a:srgbClr val="C00000"/>
                  </a:solidFill>
                </a:rPr>
                <a:t>import </a:t>
              </a:r>
              <a:r>
                <a:rPr lang="en-US" altLang="ko-KR" dirty="0" err="1">
                  <a:solidFill>
                    <a:srgbClr val="C00000"/>
                  </a:solidFill>
                </a:rPr>
                <a:t>my_math</a:t>
              </a:r>
              <a:endParaRPr lang="en-US" altLang="ko-KR" dirty="0">
                <a:solidFill>
                  <a:srgbClr val="C00000"/>
                </a:solidFill>
              </a:endParaRPr>
            </a:p>
            <a:p>
              <a:endParaRPr lang="en-US" altLang="ko-KR" dirty="0"/>
            </a:p>
            <a:p>
              <a:r>
                <a:rPr lang="en-US" altLang="ko-KR" dirty="0"/>
                <a:t>print(</a:t>
              </a:r>
              <a:r>
                <a:rPr lang="en-US" altLang="ko-KR" dirty="0" err="1">
                  <a:solidFill>
                    <a:srgbClr val="C00000"/>
                  </a:solidFill>
                </a:rPr>
                <a:t>my_math.pi_val</a:t>
              </a:r>
              <a:r>
                <a:rPr lang="en-US" altLang="ko-KR" dirty="0"/>
                <a:t>)</a:t>
              </a:r>
            </a:p>
            <a:p>
              <a:r>
                <a:rPr lang="en-US" altLang="ko-KR" dirty="0"/>
                <a:t>print(</a:t>
              </a:r>
              <a:r>
                <a:rPr lang="en-US" altLang="ko-KR" dirty="0" err="1">
                  <a:solidFill>
                    <a:srgbClr val="C00000"/>
                  </a:solidFill>
                </a:rPr>
                <a:t>my_math.sqrt</a:t>
              </a:r>
              <a:r>
                <a:rPr lang="en-US" altLang="ko-KR" dirty="0"/>
                <a:t>(10))</a:t>
              </a:r>
            </a:p>
            <a:p>
              <a:r>
                <a:rPr lang="en-US" altLang="ko-KR" dirty="0"/>
                <a:t>print(</a:t>
              </a:r>
              <a:r>
                <a:rPr lang="en-US" altLang="ko-KR" dirty="0" err="1">
                  <a:solidFill>
                    <a:srgbClr val="C00000"/>
                  </a:solidFill>
                </a:rPr>
                <a:t>my_math.circle_area</a:t>
              </a:r>
              <a:r>
                <a:rPr lang="en-US" altLang="ko-KR" dirty="0"/>
                <a:t>(10))</a:t>
              </a:r>
            </a:p>
          </p:txBody>
        </p:sp>
        <p:sp>
          <p:nvSpPr>
            <p:cNvPr id="22" name="한쪽 모서리가 잘린 사각형 21"/>
            <p:cNvSpPr/>
            <p:nvPr/>
          </p:nvSpPr>
          <p:spPr>
            <a:xfrm>
              <a:off x="6057677" y="4241159"/>
              <a:ext cx="1514697" cy="296641"/>
            </a:xfrm>
            <a:prstGeom prst="snip1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cal_test1.py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363883" y="4291584"/>
            <a:ext cx="2770592" cy="737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ko-KR" dirty="0">
                <a:solidFill>
                  <a:srgbClr val="0070C0"/>
                </a:solidFill>
              </a:rPr>
              <a:t>3.14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3.1622776601683795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314.0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777" y="4291584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6894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import</a:t>
            </a:r>
            <a:r>
              <a:rPr lang="en-US" altLang="ko-KR" dirty="0"/>
              <a:t> </a:t>
            </a:r>
            <a:r>
              <a:rPr lang="ko-KR" altLang="en-US" dirty="0"/>
              <a:t>의 역할</a:t>
            </a:r>
          </a:p>
          <a:p>
            <a:pPr lvl="1"/>
            <a:r>
              <a:rPr lang="ko-KR" altLang="en-US" dirty="0"/>
              <a:t>“다른 모듈 내의 코드에 대한 접근” 을 가능하게 하는 것</a:t>
            </a:r>
          </a:p>
          <a:p>
            <a:pPr lvl="1"/>
            <a:r>
              <a:rPr lang="ko-KR" altLang="en-US" dirty="0"/>
              <a:t>“다른 코드” 에는 변수</a:t>
            </a:r>
            <a:r>
              <a:rPr lang="en-US" altLang="ko-KR" dirty="0"/>
              <a:t>, </a:t>
            </a:r>
            <a:r>
              <a:rPr lang="ko-KR" altLang="en-US" dirty="0"/>
              <a:t>함수 등이 포함되어 있음</a:t>
            </a:r>
          </a:p>
          <a:p>
            <a:r>
              <a:rPr lang="en-US" altLang="ko-KR" dirty="0"/>
              <a:t>import</a:t>
            </a:r>
            <a:r>
              <a:rPr lang="ko-KR" altLang="en-US" dirty="0"/>
              <a:t>의 사용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모듈이름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모듈의 실제 파일명은 “</a:t>
            </a:r>
            <a:r>
              <a:rPr lang="ko-KR" altLang="en-US" dirty="0" err="1"/>
              <a:t>모듈이름</a:t>
            </a:r>
            <a:r>
              <a:rPr lang="en-US" altLang="ko-KR" dirty="0"/>
              <a:t>.</a:t>
            </a:r>
            <a:r>
              <a:rPr lang="en-US" altLang="ko-KR" dirty="0" err="1"/>
              <a:t>py</a:t>
            </a:r>
            <a:r>
              <a:rPr lang="en-US" altLang="ko-KR" dirty="0"/>
              <a:t>”</a:t>
            </a:r>
          </a:p>
          <a:p>
            <a:pPr lvl="1"/>
            <a:r>
              <a:rPr lang="ko-KR" altLang="en-US" dirty="0" err="1"/>
              <a:t>모듈함수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모듈에서 불러오기 원하는 </a:t>
            </a:r>
            <a:r>
              <a:rPr lang="ko-KR" altLang="en-US" dirty="0" err="1"/>
              <a:t>함수이름</a:t>
            </a:r>
            <a:endParaRPr lang="ko-KR" altLang="en-US" dirty="0"/>
          </a:p>
          <a:p>
            <a:pPr lvl="1"/>
            <a:r>
              <a:rPr lang="ko-KR" altLang="en-US" b="1" dirty="0"/>
              <a:t>*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와일드카드</a:t>
            </a:r>
            <a:r>
              <a:rPr lang="en-US" altLang="ko-KR" dirty="0"/>
              <a:t>)</a:t>
            </a:r>
            <a:r>
              <a:rPr lang="ko-KR" altLang="en-US" dirty="0"/>
              <a:t>는 모든 것을 의미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/>
              <a:t>모듈 내의 모든 함수를 불러옴</a:t>
            </a:r>
            <a:r>
              <a:rPr lang="en-US" altLang="ko-KR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사용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33539" y="3630572"/>
            <a:ext cx="3269051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 </a:t>
            </a:r>
            <a:r>
              <a:rPr lang="ko-KR" altLang="en-US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모듈이름 </a:t>
            </a:r>
            <a:r>
              <a:rPr lang="en-US" altLang="ko-KR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ko-KR" altLang="en-US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줄임</a:t>
            </a:r>
            <a:endParaRPr lang="en-US" altLang="ko-K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40643" y="4454052"/>
            <a:ext cx="3269051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 </a:t>
            </a:r>
            <a:r>
              <a:rPr lang="ko-KR" altLang="en-US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모듈이름  </a:t>
            </a:r>
            <a:r>
              <a:rPr lang="en-US" altLang="ko-KR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 </a:t>
            </a:r>
            <a:r>
              <a:rPr lang="ko-KR" altLang="en-US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모듈함수</a:t>
            </a:r>
            <a:endParaRPr lang="en-US" altLang="ko-K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40643" y="4046832"/>
            <a:ext cx="3269051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 </a:t>
            </a:r>
            <a:r>
              <a:rPr lang="ko-KR" altLang="en-US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모듈이름  </a:t>
            </a:r>
            <a:r>
              <a:rPr lang="en-US" altLang="ko-KR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 *</a:t>
            </a:r>
            <a:endParaRPr lang="en-US" altLang="ko-K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13829" y="3651403"/>
            <a:ext cx="5982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모듈내 모든 함수 사용가능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호출 시 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</a:rPr>
              <a:t>모듈이름을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 줄여서  사용가능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09692" y="4065394"/>
            <a:ext cx="4319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모듈내 모든 함수 사용가능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호출 시 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</a:rPr>
              <a:t>모듈이름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 생략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09693" y="4463091"/>
            <a:ext cx="423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지정된 함수만 사용가능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호출 시 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</a:rPr>
              <a:t>모듈이름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 생략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36EE0F-C16C-400B-AD1D-58FEB5A698BC}"/>
              </a:ext>
            </a:extLst>
          </p:cNvPr>
          <p:cNvSpPr txBox="1"/>
          <p:nvPr/>
        </p:nvSpPr>
        <p:spPr>
          <a:xfrm>
            <a:off x="1033539" y="3218208"/>
            <a:ext cx="3269051" cy="3231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 </a:t>
            </a:r>
            <a:r>
              <a:rPr lang="ko-KR" altLang="en-US" sz="15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모듈이름</a:t>
            </a:r>
            <a:endParaRPr lang="en-US" altLang="ko-KR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F32B0B1-31CE-4473-9A35-4EBB9E9FAE91}"/>
              </a:ext>
            </a:extLst>
          </p:cNvPr>
          <p:cNvSpPr txBox="1"/>
          <p:nvPr/>
        </p:nvSpPr>
        <p:spPr>
          <a:xfrm>
            <a:off x="4309692" y="3230661"/>
            <a:ext cx="5863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모듈내 모든 함수 사용가능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호출 시 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</a:rPr>
              <a:t>모듈이름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</a:rPr>
              <a:t>함수이름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</a:rPr>
              <a:t>형식으로 사용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3260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import </a:t>
            </a:r>
            <a:r>
              <a:rPr lang="ko-KR" altLang="en-US" dirty="0"/>
              <a:t>사용 예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92498" y="2189730"/>
            <a:ext cx="3962621" cy="2517200"/>
            <a:chOff x="1114203" y="2512000"/>
            <a:chExt cx="3962621" cy="251720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3DBEE1-D6E2-43E2-AEAD-79FF1F569CEF}"/>
                </a:ext>
              </a:extLst>
            </p:cNvPr>
            <p:cNvSpPr txBox="1"/>
            <p:nvPr/>
          </p:nvSpPr>
          <p:spPr>
            <a:xfrm>
              <a:off x="1114203" y="2808642"/>
              <a:ext cx="3962621" cy="22205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60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defRPr>
              </a:lvl1pPr>
            </a:lstStyle>
            <a:p>
              <a:r>
                <a:rPr lang="en-US" altLang="ko-KR" dirty="0" err="1"/>
                <a:t>pi_val</a:t>
              </a:r>
              <a:r>
                <a:rPr lang="en-US" altLang="ko-KR" dirty="0"/>
                <a:t> = 3.14</a:t>
              </a:r>
            </a:p>
            <a:p>
              <a:endParaRPr lang="en-US" altLang="ko-KR" dirty="0"/>
            </a:p>
            <a:p>
              <a:r>
                <a:rPr lang="en-US" altLang="ko-KR" dirty="0" err="1"/>
                <a:t>def</a:t>
              </a:r>
              <a:r>
                <a:rPr lang="en-US" altLang="ko-KR" dirty="0"/>
                <a:t> </a:t>
              </a:r>
              <a:r>
                <a:rPr lang="en-US" altLang="ko-KR" dirty="0" err="1"/>
                <a:t>sqrt</a:t>
              </a:r>
              <a:r>
                <a:rPr lang="en-US" altLang="ko-KR" dirty="0"/>
                <a:t>(a):</a:t>
              </a:r>
            </a:p>
            <a:p>
              <a:r>
                <a:rPr lang="en-US" altLang="ko-KR" dirty="0"/>
                <a:t>	return a**0.5</a:t>
              </a:r>
            </a:p>
            <a:p>
              <a:endParaRPr lang="en-US" altLang="ko-KR" dirty="0"/>
            </a:p>
            <a:p>
              <a:r>
                <a:rPr lang="en-US" altLang="ko-KR" dirty="0" err="1"/>
                <a:t>def</a:t>
              </a:r>
              <a:r>
                <a:rPr lang="en-US" altLang="ko-KR" dirty="0"/>
                <a:t> </a:t>
              </a:r>
              <a:r>
                <a:rPr lang="en-US" altLang="ko-KR" dirty="0" err="1"/>
                <a:t>circle_area</a:t>
              </a:r>
              <a:r>
                <a:rPr lang="en-US" altLang="ko-KR" dirty="0"/>
                <a:t>(r):</a:t>
              </a:r>
            </a:p>
            <a:p>
              <a:r>
                <a:rPr lang="en-US" altLang="ko-KR" dirty="0"/>
                <a:t>	return </a:t>
              </a:r>
              <a:r>
                <a:rPr lang="en-US" altLang="ko-KR" dirty="0" err="1"/>
                <a:t>pi_val</a:t>
              </a:r>
              <a:r>
                <a:rPr lang="en-US" altLang="ko-KR" dirty="0"/>
                <a:t>*r**2</a:t>
              </a:r>
            </a:p>
          </p:txBody>
        </p:sp>
        <p:sp>
          <p:nvSpPr>
            <p:cNvPr id="35" name="한쪽 모서리가 잘린 사각형 34"/>
            <p:cNvSpPr/>
            <p:nvPr/>
          </p:nvSpPr>
          <p:spPr>
            <a:xfrm>
              <a:off x="1114203" y="2512000"/>
              <a:ext cx="1428971" cy="296641"/>
            </a:xfrm>
            <a:prstGeom prst="snip1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my_math.py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714777" y="1288095"/>
            <a:ext cx="4706567" cy="1403866"/>
            <a:chOff x="5714777" y="1288095"/>
            <a:chExt cx="4706567" cy="1403866"/>
          </a:xfrm>
        </p:grpSpPr>
        <p:grpSp>
          <p:nvGrpSpPr>
            <p:cNvPr id="36" name="그룹 35"/>
            <p:cNvGrpSpPr/>
            <p:nvPr/>
          </p:nvGrpSpPr>
          <p:grpSpPr>
            <a:xfrm>
              <a:off x="5714777" y="1462404"/>
              <a:ext cx="3962621" cy="1229557"/>
              <a:chOff x="6057677" y="4241159"/>
              <a:chExt cx="3962621" cy="1229557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93DBEE1-D6E2-43E2-AEAD-79FF1F569CEF}"/>
                  </a:ext>
                </a:extLst>
              </p:cNvPr>
              <p:cNvSpPr txBox="1"/>
              <p:nvPr/>
            </p:nvSpPr>
            <p:spPr>
              <a:xfrm>
                <a:off x="6057677" y="4537801"/>
                <a:ext cx="3962621" cy="9329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1600"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defRPr>
                </a:lvl1pPr>
              </a:lstStyle>
              <a:p>
                <a:r>
                  <a:rPr lang="en-US" altLang="ko-KR" dirty="0">
                    <a:solidFill>
                      <a:srgbClr val="C00000"/>
                    </a:solidFill>
                  </a:rPr>
                  <a:t>import </a:t>
                </a:r>
                <a:r>
                  <a:rPr lang="en-US" altLang="ko-KR" dirty="0" err="1">
                    <a:solidFill>
                      <a:srgbClr val="C00000"/>
                    </a:solidFill>
                  </a:rPr>
                  <a:t>my_math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 as mm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print(</a:t>
                </a:r>
                <a:r>
                  <a:rPr lang="en-US" altLang="ko-KR" dirty="0" err="1">
                    <a:solidFill>
                      <a:srgbClr val="C00000"/>
                    </a:solidFill>
                  </a:rPr>
                  <a:t>mm.sqrt</a:t>
                </a:r>
                <a:r>
                  <a:rPr lang="en-US" altLang="ko-KR" dirty="0"/>
                  <a:t>(10))</a:t>
                </a:r>
              </a:p>
            </p:txBody>
          </p:sp>
          <p:sp>
            <p:nvSpPr>
              <p:cNvPr id="38" name="한쪽 모서리가 잘린 사각형 37"/>
              <p:cNvSpPr/>
              <p:nvPr/>
            </p:nvSpPr>
            <p:spPr>
              <a:xfrm>
                <a:off x="6057677" y="4241159"/>
                <a:ext cx="1514697" cy="296641"/>
              </a:xfrm>
              <a:prstGeom prst="snip1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cal_test1.py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7229473" y="1288095"/>
              <a:ext cx="319187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# 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모듈내 모든 함수 사용가능</a:t>
              </a:r>
              <a:endParaRPr lang="en-US" altLang="ko-KR" sz="14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호출 시 </a:t>
              </a:r>
              <a:r>
                <a:rPr lang="ko-KR" altLang="en-US" sz="1400" b="1" dirty="0" err="1">
                  <a:solidFill>
                    <a:schemeClr val="accent6">
                      <a:lumMod val="75000"/>
                    </a:schemeClr>
                  </a:solidFill>
                </a:rPr>
                <a:t>모듈이름을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 줄여서  사용가능</a:t>
              </a:r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)</a:t>
              </a:r>
              <a:endParaRPr lang="ko-KR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714776" y="2774102"/>
            <a:ext cx="3972143" cy="1406971"/>
            <a:chOff x="5714776" y="2631227"/>
            <a:chExt cx="3972143" cy="1406971"/>
          </a:xfrm>
        </p:grpSpPr>
        <p:grpSp>
          <p:nvGrpSpPr>
            <p:cNvPr id="47" name="그룹 46"/>
            <p:cNvGrpSpPr/>
            <p:nvPr/>
          </p:nvGrpSpPr>
          <p:grpSpPr>
            <a:xfrm>
              <a:off x="5714776" y="2808641"/>
              <a:ext cx="3962621" cy="1229557"/>
              <a:chOff x="6057677" y="4241159"/>
              <a:chExt cx="3962621" cy="1229557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93DBEE1-D6E2-43E2-AEAD-79FF1F569CEF}"/>
                  </a:ext>
                </a:extLst>
              </p:cNvPr>
              <p:cNvSpPr txBox="1"/>
              <p:nvPr/>
            </p:nvSpPr>
            <p:spPr>
              <a:xfrm>
                <a:off x="6057677" y="4537801"/>
                <a:ext cx="3962621" cy="9329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1600"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defRPr>
                </a:lvl1pPr>
              </a:lstStyle>
              <a:p>
                <a:r>
                  <a:rPr lang="en-US" altLang="ko-KR" dirty="0">
                    <a:solidFill>
                      <a:srgbClr val="C00000"/>
                    </a:solidFill>
                  </a:rPr>
                  <a:t>from </a:t>
                </a:r>
                <a:r>
                  <a:rPr lang="en-US" altLang="ko-KR" dirty="0" err="1">
                    <a:solidFill>
                      <a:srgbClr val="C00000"/>
                    </a:solidFill>
                  </a:rPr>
                  <a:t>my_math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 import *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print(</a:t>
                </a:r>
                <a:r>
                  <a:rPr lang="en-US" altLang="ko-KR" dirty="0" err="1">
                    <a:solidFill>
                      <a:srgbClr val="C00000"/>
                    </a:solidFill>
                  </a:rPr>
                  <a:t>circle_area</a:t>
                </a:r>
                <a:r>
                  <a:rPr lang="en-US" altLang="ko-KR" dirty="0"/>
                  <a:t>(10))</a:t>
                </a:r>
              </a:p>
            </p:txBody>
          </p:sp>
          <p:sp>
            <p:nvSpPr>
              <p:cNvPr id="49" name="한쪽 모서리가 잘린 사각형 48"/>
              <p:cNvSpPr/>
              <p:nvPr/>
            </p:nvSpPr>
            <p:spPr>
              <a:xfrm>
                <a:off x="6057677" y="4241159"/>
                <a:ext cx="1514697" cy="296641"/>
              </a:xfrm>
              <a:prstGeom prst="snip1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cal_test2.py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7243386" y="2631227"/>
              <a:ext cx="2443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# 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모듈내 모든 함수 사용가능</a:t>
              </a:r>
              <a:endParaRPr lang="en-US" altLang="ko-KR" sz="14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호출 시 </a:t>
              </a:r>
              <a:r>
                <a:rPr lang="ko-KR" altLang="en-US" sz="1400" b="1" dirty="0" err="1">
                  <a:solidFill>
                    <a:schemeClr val="accent6">
                      <a:lumMod val="75000"/>
                    </a:schemeClr>
                  </a:solidFill>
                </a:rPr>
                <a:t>모듈이름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 생략</a:t>
              </a:r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)</a:t>
              </a:r>
              <a:endParaRPr lang="ko-KR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714776" y="4268999"/>
            <a:ext cx="3962621" cy="1401186"/>
            <a:chOff x="5714776" y="3983249"/>
            <a:chExt cx="3962621" cy="1401186"/>
          </a:xfrm>
        </p:grpSpPr>
        <p:grpSp>
          <p:nvGrpSpPr>
            <p:cNvPr id="50" name="그룹 49"/>
            <p:cNvGrpSpPr/>
            <p:nvPr/>
          </p:nvGrpSpPr>
          <p:grpSpPr>
            <a:xfrm>
              <a:off x="5714776" y="4154878"/>
              <a:ext cx="3962621" cy="1229557"/>
              <a:chOff x="6057677" y="4241159"/>
              <a:chExt cx="3962621" cy="122955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93DBEE1-D6E2-43E2-AEAD-79FF1F569CEF}"/>
                  </a:ext>
                </a:extLst>
              </p:cNvPr>
              <p:cNvSpPr txBox="1"/>
              <p:nvPr/>
            </p:nvSpPr>
            <p:spPr>
              <a:xfrm>
                <a:off x="6057677" y="4537801"/>
                <a:ext cx="3962621" cy="93291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noAutofit/>
              </a:bodyPr>
              <a:lstStyle>
                <a:defPPr>
                  <a:defRPr lang="en-US"/>
                </a:defPPr>
                <a:lvl1pPr>
                  <a:defRPr sz="1600"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defRPr>
                </a:lvl1pPr>
              </a:lstStyle>
              <a:p>
                <a:r>
                  <a:rPr lang="en-US" altLang="ko-KR" dirty="0">
                    <a:solidFill>
                      <a:srgbClr val="C00000"/>
                    </a:solidFill>
                  </a:rPr>
                  <a:t>from </a:t>
                </a:r>
                <a:r>
                  <a:rPr lang="en-US" altLang="ko-KR" dirty="0" err="1">
                    <a:solidFill>
                      <a:srgbClr val="C00000"/>
                    </a:solidFill>
                  </a:rPr>
                  <a:t>my_math</a:t>
                </a:r>
                <a:r>
                  <a:rPr lang="en-US" altLang="ko-KR" dirty="0">
                    <a:solidFill>
                      <a:srgbClr val="C00000"/>
                    </a:solidFill>
                  </a:rPr>
                  <a:t> import </a:t>
                </a:r>
                <a:r>
                  <a:rPr lang="en-US" altLang="ko-KR" dirty="0" err="1">
                    <a:solidFill>
                      <a:srgbClr val="C00000"/>
                    </a:solidFill>
                  </a:rPr>
                  <a:t>sqrt</a:t>
                </a:r>
                <a:endParaRPr lang="en-US" altLang="ko-KR" dirty="0">
                  <a:solidFill>
                    <a:srgbClr val="C00000"/>
                  </a:solidFill>
                </a:endParaRPr>
              </a:p>
              <a:p>
                <a:endParaRPr lang="en-US" altLang="ko-KR" dirty="0"/>
              </a:p>
              <a:p>
                <a:r>
                  <a:rPr lang="en-US" altLang="ko-KR" dirty="0"/>
                  <a:t>print(</a:t>
                </a:r>
                <a:r>
                  <a:rPr lang="en-US" altLang="ko-KR" dirty="0" err="1">
                    <a:solidFill>
                      <a:srgbClr val="C00000"/>
                    </a:solidFill>
                  </a:rPr>
                  <a:t>sqrt</a:t>
                </a:r>
                <a:r>
                  <a:rPr lang="en-US" altLang="ko-KR" dirty="0"/>
                  <a:t>(10))</a:t>
                </a:r>
              </a:p>
            </p:txBody>
          </p:sp>
          <p:sp>
            <p:nvSpPr>
              <p:cNvPr id="52" name="한쪽 모서리가 잘린 사각형 51"/>
              <p:cNvSpPr/>
              <p:nvPr/>
            </p:nvSpPr>
            <p:spPr>
              <a:xfrm>
                <a:off x="6057677" y="4241159"/>
                <a:ext cx="1514697" cy="296641"/>
              </a:xfrm>
              <a:prstGeom prst="snip1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cal_test3.py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7243386" y="3983249"/>
              <a:ext cx="23578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# 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지정된 함수만 사용가능</a:t>
              </a:r>
              <a:endParaRPr lang="en-US" altLang="ko-KR" sz="1400" b="1" dirty="0">
                <a:solidFill>
                  <a:schemeClr val="accent6">
                    <a:lumMod val="75000"/>
                  </a:schemeClr>
                </a:solidFill>
              </a:endParaRPr>
            </a:p>
            <a:p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(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호출 시 </a:t>
              </a:r>
              <a:r>
                <a:rPr lang="ko-KR" altLang="en-US" sz="1400" b="1" dirty="0" err="1">
                  <a:solidFill>
                    <a:schemeClr val="accent6">
                      <a:lumMod val="75000"/>
                    </a:schemeClr>
                  </a:solidFill>
                </a:rPr>
                <a:t>모듈이름</a:t>
              </a:r>
              <a:r>
                <a:rPr lang="ko-KR" alt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 생략</a:t>
              </a:r>
              <a:r>
                <a:rPr lang="en-US" altLang="ko-KR" sz="1400" b="1" dirty="0">
                  <a:solidFill>
                    <a:schemeClr val="accent6">
                      <a:lumMod val="75000"/>
                    </a:schemeClr>
                  </a:solidFill>
                </a:rPr>
                <a:t>)</a:t>
              </a:r>
              <a:endParaRPr lang="ko-KR" altLang="en-US" sz="14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72138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파이썬을</a:t>
            </a:r>
            <a:r>
              <a:rPr lang="ko-KR" altLang="en-US" dirty="0"/>
              <a:t> 설치하면 기본으로 제공해 주는 모듈</a:t>
            </a:r>
          </a:p>
          <a:p>
            <a:r>
              <a:rPr lang="ko-KR" altLang="en-US" dirty="0"/>
              <a:t>따로 만들 필요 없이 </a:t>
            </a:r>
            <a:r>
              <a:rPr lang="en-US" altLang="ko-KR" dirty="0"/>
              <a:t>import </a:t>
            </a:r>
            <a:r>
              <a:rPr lang="ko-KR" altLang="en-US" dirty="0"/>
              <a:t>명령어로 사용가능</a:t>
            </a:r>
            <a:endParaRPr lang="en-US" altLang="ko-KR" dirty="0"/>
          </a:p>
          <a:p>
            <a:r>
              <a:rPr lang="ko-KR" altLang="en-US" dirty="0"/>
              <a:t>표준 모듈 예</a:t>
            </a:r>
            <a:endParaRPr lang="en-US" altLang="ko-KR" dirty="0"/>
          </a:p>
          <a:p>
            <a:pPr lvl="1"/>
            <a:r>
              <a:rPr lang="en-US" altLang="ko-KR" dirty="0"/>
              <a:t>random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calendar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time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math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turtle </a:t>
            </a:r>
            <a:r>
              <a:rPr lang="ko-KR" altLang="en-US" dirty="0"/>
              <a:t>모듈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표준 모듈</a:t>
            </a:r>
          </a:p>
        </p:txBody>
      </p:sp>
    </p:spTree>
    <p:extLst>
      <p:ext uri="{BB962C8B-B14F-4D97-AF65-F5344CB8AC3E}">
        <p14:creationId xmlns:p14="http://schemas.microsoft.com/office/powerpoint/2010/main" val="31493325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표준 모듈 </a:t>
            </a:r>
            <a:r>
              <a:rPr lang="en-US" altLang="ko-KR" dirty="0"/>
              <a:t>: random </a:t>
            </a:r>
            <a:r>
              <a:rPr lang="ko-KR" altLang="en-US" dirty="0"/>
              <a:t>모듈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8498" y="1687979"/>
            <a:ext cx="9119170" cy="24191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>
                <a:solidFill>
                  <a:srgbClr val="C00000"/>
                </a:solidFill>
              </a:rPr>
              <a:t>import random</a:t>
            </a:r>
          </a:p>
          <a:p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random.randint</a:t>
            </a:r>
            <a:r>
              <a:rPr lang="en-US" altLang="ko-KR" dirty="0"/>
              <a:t>(1, 6))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1~6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사이의 임의의 정수를 반환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print(</a:t>
            </a:r>
            <a:r>
              <a:rPr lang="en-US" altLang="ko-KR" dirty="0" err="1"/>
              <a:t>random.randint</a:t>
            </a:r>
            <a:r>
              <a:rPr lang="en-US" altLang="ko-KR" dirty="0"/>
              <a:t>(1, 6))</a:t>
            </a:r>
          </a:p>
          <a:p>
            <a:endParaRPr lang="en-US" altLang="ko-KR" dirty="0"/>
          </a:p>
          <a:p>
            <a:r>
              <a:rPr lang="en-US" altLang="ko-KR" dirty="0" err="1"/>
              <a:t>myList</a:t>
            </a:r>
            <a:r>
              <a:rPr lang="en-US" altLang="ko-KR" dirty="0"/>
              <a:t> = ["red", "green", "blue"]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random.choice</a:t>
            </a:r>
            <a:r>
              <a:rPr lang="en-US" altLang="ko-KR" dirty="0"/>
              <a:t>(</a:t>
            </a:r>
            <a:r>
              <a:rPr lang="en-US" altLang="ko-KR" dirty="0" err="1"/>
              <a:t>myList</a:t>
            </a:r>
            <a:r>
              <a:rPr lang="en-US" altLang="ko-KR" dirty="0"/>
              <a:t>))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주어진 리스트 안에서 임의의 원소를 반환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91679" y="4401187"/>
            <a:ext cx="3699746" cy="7376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ko-KR" dirty="0">
                <a:solidFill>
                  <a:srgbClr val="0070C0"/>
                </a:solidFill>
              </a:rPr>
              <a:t>6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3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blue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573" y="4401187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29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 서식 지정하기</a:t>
            </a:r>
            <a:endParaRPr lang="en-US" altLang="ko-KR" dirty="0"/>
          </a:p>
          <a:p>
            <a:pPr lvl="1"/>
            <a:r>
              <a:rPr lang="ko-KR" altLang="en-US" dirty="0"/>
              <a:t>정수에 포맷 코드 </a:t>
            </a:r>
            <a:r>
              <a:rPr lang="en-US" altLang="ko-KR" b="1" dirty="0">
                <a:solidFill>
                  <a:srgbClr val="C00000"/>
                </a:solidFill>
              </a:rPr>
              <a:t>d</a:t>
            </a:r>
            <a:r>
              <a:rPr lang="ko-KR" altLang="en-US" dirty="0"/>
              <a:t>를 사용하여 </a:t>
            </a:r>
            <a:r>
              <a:rPr lang="ko-KR" altLang="en-US" dirty="0" err="1"/>
              <a:t>서식화</a:t>
            </a:r>
            <a:endParaRPr lang="en-US" altLang="ko-KR" dirty="0"/>
          </a:p>
          <a:p>
            <a:pPr lvl="1"/>
            <a:r>
              <a:rPr lang="ko-KR" altLang="en-US" dirty="0"/>
              <a:t>자릿수</a:t>
            </a:r>
            <a:r>
              <a:rPr lang="en-US" altLang="ko-KR" dirty="0"/>
              <a:t>(</a:t>
            </a:r>
            <a:r>
              <a:rPr lang="ko-KR" altLang="en-US" dirty="0"/>
              <a:t>너비</a:t>
            </a:r>
            <a:r>
              <a:rPr lang="en-US" altLang="ko-KR" dirty="0"/>
              <a:t>)</a:t>
            </a:r>
            <a:r>
              <a:rPr lang="ko-KR" altLang="en-US" dirty="0"/>
              <a:t> 지정 가능</a:t>
            </a:r>
            <a:endParaRPr lang="en-US" altLang="ko-KR" dirty="0"/>
          </a:p>
          <a:p>
            <a:pPr lvl="2"/>
            <a:r>
              <a:rPr lang="en-US" altLang="ko-KR" dirty="0"/>
              <a:t>%</a:t>
            </a:r>
            <a:r>
              <a:rPr lang="en-US" altLang="ko-KR" dirty="0" err="1"/>
              <a:t>nd</a:t>
            </a:r>
            <a:r>
              <a:rPr lang="en-US" altLang="ko-KR" dirty="0"/>
              <a:t> : n</a:t>
            </a:r>
            <a:r>
              <a:rPr lang="ko-KR" altLang="en-US" dirty="0"/>
              <a:t>은 자릿수</a:t>
            </a:r>
            <a:endParaRPr lang="en-US" altLang="ko-KR" dirty="0"/>
          </a:p>
          <a:p>
            <a:pPr lvl="2"/>
            <a:r>
              <a:rPr lang="ko-KR" altLang="en-US" dirty="0"/>
              <a:t>숫자가 </a:t>
            </a:r>
            <a:r>
              <a:rPr lang="en-US" altLang="ko-KR" dirty="0"/>
              <a:t>n </a:t>
            </a:r>
            <a:r>
              <a:rPr lang="ko-KR" altLang="en-US" dirty="0"/>
              <a:t>자릿수를 초과하면 초과하여 표시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% </a:t>
            </a:r>
            <a:r>
              <a:rPr lang="ko-KR" altLang="en-US" dirty="0"/>
              <a:t>기호 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67204" y="3559083"/>
            <a:ext cx="4500500" cy="13367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① print("</a:t>
            </a:r>
            <a:r>
              <a:rPr lang="en-US" altLang="ko-KR" dirty="0">
                <a:solidFill>
                  <a:srgbClr val="C00000"/>
                </a:solidFill>
              </a:rPr>
              <a:t>%d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123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② print("</a:t>
            </a:r>
            <a:r>
              <a:rPr lang="en-US" altLang="ko-KR" dirty="0">
                <a:solidFill>
                  <a:srgbClr val="C00000"/>
                </a:solidFill>
              </a:rPr>
              <a:t>%5d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123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③ print("</a:t>
            </a:r>
            <a:r>
              <a:rPr lang="en-US" altLang="ko-KR" dirty="0">
                <a:solidFill>
                  <a:srgbClr val="C00000"/>
                </a:solidFill>
              </a:rPr>
              <a:t>%05d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123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④ print("</a:t>
            </a:r>
            <a:r>
              <a:rPr lang="en-US" altLang="ko-KR" dirty="0">
                <a:solidFill>
                  <a:srgbClr val="C00000"/>
                </a:solidFill>
              </a:rPr>
              <a:t>%2d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123</a:t>
            </a:r>
            <a:r>
              <a:rPr lang="en-US" altLang="ko-KR" dirty="0">
                <a:solidFill>
                  <a:schemeClr val="tx1"/>
                </a:solidFill>
              </a:rPr>
              <a:t>)  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367204" y="4993001"/>
            <a:ext cx="4500500" cy="1111821"/>
            <a:chOff x="1480523" y="2632689"/>
            <a:chExt cx="4152296" cy="111182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6CC13A-838D-4C62-884B-5E5AF286EB2D}"/>
                </a:ext>
              </a:extLst>
            </p:cNvPr>
            <p:cNvSpPr txBox="1"/>
            <p:nvPr/>
          </p:nvSpPr>
          <p:spPr>
            <a:xfrm>
              <a:off x="2061622" y="2667292"/>
              <a:ext cx="3571197" cy="10772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123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123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00123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123</a:t>
              </a: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0523" y="2632689"/>
              <a:ext cx="581099" cy="50551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6470457" y="3638550"/>
            <a:ext cx="3606993" cy="2066471"/>
            <a:chOff x="6764255" y="1575080"/>
            <a:chExt cx="4549202" cy="2555513"/>
          </a:xfrm>
        </p:grpSpPr>
        <p:grpSp>
          <p:nvGrpSpPr>
            <p:cNvPr id="13" name="그룹 12"/>
            <p:cNvGrpSpPr/>
            <p:nvPr/>
          </p:nvGrpSpPr>
          <p:grpSpPr>
            <a:xfrm>
              <a:off x="8364069" y="1575080"/>
              <a:ext cx="1703294" cy="457200"/>
              <a:chOff x="6615952" y="1454057"/>
              <a:chExt cx="1703294" cy="457200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6615952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7238999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7862046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8364069" y="2221482"/>
              <a:ext cx="2949388" cy="457200"/>
              <a:chOff x="6615952" y="1454057"/>
              <a:chExt cx="2949388" cy="457200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6615952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238999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7862046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8485093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9108140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8364069" y="3230953"/>
              <a:ext cx="2949388" cy="457200"/>
              <a:chOff x="6615952" y="1454057"/>
              <a:chExt cx="2949388" cy="457200"/>
            </a:xfrm>
          </p:grpSpPr>
          <p:sp>
            <p:nvSpPr>
              <p:cNvPr id="26" name="직사각형 25"/>
              <p:cNvSpPr/>
              <p:nvPr/>
            </p:nvSpPr>
            <p:spPr>
              <a:xfrm>
                <a:off x="6615952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7238999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0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7862046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8485093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9108140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860217" y="1608618"/>
              <a:ext cx="515946" cy="418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onsolas" panose="020B0609020204030204" pitchFamily="49" charset="0"/>
                </a:rPr>
                <a:t>%d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64256" y="2250555"/>
              <a:ext cx="657469" cy="418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onsolas" panose="020B0609020204030204" pitchFamily="49" charset="0"/>
                </a:rPr>
                <a:t>%5d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64255" y="3264493"/>
              <a:ext cx="798990" cy="4186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onsolas" panose="020B0609020204030204" pitchFamily="49" charset="0"/>
                </a:rPr>
                <a:t>%05d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8321469" y="2907282"/>
              <a:ext cx="294938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9215716" y="2722616"/>
              <a:ext cx="11608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다섯 자리</a:t>
              </a: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8321484" y="3945927"/>
              <a:ext cx="294938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215731" y="3761261"/>
              <a:ext cx="11608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다섯 자리</a:t>
              </a:r>
            </a:p>
          </p:txBody>
        </p:sp>
        <p:sp>
          <p:nvSpPr>
            <p:cNvPr id="23" name="오른쪽 화살표 22"/>
            <p:cNvSpPr/>
            <p:nvPr/>
          </p:nvSpPr>
          <p:spPr>
            <a:xfrm>
              <a:off x="7565390" y="1736885"/>
              <a:ext cx="389965" cy="147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오른쪽 화살표 23"/>
            <p:cNvSpPr/>
            <p:nvPr/>
          </p:nvSpPr>
          <p:spPr>
            <a:xfrm>
              <a:off x="7565390" y="2391344"/>
              <a:ext cx="389965" cy="147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7560699" y="3399313"/>
              <a:ext cx="389965" cy="147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2940751" y="4928039"/>
            <a:ext cx="1887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12  or 23 </a:t>
            </a:r>
            <a:r>
              <a:rPr lang="ko-KR" altLang="en-US" dirty="0">
                <a:solidFill>
                  <a:srgbClr val="C00000"/>
                </a:solidFill>
              </a:rPr>
              <a:t>이 아님</a:t>
            </a:r>
            <a:r>
              <a:rPr lang="en-US" altLang="ko-KR" dirty="0">
                <a:solidFill>
                  <a:srgbClr val="C00000"/>
                </a:solidFill>
              </a:rPr>
              <a:t>!</a:t>
            </a:r>
          </a:p>
        </p:txBody>
      </p:sp>
      <p:cxnSp>
        <p:nvCxnSpPr>
          <p:cNvPr id="40" name="꺾인 연결선 39"/>
          <p:cNvCxnSpPr/>
          <p:nvPr/>
        </p:nvCxnSpPr>
        <p:spPr>
          <a:xfrm rot="16200000" flipH="1">
            <a:off x="2668349" y="4905510"/>
            <a:ext cx="322622" cy="222182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36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표준 모듈 </a:t>
            </a:r>
            <a:r>
              <a:rPr lang="en-US" altLang="ko-KR" dirty="0"/>
              <a:t>: calendar </a:t>
            </a:r>
            <a:r>
              <a:rPr lang="ko-KR" altLang="en-US" dirty="0"/>
              <a:t>모듈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8498" y="1687979"/>
            <a:ext cx="9119170" cy="14219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dirty="0">
                <a:solidFill>
                  <a:srgbClr val="C00000"/>
                </a:solidFill>
              </a:rPr>
              <a:t>from calendar import *</a:t>
            </a:r>
          </a:p>
          <a:p>
            <a:endParaRPr lang="en-US" altLang="ko-KR" dirty="0"/>
          </a:p>
          <a:p>
            <a:r>
              <a:rPr lang="en-US" altLang="ko-KR" dirty="0" err="1"/>
              <a:t>cal</a:t>
            </a:r>
            <a:r>
              <a:rPr lang="en-US" altLang="ko-KR" dirty="0"/>
              <a:t> = month(2020, 11)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en-US" altLang="ko-KR" dirty="0" err="1">
                <a:solidFill>
                  <a:schemeClr val="accent6">
                    <a:lumMod val="75000"/>
                  </a:schemeClr>
                </a:solidFill>
              </a:rPr>
              <a:t>calendar.month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()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주어진 년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월의 달력을 반환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/>
              <a:t>print(</a:t>
            </a:r>
            <a:r>
              <a:rPr lang="en-US" altLang="ko-KR" dirty="0" err="1"/>
              <a:t>cal</a:t>
            </a:r>
            <a:r>
              <a:rPr lang="en-US" altLang="ko-KR" dirty="0"/>
              <a:t>)  		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1604" y="3258187"/>
            <a:ext cx="3309221" cy="20281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>
            <a:defPPr>
              <a:defRPr lang="en-US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ko-KR" dirty="0">
                <a:solidFill>
                  <a:srgbClr val="0070C0"/>
                </a:solidFill>
              </a:rPr>
              <a:t> November 2020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Mo </a:t>
            </a:r>
            <a:r>
              <a:rPr lang="en-US" altLang="ko-KR" dirty="0" err="1">
                <a:solidFill>
                  <a:srgbClr val="0070C0"/>
                </a:solidFill>
              </a:rPr>
              <a:t>Tu</a:t>
            </a:r>
            <a:r>
              <a:rPr lang="en-US" altLang="ko-KR" dirty="0">
                <a:solidFill>
                  <a:srgbClr val="0070C0"/>
                </a:solidFill>
              </a:rPr>
              <a:t> We </a:t>
            </a:r>
            <a:r>
              <a:rPr lang="en-US" altLang="ko-KR" dirty="0" err="1">
                <a:solidFill>
                  <a:srgbClr val="0070C0"/>
                </a:solidFill>
              </a:rPr>
              <a:t>Th</a:t>
            </a:r>
            <a:r>
              <a:rPr lang="en-US" altLang="ko-KR" dirty="0">
                <a:solidFill>
                  <a:srgbClr val="0070C0"/>
                </a:solidFill>
              </a:rPr>
              <a:t> Fr Sa Su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                   1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 2  3  4  5  6  7  8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 9 10 11 12 13 14 15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16 17 18 19 20 21 22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23 24 25 26 27 28 29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30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98" y="3258187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6272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</a:t>
            </a:r>
            <a:r>
              <a:rPr lang="ko-KR" altLang="en-US" dirty="0" err="1"/>
              <a:t>설치폴더에</a:t>
            </a:r>
            <a:r>
              <a:rPr lang="ko-KR" altLang="en-US" dirty="0"/>
              <a:t> </a:t>
            </a:r>
            <a:r>
              <a:rPr lang="ko-KR" altLang="en-US" dirty="0" err="1"/>
              <a:t>설명자료와</a:t>
            </a:r>
            <a:r>
              <a:rPr lang="ko-KR" altLang="en-US" dirty="0"/>
              <a:t> 스크립트 파일 존재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표준 모듈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ED28E0-1F5D-4253-9AD8-8A0B90F65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63" y="2366570"/>
            <a:ext cx="4993481" cy="33147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D0C20C4-B282-4855-85E0-5B76EDC85FC4}"/>
              </a:ext>
            </a:extLst>
          </p:cNvPr>
          <p:cNvSpPr/>
          <p:nvPr/>
        </p:nvSpPr>
        <p:spPr>
          <a:xfrm>
            <a:off x="6273126" y="3003217"/>
            <a:ext cx="1518557" cy="23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documentations</a:t>
            </a:r>
            <a:endParaRPr lang="ko-KR" altLang="en-US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29F6F5-5F4C-4928-B2AE-71B6C454E3E9}"/>
              </a:ext>
            </a:extLst>
          </p:cNvPr>
          <p:cNvSpPr/>
          <p:nvPr/>
        </p:nvSpPr>
        <p:spPr>
          <a:xfrm>
            <a:off x="6273126" y="3268786"/>
            <a:ext cx="1518557" cy="237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50" dirty="0"/>
              <a:t>script files</a:t>
            </a:r>
            <a:endParaRPr lang="ko-KR" altLang="en-US" sz="135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C1904F-4BCA-43AA-9816-2BBA901DCA64}"/>
              </a:ext>
            </a:extLst>
          </p:cNvPr>
          <p:cNvSpPr/>
          <p:nvPr/>
        </p:nvSpPr>
        <p:spPr>
          <a:xfrm>
            <a:off x="1542104" y="3310773"/>
            <a:ext cx="4703430" cy="153956"/>
          </a:xfrm>
          <a:prstGeom prst="rect">
            <a:avLst/>
          </a:prstGeom>
          <a:solidFill>
            <a:srgbClr val="0D0D0D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C20000-443C-447D-8290-39B571EA4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171" y="3627673"/>
            <a:ext cx="3814763" cy="215026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46C18FF-7A1E-4604-8FFE-50148DC62E7B}"/>
              </a:ext>
            </a:extLst>
          </p:cNvPr>
          <p:cNvCxnSpPr/>
          <p:nvPr/>
        </p:nvCxnSpPr>
        <p:spPr>
          <a:xfrm>
            <a:off x="1962383" y="3387750"/>
            <a:ext cx="2967135" cy="6361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119341" y="1939837"/>
            <a:ext cx="7753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600" dirty="0">
                <a:latin typeface="Consolas" panose="020B0609020204030204" pitchFamily="49" charset="0"/>
              </a:rPr>
              <a:t>:\Users\</a:t>
            </a:r>
            <a:r>
              <a:rPr lang="ko-KR" altLang="en-US" sz="1600" b="1" dirty="0" err="1">
                <a:solidFill>
                  <a:schemeClr val="accent1"/>
                </a:solidFill>
                <a:latin typeface="Consolas" panose="020B0609020204030204" pitchFamily="49" charset="0"/>
              </a:rPr>
              <a:t>컴퓨터이름</a:t>
            </a:r>
            <a:r>
              <a:rPr lang="en-US" altLang="ko-KR" sz="1600" dirty="0">
                <a:latin typeface="Consolas" panose="020B0609020204030204" pitchFamily="49" charset="0"/>
              </a:rPr>
              <a:t>\</a:t>
            </a:r>
            <a:r>
              <a:rPr lang="en-US" altLang="ko-KR" sz="1600" dirty="0" err="1">
                <a:latin typeface="Consolas" panose="020B0609020204030204" pitchFamily="49" charset="0"/>
              </a:rPr>
              <a:t>AppData</a:t>
            </a:r>
            <a:r>
              <a:rPr lang="en-US" altLang="ko-KR" sz="1600" dirty="0">
                <a:latin typeface="Consolas" panose="020B0609020204030204" pitchFamily="49" charset="0"/>
              </a:rPr>
              <a:t>\Local\Programs\Python\Python38-32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148021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프로그램에서 </a:t>
            </a:r>
            <a:r>
              <a:rPr lang="en-US" altLang="ko-KR" dirty="0"/>
              <a:t>script file</a:t>
            </a:r>
            <a:r>
              <a:rPr lang="ko-KR" altLang="en-US" dirty="0"/>
              <a:t> 열어 보기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표준 모듈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CF9547F-B9FF-40A8-91D4-9EA741D7B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75" y="2132308"/>
            <a:ext cx="5000625" cy="27932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FABB43-9D7A-4001-ADDC-CC417E08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443" y="2978842"/>
            <a:ext cx="1607344" cy="1100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2902C49-D728-44FA-A7CD-295C5DB79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95" y="1995680"/>
            <a:ext cx="5079206" cy="3564731"/>
          </a:xfrm>
          <a:prstGeom prst="rect">
            <a:avLst/>
          </a:prstGeom>
        </p:spPr>
      </p:pic>
      <p:sp>
        <p:nvSpPr>
          <p:cNvPr id="20" name="폭발: 14pt 13">
            <a:extLst>
              <a:ext uri="{FF2B5EF4-FFF2-40B4-BE49-F238E27FC236}">
                <a16:creationId xmlns:a16="http://schemas.microsoft.com/office/drawing/2014/main" id="{E17BD45C-3E52-4F16-A186-2D41797D5433}"/>
              </a:ext>
            </a:extLst>
          </p:cNvPr>
          <p:cNvSpPr/>
          <p:nvPr/>
        </p:nvSpPr>
        <p:spPr>
          <a:xfrm>
            <a:off x="2469814" y="3757049"/>
            <a:ext cx="566834" cy="387998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폭발: 14pt 14">
            <a:extLst>
              <a:ext uri="{FF2B5EF4-FFF2-40B4-BE49-F238E27FC236}">
                <a16:creationId xmlns:a16="http://schemas.microsoft.com/office/drawing/2014/main" id="{1C207AA9-EEA7-48C2-9E03-CF27CD3CB4C1}"/>
              </a:ext>
            </a:extLst>
          </p:cNvPr>
          <p:cNvSpPr/>
          <p:nvPr/>
        </p:nvSpPr>
        <p:spPr>
          <a:xfrm>
            <a:off x="1458082" y="2604688"/>
            <a:ext cx="566834" cy="387998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30880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IDLE</a:t>
            </a:r>
            <a:r>
              <a:rPr lang="ko-KR" altLang="en-US" dirty="0"/>
              <a:t> 프로그램에서 모듈 사용방법 찾아보기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표준 모듈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E70314-39F1-4C4C-9D26-BF1EF4A2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599" y="1967061"/>
            <a:ext cx="5000625" cy="2793206"/>
          </a:xfrm>
          <a:prstGeom prst="rect">
            <a:avLst/>
          </a:prstGeom>
        </p:spPr>
      </p:pic>
      <p:sp>
        <p:nvSpPr>
          <p:cNvPr id="10" name="폭발: 14pt 14">
            <a:extLst>
              <a:ext uri="{FF2B5EF4-FFF2-40B4-BE49-F238E27FC236}">
                <a16:creationId xmlns:a16="http://schemas.microsoft.com/office/drawing/2014/main" id="{1C207AA9-EEA7-48C2-9E03-CF27CD3CB4C1}"/>
              </a:ext>
            </a:extLst>
          </p:cNvPr>
          <p:cNvSpPr/>
          <p:nvPr/>
        </p:nvSpPr>
        <p:spPr>
          <a:xfrm>
            <a:off x="3434996" y="2498022"/>
            <a:ext cx="566834" cy="387998"/>
          </a:xfrm>
          <a:prstGeom prst="irregularSeal2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F56CAC-F8DB-44DC-A77A-AC4F7CA4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523" y="1822281"/>
            <a:ext cx="5679281" cy="359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8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전세계 </a:t>
            </a:r>
            <a:r>
              <a:rPr lang="ko-KR" altLang="en-US" dirty="0" err="1"/>
              <a:t>파이썬</a:t>
            </a:r>
            <a:r>
              <a:rPr lang="ko-KR" altLang="en-US" dirty="0"/>
              <a:t> 개발자들이 모듈을 개발하여 공유하고 있음</a:t>
            </a:r>
          </a:p>
          <a:p>
            <a:pPr lvl="1"/>
            <a:r>
              <a:rPr lang="en-US" altLang="ko-KR" dirty="0"/>
              <a:t>github.com, pypi.org </a:t>
            </a:r>
            <a:r>
              <a:rPr lang="ko-KR" altLang="en-US" dirty="0"/>
              <a:t>등 사이트를 통해 공유</a:t>
            </a:r>
          </a:p>
          <a:p>
            <a:pPr lvl="1"/>
            <a:r>
              <a:rPr lang="ko-KR" altLang="en-US" dirty="0"/>
              <a:t>별도로 설치해야 사용할 수 있음 </a:t>
            </a:r>
            <a:r>
              <a:rPr lang="en-US" altLang="ko-KR" dirty="0"/>
              <a:t>(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창에서 </a:t>
            </a:r>
            <a:r>
              <a:rPr lang="en-US" altLang="ko-KR" dirty="0"/>
              <a:t>pip </a:t>
            </a:r>
            <a:r>
              <a:rPr lang="ko-KR" altLang="en-US" dirty="0"/>
              <a:t>명령 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설치하면 </a:t>
            </a:r>
            <a:r>
              <a:rPr lang="ko-KR" altLang="en-US" dirty="0" err="1"/>
              <a:t>파이썬</a:t>
            </a:r>
            <a:r>
              <a:rPr lang="ko-KR" altLang="en-US" dirty="0"/>
              <a:t> 표준라이브러리 폴더에 </a:t>
            </a:r>
            <a:r>
              <a:rPr lang="en-US" altLang="ko-KR" dirty="0"/>
              <a:t>"site-packages" </a:t>
            </a:r>
            <a:r>
              <a:rPr lang="ko-KR" altLang="en-US" dirty="0"/>
              <a:t>폴더 아래에 저장 됨</a:t>
            </a:r>
          </a:p>
          <a:p>
            <a:r>
              <a:rPr lang="ko-KR" altLang="en-US" dirty="0"/>
              <a:t>라이브러리</a:t>
            </a:r>
            <a:r>
              <a:rPr lang="en-US" altLang="ko-KR" dirty="0"/>
              <a:t>(library) </a:t>
            </a:r>
            <a:r>
              <a:rPr lang="ko-KR" altLang="en-US" dirty="0"/>
              <a:t>패키지</a:t>
            </a:r>
          </a:p>
          <a:p>
            <a:pPr lvl="1"/>
            <a:r>
              <a:rPr lang="ko-KR" altLang="en-US" dirty="0"/>
              <a:t>특별한 기능을 수행할 수 있는 함수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환경 등을 포함</a:t>
            </a:r>
            <a:br>
              <a:rPr lang="ko-KR" altLang="en-US" dirty="0"/>
            </a:br>
            <a:r>
              <a:rPr lang="ko-KR" altLang="en-US" dirty="0"/>
              <a:t>하여  다른 프로그램에서 사용할 수 있는 방법을 제공하는 파일들의 묶음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모듈</a:t>
            </a:r>
            <a:r>
              <a:rPr lang="en-US" altLang="ko-KR" dirty="0"/>
              <a:t>/</a:t>
            </a:r>
            <a:r>
              <a:rPr lang="ko-KR" altLang="en-US" dirty="0"/>
              <a:t>라이브러리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D689DF-0529-4E2C-8705-E7313C14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972" y="3644340"/>
            <a:ext cx="2359563" cy="20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4459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모듈 라이브러리 패키지 설치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모듈 설치 및 사용 예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813CEA7-E2BF-47CE-902B-D5FCBF1F7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633" y="2430383"/>
            <a:ext cx="4136231" cy="1693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D830FC-99F1-4724-9E00-71B35CCF28C7}"/>
              </a:ext>
            </a:extLst>
          </p:cNvPr>
          <p:cNvSpPr txBox="1"/>
          <p:nvPr/>
        </p:nvSpPr>
        <p:spPr>
          <a:xfrm>
            <a:off x="1158633" y="2106287"/>
            <a:ext cx="41568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dirty="0" err="1"/>
              <a:t>cmd</a:t>
            </a:r>
            <a:r>
              <a:rPr lang="en-US" altLang="ko-KR" sz="1350" dirty="0"/>
              <a:t> </a:t>
            </a:r>
            <a:r>
              <a:rPr lang="ko-KR" altLang="en-US" sz="1350" dirty="0"/>
              <a:t>창에서 </a:t>
            </a:r>
            <a:r>
              <a:rPr lang="en-US" altLang="ko-KR" sz="1350" dirty="0"/>
              <a:t>pip </a:t>
            </a:r>
            <a:r>
              <a:rPr lang="ko-KR" altLang="en-US" sz="1350" dirty="0"/>
              <a:t>명령 사용하여 설치 </a:t>
            </a:r>
            <a:r>
              <a:rPr lang="en-US" altLang="ko-KR" sz="1350" dirty="0"/>
              <a:t>(</a:t>
            </a:r>
            <a:r>
              <a:rPr lang="en-US" altLang="ko-KR" sz="1350" dirty="0">
                <a:solidFill>
                  <a:srgbClr val="C00000"/>
                </a:solidFill>
              </a:rPr>
              <a:t>pip</a:t>
            </a:r>
            <a:r>
              <a:rPr lang="ko-KR" altLang="en-US" sz="1350" dirty="0">
                <a:solidFill>
                  <a:srgbClr val="C00000"/>
                </a:solidFill>
              </a:rPr>
              <a:t> </a:t>
            </a:r>
            <a:r>
              <a:rPr lang="en-US" altLang="ko-KR" sz="1350" dirty="0">
                <a:solidFill>
                  <a:srgbClr val="C00000"/>
                </a:solidFill>
              </a:rPr>
              <a:t>install</a:t>
            </a:r>
            <a:r>
              <a:rPr lang="ko-KR" altLang="en-US" sz="1350" dirty="0">
                <a:solidFill>
                  <a:srgbClr val="C00000"/>
                </a:solidFill>
              </a:rPr>
              <a:t> </a:t>
            </a:r>
            <a:r>
              <a:rPr lang="en-US" altLang="ko-KR" sz="1350" dirty="0" err="1">
                <a:solidFill>
                  <a:srgbClr val="C00000"/>
                </a:solidFill>
              </a:rPr>
              <a:t>numpy</a:t>
            </a:r>
            <a:r>
              <a:rPr lang="en-US" altLang="ko-KR" sz="1350" dirty="0"/>
              <a:t>)</a:t>
            </a:r>
            <a:endParaRPr lang="ko-KR" altLang="en-US" sz="135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1010D4-DFF7-4810-B6BE-0B543FB4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229586"/>
            <a:ext cx="3064669" cy="1771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ECAB0E-463E-4E41-8055-255EC9188726}"/>
              </a:ext>
            </a:extLst>
          </p:cNvPr>
          <p:cNvSpPr txBox="1"/>
          <p:nvPr/>
        </p:nvSpPr>
        <p:spPr>
          <a:xfrm>
            <a:off x="6096000" y="1876383"/>
            <a:ext cx="294420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50" dirty="0"/>
              <a:t>파이썬 폴더에 </a:t>
            </a:r>
            <a:r>
              <a:rPr lang="en-US" altLang="ko-KR" sz="1350" dirty="0" err="1"/>
              <a:t>numpy</a:t>
            </a:r>
            <a:r>
              <a:rPr lang="en-US" altLang="ko-KR" sz="1350" dirty="0"/>
              <a:t> </a:t>
            </a:r>
            <a:r>
              <a:rPr lang="ko-KR" altLang="en-US" sz="1350" dirty="0"/>
              <a:t>패키지 설치 됨</a:t>
            </a:r>
          </a:p>
        </p:txBody>
      </p:sp>
      <p:sp>
        <p:nvSpPr>
          <p:cNvPr id="16" name="화살표: 오른쪽 7">
            <a:extLst>
              <a:ext uri="{FF2B5EF4-FFF2-40B4-BE49-F238E27FC236}">
                <a16:creationId xmlns:a16="http://schemas.microsoft.com/office/drawing/2014/main" id="{BA2D8A55-CDA7-43E0-BAAF-4916AF7EB7D1}"/>
              </a:ext>
            </a:extLst>
          </p:cNvPr>
          <p:cNvSpPr/>
          <p:nvPr/>
        </p:nvSpPr>
        <p:spPr>
          <a:xfrm>
            <a:off x="5484629" y="2759537"/>
            <a:ext cx="496855" cy="63284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252CB1-3D77-4B0E-87B5-DF67F73F9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00" y="3847166"/>
            <a:ext cx="2107643" cy="17864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A6593C-5D8B-48BB-9BCF-9609347A2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075" y="4256507"/>
            <a:ext cx="1607344" cy="11001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682385-E6C9-46C1-8EFD-48B18B281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050" y="3840564"/>
            <a:ext cx="2757488" cy="1793081"/>
          </a:xfrm>
          <a:prstGeom prst="rect">
            <a:avLst/>
          </a:prstGeom>
        </p:spPr>
      </p:pic>
      <p:sp>
        <p:nvSpPr>
          <p:cNvPr id="20" name="화살표: 오른쪽 12">
            <a:extLst>
              <a:ext uri="{FF2B5EF4-FFF2-40B4-BE49-F238E27FC236}">
                <a16:creationId xmlns:a16="http://schemas.microsoft.com/office/drawing/2014/main" id="{0AB7FA27-E8D5-4497-B627-8EF495164124}"/>
              </a:ext>
            </a:extLst>
          </p:cNvPr>
          <p:cNvSpPr/>
          <p:nvPr/>
        </p:nvSpPr>
        <p:spPr>
          <a:xfrm>
            <a:off x="4312179" y="4500142"/>
            <a:ext cx="1235431" cy="632846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20D2B7-FAEE-47A8-AC23-A46D0451CE7B}"/>
              </a:ext>
            </a:extLst>
          </p:cNvPr>
          <p:cNvSpPr/>
          <p:nvPr/>
        </p:nvSpPr>
        <p:spPr>
          <a:xfrm>
            <a:off x="7458052" y="2229586"/>
            <a:ext cx="664806" cy="25556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9977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0" grpId="0" animBg="1"/>
      <p:bldP spid="21" grpId="0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turtle </a:t>
            </a:r>
            <a:r>
              <a:rPr lang="ko-KR" altLang="en-US" dirty="0"/>
              <a:t>그래픽 모듈</a:t>
            </a:r>
          </a:p>
        </p:txBody>
      </p:sp>
    </p:spTree>
    <p:extLst>
      <p:ext uri="{BB962C8B-B14F-4D97-AF65-F5344CB8AC3E}">
        <p14:creationId xmlns:p14="http://schemas.microsoft.com/office/powerpoint/2010/main" val="13624242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</a:t>
            </a:r>
            <a:r>
              <a:rPr lang="en-US" altLang="ko-KR" dirty="0"/>
              <a:t>, </a:t>
            </a:r>
            <a:r>
              <a:rPr lang="ko-KR" altLang="en-US" dirty="0"/>
              <a:t>원 등의 간단한 도형을 그리는데 사용되는 모듈</a:t>
            </a:r>
            <a:endParaRPr lang="en-US" altLang="ko-KR" dirty="0"/>
          </a:p>
          <a:p>
            <a:r>
              <a:rPr lang="ko-KR" altLang="en-US" dirty="0" err="1"/>
              <a:t>터틀</a:t>
            </a:r>
            <a:r>
              <a:rPr lang="ko-KR" altLang="en-US" dirty="0"/>
              <a:t> 그래픽의 동작 방식</a:t>
            </a:r>
          </a:p>
          <a:p>
            <a:pPr lvl="1"/>
            <a:r>
              <a:rPr lang="ko-KR" altLang="en-US" dirty="0"/>
              <a:t>꼬리에 잉크가 묻은 </a:t>
            </a:r>
            <a:r>
              <a:rPr lang="ko-KR" altLang="en-US" dirty="0" err="1"/>
              <a:t>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를 종이에 올려놓고 리모컨으로 조작하는 듯한 방식으로 동작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이 움직이면서 지나간 자리에는 그림이 </a:t>
            </a:r>
            <a:r>
              <a:rPr lang="ko-KR" altLang="en-US" dirty="0" err="1"/>
              <a:t>그려짐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추가 기능을 이용하면 다양한 행동을 하며 그림을 그림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 err="1"/>
              <a:t>터틀</a:t>
            </a:r>
            <a:r>
              <a:rPr lang="ko-KR" altLang="en-US" dirty="0"/>
              <a:t> 모양을 따로 지정하지 않으면</a:t>
            </a:r>
            <a:r>
              <a:rPr lang="en-US" altLang="ko-KR" dirty="0"/>
              <a:t>, default</a:t>
            </a:r>
            <a:r>
              <a:rPr lang="ko-KR" altLang="en-US" dirty="0"/>
              <a:t>로 화살촉 모양이 표시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그래픽 모듈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376" y="4478695"/>
            <a:ext cx="2237452" cy="1321281"/>
          </a:xfrm>
          <a:prstGeom prst="rect">
            <a:avLst/>
          </a:prstGeom>
        </p:spPr>
      </p:pic>
      <p:pic>
        <p:nvPicPr>
          <p:cNvPr id="40" name="그래픽 11">
            <a:extLst>
              <a:ext uri="{FF2B5EF4-FFF2-40B4-BE49-F238E27FC236}">
                <a16:creationId xmlns:a16="http://schemas.microsoft.com/office/drawing/2014/main" id="{E78C29EF-627A-A944-B826-3F95B63F5E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50" t="20382" r="61207" b="47134"/>
          <a:stretch/>
        </p:blipFill>
        <p:spPr>
          <a:xfrm>
            <a:off x="4736627" y="4345344"/>
            <a:ext cx="1977310" cy="164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373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ko-KR" altLang="en-US" dirty="0" err="1"/>
              <a:t>터틀</a:t>
            </a:r>
            <a:r>
              <a:rPr lang="ko-KR" altLang="en-US" dirty="0"/>
              <a:t> 그래픽을 시작하면 </a:t>
            </a:r>
          </a:p>
          <a:p>
            <a:pPr lvl="1"/>
            <a:r>
              <a:rPr lang="ko-KR" altLang="en-US" dirty="0"/>
              <a:t>흰색 배경의 창</a:t>
            </a:r>
            <a:r>
              <a:rPr lang="en-US" altLang="ko-KR" dirty="0"/>
              <a:t>(window)</a:t>
            </a:r>
            <a:r>
              <a:rPr lang="ko-KR" altLang="en-US" dirty="0"/>
              <a:t>이 나타남</a:t>
            </a:r>
            <a:r>
              <a:rPr lang="en-US" altLang="ko-KR" dirty="0"/>
              <a:t>. </a:t>
            </a:r>
            <a:r>
              <a:rPr lang="ko-KR" altLang="en-US" dirty="0"/>
              <a:t>적당한 크기로 조정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은 창의 한가운데인 좌표 값 </a:t>
            </a:r>
            <a:r>
              <a:rPr lang="en-US" altLang="ko-KR" dirty="0"/>
              <a:t>(0, 0)</a:t>
            </a:r>
            <a:r>
              <a:rPr lang="ko-KR" altLang="en-US" dirty="0"/>
              <a:t>에 위치함</a:t>
            </a:r>
            <a:br>
              <a:rPr lang="en-US" altLang="ko-KR" dirty="0"/>
            </a:br>
            <a:r>
              <a:rPr lang="ko-KR" altLang="en-US" dirty="0"/>
              <a:t>방향은 오른쪽을 향하고 있음</a:t>
            </a:r>
            <a:r>
              <a:rPr lang="en-US" altLang="ko-KR" dirty="0"/>
              <a:t>. (x</a:t>
            </a:r>
            <a:r>
              <a:rPr lang="ko-KR" altLang="en-US" dirty="0"/>
              <a:t>축의 </a:t>
            </a:r>
            <a:r>
              <a:rPr lang="en-US" altLang="ko-KR" dirty="0"/>
              <a:t>+ </a:t>
            </a:r>
            <a:r>
              <a:rPr lang="ko-KR" altLang="en-US" dirty="0"/>
              <a:t>방향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사용자가 명령을 내리기를 기다림</a:t>
            </a:r>
            <a:endParaRPr lang="en-US" altLang="ko-KR" dirty="0"/>
          </a:p>
          <a:p>
            <a:pPr lvl="1"/>
            <a:r>
              <a:rPr lang="ko-KR" altLang="en-US" dirty="0" err="1"/>
              <a:t>터틀</a:t>
            </a:r>
            <a:r>
              <a:rPr lang="ko-KR" altLang="en-US" dirty="0"/>
              <a:t> 모양을 따로 지정하지 않으면</a:t>
            </a:r>
            <a:r>
              <a:rPr lang="en-US" altLang="ko-KR" dirty="0"/>
              <a:t>, default</a:t>
            </a:r>
            <a:r>
              <a:rPr lang="ko-KR" altLang="en-US" dirty="0"/>
              <a:t>로 화살촉 모양이 표시</a:t>
            </a:r>
          </a:p>
          <a:p>
            <a:pPr lvl="1"/>
            <a:r>
              <a:rPr lang="ko-KR" altLang="en-US" dirty="0"/>
              <a:t>그림을 그리기 위해 꼬리</a:t>
            </a:r>
            <a:r>
              <a:rPr lang="en-US" altLang="ko-KR" dirty="0"/>
              <a:t>(</a:t>
            </a:r>
            <a:r>
              <a:rPr lang="ko-KR" altLang="en-US" dirty="0"/>
              <a:t>펜</a:t>
            </a:r>
            <a:r>
              <a:rPr lang="en-US" altLang="ko-KR" dirty="0"/>
              <a:t>)</a:t>
            </a:r>
            <a:r>
              <a:rPr lang="ko-KR" altLang="en-US" dirty="0"/>
              <a:t>을 이용한다고 생각하면 됨</a:t>
            </a:r>
            <a:endParaRPr lang="en-US" altLang="ko-KR" dirty="0"/>
          </a:p>
          <a:p>
            <a:pPr lvl="1"/>
            <a:r>
              <a:rPr lang="ko-KR" altLang="en-US" dirty="0"/>
              <a:t>처음에는 펜이 내려가 있는 상태로 시작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펜이 내려가 있는 상태에서 </a:t>
            </a:r>
            <a:br>
              <a:rPr lang="ko-KR" altLang="en-US" dirty="0"/>
            </a:br>
            <a:r>
              <a:rPr lang="ko-KR" altLang="en-US" dirty="0" err="1"/>
              <a:t>터틀을</a:t>
            </a:r>
            <a:r>
              <a:rPr lang="ko-KR" altLang="en-US" dirty="0"/>
              <a:t> 움직이면</a:t>
            </a:r>
            <a:r>
              <a:rPr lang="en-US" altLang="ko-KR" dirty="0"/>
              <a:t>, </a:t>
            </a:r>
            <a:r>
              <a:rPr lang="ko-KR" altLang="en-US" dirty="0"/>
              <a:t>원래 있던 위치에서 </a:t>
            </a:r>
            <a:br>
              <a:rPr lang="ko-KR" altLang="en-US" dirty="0"/>
            </a:br>
            <a:r>
              <a:rPr lang="ko-KR" altLang="en-US" dirty="0"/>
              <a:t>이동할 위치까지 선을 그리며 이동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그래픽 모듈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776" y="2059345"/>
            <a:ext cx="2237452" cy="132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4736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터틀에게</a:t>
            </a:r>
            <a:r>
              <a:rPr lang="ko-KR" altLang="en-US" dirty="0"/>
              <a:t> 명령을 내리면 </a:t>
            </a:r>
            <a:r>
              <a:rPr lang="ko-KR" altLang="en-US" dirty="0" err="1"/>
              <a:t>터틀이</a:t>
            </a:r>
            <a:r>
              <a:rPr lang="ko-KR" altLang="en-US" dirty="0"/>
              <a:t> 움직이면서 지나간 자리에 그림이 </a:t>
            </a:r>
            <a:r>
              <a:rPr lang="ko-KR" altLang="en-US" dirty="0" err="1"/>
              <a:t>그려짐</a:t>
            </a:r>
            <a:endParaRPr lang="en-US" altLang="ko-KR" dirty="0"/>
          </a:p>
          <a:p>
            <a:r>
              <a:rPr lang="ko-KR" altLang="en-US" dirty="0"/>
              <a:t>자주 사용하는 기능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앞으로 이동</a:t>
            </a:r>
            <a:r>
              <a:rPr lang="en-US" altLang="ko-KR" dirty="0"/>
              <a:t>, </a:t>
            </a:r>
            <a:r>
              <a:rPr lang="ko-KR" altLang="en-US" dirty="0"/>
              <a:t>뒤로 이동</a:t>
            </a:r>
            <a:r>
              <a:rPr lang="en-US" altLang="ko-KR" dirty="0"/>
              <a:t>, </a:t>
            </a:r>
            <a:r>
              <a:rPr lang="ko-KR" altLang="en-US" dirty="0"/>
              <a:t>왼쪽으로 회전</a:t>
            </a:r>
            <a:r>
              <a:rPr lang="en-US" altLang="ko-KR" dirty="0"/>
              <a:t>, </a:t>
            </a:r>
            <a:r>
              <a:rPr lang="ko-KR" altLang="en-US" dirty="0"/>
              <a:t>오른쪽으로  회전</a:t>
            </a:r>
            <a:endParaRPr lang="en-US" altLang="ko-KR" dirty="0"/>
          </a:p>
          <a:p>
            <a:pPr lvl="1"/>
            <a:r>
              <a:rPr lang="ko-KR" altLang="en-US" dirty="0"/>
              <a:t>꼬리 들기</a:t>
            </a:r>
            <a:r>
              <a:rPr lang="en-US" altLang="ko-KR" dirty="0"/>
              <a:t>/ </a:t>
            </a:r>
            <a:r>
              <a:rPr lang="ko-KR" altLang="en-US" dirty="0"/>
              <a:t>꼬리 내리기</a:t>
            </a:r>
            <a:endParaRPr lang="en-US" altLang="ko-KR" dirty="0"/>
          </a:p>
          <a:p>
            <a:pPr lvl="2"/>
            <a:r>
              <a:rPr lang="ko-KR" altLang="en-US" dirty="0"/>
              <a:t>꼬리를 들고 이동하면 </a:t>
            </a:r>
            <a:r>
              <a:rPr lang="ko-KR" altLang="en-US" dirty="0" err="1"/>
              <a:t>터틀은</a:t>
            </a:r>
            <a:r>
              <a:rPr lang="ko-KR" altLang="en-US" dirty="0"/>
              <a:t> 움직이지만 선이 그려지지 않음</a:t>
            </a:r>
            <a:endParaRPr lang="en-US" altLang="ko-KR" dirty="0"/>
          </a:p>
          <a:p>
            <a:pPr lvl="1"/>
            <a:r>
              <a:rPr lang="ko-KR" altLang="en-US" dirty="0"/>
              <a:t>그려지는 선의 색상 지정 </a:t>
            </a:r>
            <a:r>
              <a:rPr lang="en-US" altLang="ko-KR" dirty="0"/>
              <a:t>,</a:t>
            </a:r>
            <a:r>
              <a:rPr lang="ko-KR" altLang="en-US" dirty="0"/>
              <a:t> 굵기 바꾸기</a:t>
            </a:r>
            <a:r>
              <a:rPr lang="en-US" altLang="ko-KR" dirty="0"/>
              <a:t>, </a:t>
            </a:r>
            <a:r>
              <a:rPr lang="ko-KR" altLang="en-US" dirty="0"/>
              <a:t>원 그리기</a:t>
            </a:r>
            <a:r>
              <a:rPr lang="en-US" altLang="ko-KR" dirty="0"/>
              <a:t>, </a:t>
            </a:r>
            <a:r>
              <a:rPr lang="ko-KR" altLang="en-US" dirty="0"/>
              <a:t>색칠하기 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그래픽 모듈</a:t>
            </a:r>
          </a:p>
        </p:txBody>
      </p:sp>
    </p:spTree>
    <p:extLst>
      <p:ext uri="{BB962C8B-B14F-4D97-AF65-F5344CB8AC3E}">
        <p14:creationId xmlns:p14="http://schemas.microsoft.com/office/powerpoint/2010/main" val="2970172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실수 서식 지정하기</a:t>
            </a:r>
            <a:endParaRPr lang="en-US" altLang="ko-KR" dirty="0"/>
          </a:p>
          <a:p>
            <a:pPr lvl="1"/>
            <a:r>
              <a:rPr lang="ko-KR" altLang="en-US" dirty="0"/>
              <a:t>실수에 포맷 코드 </a:t>
            </a:r>
            <a:r>
              <a:rPr lang="en-US" altLang="ko-KR" b="1" dirty="0">
                <a:solidFill>
                  <a:srgbClr val="C00000"/>
                </a:solidFill>
              </a:rPr>
              <a:t>f</a:t>
            </a:r>
            <a:r>
              <a:rPr lang="ko-KR" altLang="en-US" dirty="0"/>
              <a:t>를 사용하여 </a:t>
            </a:r>
            <a:r>
              <a:rPr lang="ko-KR" altLang="en-US" dirty="0" err="1"/>
              <a:t>서식화</a:t>
            </a:r>
            <a:endParaRPr lang="en-US" altLang="ko-KR" dirty="0"/>
          </a:p>
          <a:p>
            <a:pPr lvl="1"/>
            <a:r>
              <a:rPr lang="en-US" altLang="ko-KR" dirty="0"/>
              <a:t>%</a:t>
            </a:r>
            <a:r>
              <a:rPr lang="en-US" altLang="ko-KR" dirty="0" err="1"/>
              <a:t>n.mf</a:t>
            </a:r>
            <a:r>
              <a:rPr lang="en-US" altLang="ko-KR" dirty="0"/>
              <a:t> : n</a:t>
            </a:r>
            <a:r>
              <a:rPr lang="ko-KR" altLang="en-US" dirty="0"/>
              <a:t>은 전체 너비</a:t>
            </a:r>
            <a:r>
              <a:rPr lang="en-US" altLang="ko-KR" dirty="0"/>
              <a:t>, m</a:t>
            </a:r>
            <a:r>
              <a:rPr lang="ko-KR" altLang="en-US" dirty="0"/>
              <a:t>은 소수점 이하 자릿수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% </a:t>
            </a:r>
            <a:r>
              <a:rPr lang="ko-KR" altLang="en-US" dirty="0"/>
              <a:t>기호 사용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838346" y="1919976"/>
            <a:ext cx="3382695" cy="1696564"/>
            <a:chOff x="7441927" y="796455"/>
            <a:chExt cx="3382695" cy="1696564"/>
          </a:xfrm>
        </p:grpSpPr>
        <p:sp>
          <p:nvSpPr>
            <p:cNvPr id="9" name="TextBox 8"/>
            <p:cNvSpPr txBox="1"/>
            <p:nvPr/>
          </p:nvSpPr>
          <p:spPr>
            <a:xfrm flipH="1">
              <a:off x="7646856" y="1924390"/>
              <a:ext cx="49218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10</a:t>
              </a:r>
              <a:endPara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flipH="1">
              <a:off x="8102832" y="1924390"/>
              <a:ext cx="515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8332269" y="1924390"/>
              <a:ext cx="3409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flipH="1">
              <a:off x="8673198" y="1924390"/>
              <a:ext cx="34092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f</a:t>
              </a:r>
              <a:endParaRPr lang="ko-KR" altLang="en-US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441927" y="1662551"/>
              <a:ext cx="1765426" cy="8304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 flipH="1">
              <a:off x="9207354" y="1924390"/>
              <a:ext cx="3529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469764" y="1738751"/>
              <a:ext cx="13548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 서식 지정자</a:t>
              </a: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rot="10800000" flipV="1">
              <a:off x="7925122" y="1519807"/>
              <a:ext cx="0" cy="3668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627604" y="120878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너비</a:t>
              </a:r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rot="10800000" flipV="1">
              <a:off x="8502733" y="1071952"/>
              <a:ext cx="0" cy="84761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176782" y="796455"/>
              <a:ext cx="1970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소수점 이하 자릿수</a:t>
              </a: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10800000" flipV="1">
              <a:off x="8843662" y="1547340"/>
              <a:ext cx="0" cy="36684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502733" y="1203412"/>
              <a:ext cx="10775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변환 코드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71970" y="3712531"/>
            <a:ext cx="4500500" cy="108305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① print("</a:t>
            </a:r>
            <a:r>
              <a:rPr lang="en-US" altLang="ko-KR" dirty="0">
                <a:solidFill>
                  <a:srgbClr val="C00000"/>
                </a:solidFill>
              </a:rPr>
              <a:t>%f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12.345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② print("</a:t>
            </a:r>
            <a:r>
              <a:rPr lang="en-US" altLang="ko-KR" dirty="0">
                <a:solidFill>
                  <a:srgbClr val="C00000"/>
                </a:solidFill>
              </a:rPr>
              <a:t>%10.2f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12.345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③ print("</a:t>
            </a:r>
            <a:r>
              <a:rPr lang="en-US" altLang="ko-KR" dirty="0">
                <a:solidFill>
                  <a:srgbClr val="C00000"/>
                </a:solidFill>
              </a:rPr>
              <a:t>%10.5f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123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171970" y="4905353"/>
            <a:ext cx="4500500" cy="865600"/>
            <a:chOff x="1480523" y="2632689"/>
            <a:chExt cx="4152296" cy="86560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06CC13A-838D-4C62-884B-5E5AF286EB2D}"/>
                </a:ext>
              </a:extLst>
            </p:cNvPr>
            <p:cNvSpPr txBox="1"/>
            <p:nvPr/>
          </p:nvSpPr>
          <p:spPr>
            <a:xfrm>
              <a:off x="2061622" y="2667292"/>
              <a:ext cx="3571197" cy="8309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12.345000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   12.35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 12.34500</a:t>
              </a: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0523" y="2632689"/>
              <a:ext cx="581099" cy="505510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6003677" y="3970251"/>
            <a:ext cx="5831036" cy="2177451"/>
            <a:chOff x="1386149" y="4302314"/>
            <a:chExt cx="7898207" cy="2829600"/>
          </a:xfrm>
        </p:grpSpPr>
        <p:grpSp>
          <p:nvGrpSpPr>
            <p:cNvPr id="28" name="그룹 27"/>
            <p:cNvGrpSpPr/>
            <p:nvPr/>
          </p:nvGrpSpPr>
          <p:grpSpPr>
            <a:xfrm>
              <a:off x="3094227" y="4451002"/>
              <a:ext cx="1703294" cy="457200"/>
              <a:chOff x="6615952" y="1454057"/>
              <a:chExt cx="1703294" cy="457200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6615952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7238999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7862046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.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3094227" y="520498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717274" y="520498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340321" y="520498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963368" y="520498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586415" y="520498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3094227" y="6214451"/>
              <a:ext cx="2949388" cy="457200"/>
              <a:chOff x="6615952" y="1454057"/>
              <a:chExt cx="2949388" cy="457200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6615952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7238999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7862046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8485093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9108140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.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1764498" y="4473078"/>
              <a:ext cx="554112" cy="439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onsolas" panose="020B0609020204030204" pitchFamily="49" charset="0"/>
                </a:rPr>
                <a:t>%f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86150" y="5222591"/>
              <a:ext cx="1162072" cy="439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onsolas" panose="020B0609020204030204" pitchFamily="49" charset="0"/>
                </a:rPr>
                <a:t>%10.2f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386149" y="6236527"/>
              <a:ext cx="1162072" cy="439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onsolas" panose="020B0609020204030204" pitchFamily="49" charset="0"/>
                </a:rPr>
                <a:t>%10.5f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3094227" y="5873097"/>
              <a:ext cx="6064623" cy="44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578583" y="5688431"/>
              <a:ext cx="9300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열 자리</a:t>
              </a:r>
            </a:p>
          </p:txBody>
        </p:sp>
        <p:sp>
          <p:nvSpPr>
            <p:cNvPr id="40" name="오른쪽 화살표 39"/>
            <p:cNvSpPr/>
            <p:nvPr/>
          </p:nvSpPr>
          <p:spPr>
            <a:xfrm>
              <a:off x="2510700" y="4612807"/>
              <a:ext cx="389965" cy="147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2510700" y="5374842"/>
              <a:ext cx="389965" cy="147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화살표 41"/>
            <p:cNvSpPr/>
            <p:nvPr/>
          </p:nvSpPr>
          <p:spPr>
            <a:xfrm>
              <a:off x="2506009" y="6382811"/>
              <a:ext cx="389965" cy="147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209462" y="520051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832509" y="520051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2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455556" y="520051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.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078603" y="520051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8701650" y="520051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209462" y="6214451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832509" y="6214451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7455556" y="6214451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8078603" y="6214451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701650" y="6214451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963368" y="445100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3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586415" y="445100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4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209462" y="445100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5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832509" y="445100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455556" y="445100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8078603" y="445100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0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4884089" y="4302314"/>
              <a:ext cx="3738282" cy="701332"/>
            </a:xfrm>
            <a:prstGeom prst="roundRect">
              <a:avLst>
                <a:gd name="adj" fmla="val 2050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/>
            <p:nvPr/>
          </p:nvCxnSpPr>
          <p:spPr>
            <a:xfrm flipV="1">
              <a:off x="3094227" y="6947248"/>
              <a:ext cx="6064623" cy="44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578583" y="6762582"/>
              <a:ext cx="9300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열 자리</a:t>
              </a: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7957580" y="5098134"/>
              <a:ext cx="1326776" cy="701332"/>
            </a:xfrm>
            <a:prstGeom prst="roundRect">
              <a:avLst>
                <a:gd name="adj" fmla="val 2050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099644" y="6094607"/>
              <a:ext cx="3157818" cy="701332"/>
            </a:xfrm>
            <a:prstGeom prst="roundRect">
              <a:avLst>
                <a:gd name="adj" fmla="val 2050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7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그래픽 모듈의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718245" y="1629801"/>
          <a:ext cx="10359330" cy="3792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9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90925">
                  <a:extLst>
                    <a:ext uri="{9D8B030D-6E8A-4147-A177-3AD203B41FA5}">
                      <a16:colId xmlns:a16="http://schemas.microsoft.com/office/drawing/2014/main" val="1176802293"/>
                    </a:ext>
                  </a:extLst>
                </a:gridCol>
              </a:tblGrid>
              <a:tr h="302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사용 예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forward(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거리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)/ </a:t>
                      </a:r>
                      <a:r>
                        <a:rPr lang="en-US" altLang="ko-KR" sz="1200" b="1" i="0" u="none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fd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거리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거북이가 앞으로 이동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t.forward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(100)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거북이가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만큼 앞으로 이동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49">
                <a:tc>
                  <a:txBody>
                    <a:bodyPr/>
                    <a:lstStyle/>
                    <a:p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backward(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거리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/ back(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거리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거북이가 뒤로 이동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t.back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(50)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거북이가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만큼 뒤로 이동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left(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각도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200" b="1" i="0" u="none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lt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각도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거북이가 왼쪽으로 회전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t.left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(45)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거북이가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45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도 왼쪽으로 회전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right(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각도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200" b="1" i="0" u="none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rt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각도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거북이가 오른쪽으로 회전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t.right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(45)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거북이가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45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도 오른쪽으로 회전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circle(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반지름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현재 위치에서 원을 그림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t.circle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(50)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반지름이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인 원을 그림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down( ) / </a:t>
                      </a:r>
                      <a:r>
                        <a:rPr lang="en-US" altLang="ko-KR" sz="1200" b="1" i="0" u="none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pendown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 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펜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잉크 묻힌 꼬리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내림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t.down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이제 움직이면 그림이 그려짐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up( ) / </a:t>
                      </a:r>
                      <a:r>
                        <a:rPr lang="en-US" altLang="ko-KR" sz="1200" b="1" i="0" u="none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penup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 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펜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잉크 묻힌 꼬리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올림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t.up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거북이가 움직여도 선이 그려지지 않음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5518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shape(“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모양”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거북이 모양을 바꿈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t.shape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("turtle")</a:t>
                      </a:r>
                      <a:endParaRPr lang="en-US" altLang="ko-KR" sz="1200" b="0" i="0" u="none" strike="noStrike" kern="1200" baseline="0" dirty="0">
                        <a:solidFill>
                          <a:srgbClr val="953D46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t.shape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("arrow")</a:t>
                      </a:r>
                      <a:endParaRPr lang="en-US" altLang="ko-KR" sz="1200" b="0" i="0" u="none" strike="noStrike" kern="1200" baseline="0" dirty="0">
                        <a:solidFill>
                          <a:srgbClr val="953D46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거북이 모양</a:t>
                      </a:r>
                      <a:endParaRPr lang="en-US" altLang="ko-KR" sz="1200" b="0" i="0" u="none" strike="noStrike" kern="1200" baseline="0" dirty="0">
                        <a:solidFill>
                          <a:srgbClr val="953D46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화살표 모양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5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거북이 모양으로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"circle", "square", "triangle"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을 사용할 수 있음</a:t>
                      </a:r>
                      <a:endParaRPr lang="en-US" altLang="ko-KR" sz="1200" b="0" i="0" u="none" strike="noStrike" kern="1200" baseline="0" dirty="0">
                        <a:solidFill>
                          <a:srgbClr val="953D46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1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speed(</a:t>
                      </a:r>
                      <a:r>
                        <a:rPr lang="ko-KR" altLang="en-US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200" b="1" i="0" u="none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거북이 속도를 바꿈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t.speed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(1)</a:t>
                      </a:r>
                      <a:endParaRPr lang="ko-KR" altLang="en-US" sz="1200" b="0" i="0" u="none" strike="noStrike" kern="1200" baseline="0" dirty="0">
                        <a:solidFill>
                          <a:srgbClr val="953D46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t.speed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(10)</a:t>
                      </a:r>
                      <a:endParaRPr lang="ko-KR" altLang="en-US" sz="1200" b="0" i="0" u="none" strike="noStrike" kern="1200" baseline="0" dirty="0">
                        <a:solidFill>
                          <a:srgbClr val="953D46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t.speed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(0)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가장 느린 속도</a:t>
                      </a:r>
                      <a:endParaRPr lang="en-US" altLang="ko-KR" sz="1200" b="0" i="0" u="none" strike="noStrike" kern="1200" baseline="0" dirty="0">
                        <a:solidFill>
                          <a:srgbClr val="953D46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빠른 속도</a:t>
                      </a:r>
                      <a:endParaRPr lang="en-US" altLang="ko-KR" sz="1200" b="0" i="0" u="none" strike="noStrike" kern="1200" baseline="0" dirty="0">
                        <a:solidFill>
                          <a:srgbClr val="953D46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n-ea"/>
                          <a:ea typeface="+mn-ea"/>
                          <a:cs typeface="+mn-cs"/>
                        </a:rPr>
                        <a:t>최고 속도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55704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그래픽 모듈의 함수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70645" y="1355900"/>
          <a:ext cx="10283130" cy="4569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0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56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함수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사용 예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1" i="0" u="none" strike="noStrike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pensize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굵기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 / width(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굵기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펜 굵기를 바꿈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t.pensize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(3)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굵은 선으로 선을 그림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color(“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색 이름”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펜 색을 바꿈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t.color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(“red”)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# 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빨간색으로 선을 그림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altLang="ko-KR" sz="1100" b="1" i="0" u="none" strike="noStrike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bgcolor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(“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색 이름”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화면의 배경색을 바꿈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t.gbcolor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(“black”)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배경색을 흰색에서 검은색으로 바꿈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fillcolor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(“</a:t>
                      </a:r>
                      <a:r>
                        <a:rPr lang="ko-KR" altLang="en-US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색 이름”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도형 내부를 칠하는 색을</a:t>
                      </a:r>
                    </a:p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바꿈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t.fillcolor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(“green”)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녹색으로 도형 내부를 칠함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begin_fill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도형 내부를 색칠할 준비를 함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t.begin_fill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end_fill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도형 내부를 색칠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t.end_fill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showturtle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 ) / </a:t>
                      </a:r>
                      <a:r>
                        <a:rPr lang="en-US" altLang="ko-KR" sz="1100" b="1" i="0" u="none" strike="noStrike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st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거북이를 화면에 표시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t.st()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hideturtle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 ) / </a:t>
                      </a:r>
                      <a:r>
                        <a:rPr lang="en-US" altLang="ko-KR" sz="1100" b="1" i="0" u="none" strike="noStrike" kern="1200" baseline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ht</a:t>
                      </a:r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거북이를 화면에서 가림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t.ht()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clear(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거북이를 그대로 둔 채 화면을</a:t>
                      </a:r>
                    </a:p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지움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t.clear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i="0" u="none" strike="noStrike" kern="1200" baseline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reset(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화면을 지우고 거북이도 원래 </a:t>
                      </a:r>
                      <a:endParaRPr lang="en-US" altLang="ko-KR" sz="1100" b="0" i="0" u="none" strike="noStrike" kern="1200" baseline="0" dirty="0">
                        <a:solidFill>
                          <a:schemeClr val="dk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1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자리와 상태로 되돌림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t.reset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68457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그래픽 모듈의 함수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06810" y="1417696"/>
          <a:ext cx="10378380" cy="453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9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3857470302"/>
                    </a:ext>
                  </a:extLst>
                </a:gridCol>
              </a:tblGrid>
              <a:tr h="302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함수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설명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u="none" strike="noStrike" kern="1200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사용 예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pos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 ) / position(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거북이의 현재 위치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좌표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를 구함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(x, y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둘 다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t.pos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xcor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 ), 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ycor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거북이의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x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좌표나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y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좌표를 구함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(x, y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중 하나만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t.ycor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거북이의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좌표를 구해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a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에 저장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goto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(x, y),</a:t>
                      </a:r>
                      <a:b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</a:b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setpos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(x, y)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거북이를 특정 위치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좌표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로 보냄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(x, y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둘 다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t.goto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(100, 50)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배경색을 흰색에서 검은색으로 바꿈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setx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(x), 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sety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(y)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거북이의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x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좌표나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y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좌표를 지정한 위치로 이동 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(x, y </a:t>
                      </a:r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중 하나만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t.sety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(50)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# 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거북이의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y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좌표를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50</a:t>
                      </a:r>
                      <a:r>
                        <a:rPr lang="ko-KR" altLang="en-US" sz="1200" b="0" i="0" u="none" strike="noStrike" kern="1200" baseline="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  <a:cs typeface="+mn-cs"/>
                        </a:rPr>
                        <a:t>만큼 이동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distance(x, y)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현재 거북이가 있는 위치에서 특정 위치까지의 거리를 구함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d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t.distance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(100, 100)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현재 위치에서 </a:t>
                      </a:r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(100, 100)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까지의 거리를 구해 </a:t>
                      </a:r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d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에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heading(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거북이가 현재 바라보는 각도를 구함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ang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t.heading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towards(x, y)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현재 거북이가 있는 위치에서 특정 위치까지 바라보는 각도를 구함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ang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 = </a:t>
                      </a:r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t.towards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(10, 10)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현재 위치에서 </a:t>
                      </a:r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(10,10)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까지 가는데 필요한 각도를 구해 </a:t>
                      </a:r>
                      <a:r>
                        <a:rPr lang="en-US" altLang="ko-KR" sz="1200" dirty="0" err="1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ang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에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6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setheading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각도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)/</a:t>
                      </a:r>
                    </a:p>
                    <a:p>
                      <a:pPr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seth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각도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거북이가 바라보는 방향을 바꿈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0" i="0" u="none" strike="noStrike" kern="1200" baseline="0" dirty="0" err="1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t.Setheadig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dk1"/>
                          </a:solidFill>
                          <a:latin typeface="+mj-ea"/>
                          <a:ea typeface="+mj-ea"/>
                          <a:cs typeface="+mn-cs"/>
                        </a:rPr>
                        <a:t>(90)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거북이가 화면 위쪽을 바라봄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※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거북이가 오른쪽을 바라볼 때의 각도가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이며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시계 반대 방향으로 돌면서 각도가 커짐</a:t>
                      </a:r>
                      <a:endParaRPr lang="ko-KR" altLang="en-US" sz="12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home(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거북이의 위치와 방향을 처음 상태로 돌림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t.home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거북이가 화면 가운데인 </a:t>
                      </a:r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(0,0)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에서 오른쪽</a:t>
                      </a:r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(0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도</a:t>
                      </a:r>
                      <a:r>
                        <a:rPr lang="en-US" altLang="ko-KR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를 바라봄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2847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그래픽 모듈의 함수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FA747BD-9545-D747-B82F-8FCC0C733DC8}"/>
              </a:ext>
            </a:extLst>
          </p:cNvPr>
          <p:cNvGraphicFramePr>
            <a:graphicFrameLocks noGrp="1"/>
          </p:cNvGraphicFramePr>
          <p:nvPr/>
        </p:nvGraphicFramePr>
        <p:xfrm>
          <a:off x="971967" y="1279712"/>
          <a:ext cx="10086558" cy="486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2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96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함수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설명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>
                          <a:solidFill>
                            <a:schemeClr val="bg1"/>
                          </a:solidFill>
                          <a:latin typeface="+mj-ea"/>
                          <a:ea typeface="+mj-ea"/>
                          <a:cs typeface="+mn-cs"/>
                        </a:rPr>
                        <a:t>사용 예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4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onkeypress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함수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,“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키 이름”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키보드를 눌렀을 때 실행할 함수를 정합니다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rgbClr val="FFC000"/>
                          </a:solidFill>
                          <a:latin typeface="+mj-ea"/>
                          <a:ea typeface="+mj-ea"/>
                        </a:rPr>
                        <a:t>def</a:t>
                      </a:r>
                      <a:r>
                        <a:rPr lang="en-US" altLang="ko-KR" sz="1100" dirty="0">
                          <a:solidFill>
                            <a:srgbClr val="FFC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():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 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t.forward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(10)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t.onkeypress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(f, </a:t>
                      </a:r>
                      <a:r>
                        <a:rPr lang="en-US" altLang="ko-KR" sz="1100" dirty="0">
                          <a:solidFill>
                            <a:srgbClr val="78AA28"/>
                          </a:solidFill>
                          <a:latin typeface="+mj-ea"/>
                          <a:ea typeface="+mj-ea"/>
                        </a:rPr>
                        <a:t>"Up"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위쪽 방향키 ↑ 를 누르면 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f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함수를 호출합니다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(f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함수는 거북이를 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만큼 앞으로 이동시킵니다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).</a:t>
                      </a:r>
                      <a:endParaRPr lang="ko-KR" altLang="en-US" sz="11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onscreenclick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함수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마우스 버튼을 눌렀을 때 실행할 함수를 정합니다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t.onscreenclick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t.goto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마우스 버튼을 누르면 앞에서 정의한 </a:t>
                      </a:r>
                      <a:r>
                        <a:rPr lang="en-US" altLang="ko-KR" sz="1100" dirty="0" err="1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goto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함수를 호출합니다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goto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함수는 거북이를 마우스 버튼을 누른 위치로 이동시킵니다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).</a:t>
                      </a:r>
                      <a:endParaRPr lang="ko-KR" altLang="en-US" sz="11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ontimer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함수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시간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일정한 시간이 지난 뒤 실행할 함수를 정합니다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rgbClr val="FFC000"/>
                          </a:solidFill>
                          <a:latin typeface="+mj-ea"/>
                          <a:ea typeface="+mj-ea"/>
                        </a:rPr>
                        <a:t>def</a:t>
                      </a:r>
                      <a:r>
                        <a:rPr lang="en-US" altLang="ko-KR" sz="1100" dirty="0">
                          <a:solidFill>
                            <a:srgbClr val="FFC000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rgbClr val="0070C0"/>
                          </a:solidFill>
                          <a:latin typeface="+mj-ea"/>
                          <a:ea typeface="+mj-ea"/>
                        </a:rPr>
                        <a:t>f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():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       </a:t>
                      </a: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t.forward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(10)</a:t>
                      </a:r>
                    </a:p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t.ontimer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(f, 1000)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1000</a:t>
                      </a:r>
                      <a:r>
                        <a:rPr lang="ko-KR" altLang="en-US" sz="1100" dirty="0" err="1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밀리초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(1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초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)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후에 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f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함수를 호출합니다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(f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함수는 거북이를 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만큼 앞으로 이동시킵니다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.)</a:t>
                      </a:r>
                      <a:endParaRPr lang="ko-KR" altLang="en-US" sz="11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2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listen( 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사용자 입력이 잘 처리되도록 거북이 그래픽 창에 포커스를 줍니다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t.listen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title(“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창 이름”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거북이 그래픽 창의 이름을 지정합니다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t.title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78AA28"/>
                          </a:solidFill>
                          <a:latin typeface="+mj-ea"/>
                          <a:ea typeface="+mj-ea"/>
                        </a:rPr>
                        <a:t>"welcome"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거북이 그래픽 창의 이름이 </a:t>
                      </a:r>
                      <a:r>
                        <a:rPr lang="en-US" altLang="ko-KR" sz="1100" dirty="0" err="1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Untitle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에서 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welcome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으로 바뀝니다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3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write(“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문자열”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1100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latin typeface="+mj-ea"/>
                          <a:ea typeface="+mj-ea"/>
                        </a:rPr>
                        <a:t>현재 거북이 위치에 문자를 출력합니다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sz="110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err="1">
                          <a:latin typeface="+mj-ea"/>
                          <a:ea typeface="+mj-ea"/>
                        </a:rPr>
                        <a:t>t.write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78AA28"/>
                          </a:solidFill>
                          <a:latin typeface="+mj-ea"/>
                          <a:ea typeface="+mj-ea"/>
                        </a:rPr>
                        <a:t>"Hello"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)</a:t>
                      </a:r>
                    </a:p>
                    <a:p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현재 거북이 위치에 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Hello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를 출력합니다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r>
                        <a:rPr lang="en-US" altLang="ko-KR" sz="1100" dirty="0" err="1">
                          <a:latin typeface="+mj-ea"/>
                          <a:ea typeface="+mj-ea"/>
                        </a:rPr>
                        <a:t>t.write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78AA28"/>
                          </a:solidFill>
                          <a:latin typeface="+mj-ea"/>
                          <a:ea typeface="+mj-ea"/>
                        </a:rPr>
                        <a:t>"Hello"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, False, </a:t>
                      </a:r>
                      <a:r>
                        <a:rPr lang="en-US" altLang="ko-KR" sz="1100" dirty="0">
                          <a:solidFill>
                            <a:srgbClr val="78AA28"/>
                          </a:solidFill>
                          <a:latin typeface="+mj-ea"/>
                          <a:ea typeface="+mj-ea"/>
                        </a:rPr>
                        <a:t>"center"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, (</a:t>
                      </a:r>
                      <a:r>
                        <a:rPr lang="en-US" altLang="ko-KR" sz="1100" dirty="0">
                          <a:solidFill>
                            <a:srgbClr val="78AA28"/>
                          </a:solidFill>
                          <a:latin typeface="+mj-ea"/>
                          <a:ea typeface="+mj-ea"/>
                        </a:rPr>
                        <a:t>""</a:t>
                      </a:r>
                      <a:r>
                        <a:rPr lang="en-US" altLang="ko-KR" sz="1100" dirty="0">
                          <a:latin typeface="+mj-ea"/>
                          <a:ea typeface="+mj-ea"/>
                        </a:rPr>
                        <a:t>, 20))</a:t>
                      </a:r>
                    </a:p>
                    <a:p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# 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현재 거북이 위치에 가운데 정렬로 크기가 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20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인 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Hello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를 출력합니다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이 문장 전체를 구문처럼 통째로 기억하는 정도로만 알고 넘어가도 괜찮습니다</a:t>
                      </a:r>
                      <a:r>
                        <a:rPr lang="en-US" altLang="ko-KR" sz="1100" dirty="0">
                          <a:solidFill>
                            <a:srgbClr val="953D46"/>
                          </a:solidFill>
                          <a:latin typeface="+mj-ea"/>
                          <a:ea typeface="+mj-ea"/>
                        </a:rPr>
                        <a:t>).</a:t>
                      </a:r>
                      <a:endParaRPr lang="ko-KR" altLang="en-US" sz="1100" dirty="0">
                        <a:solidFill>
                          <a:srgbClr val="953D46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29920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shape(“</a:t>
            </a:r>
            <a:r>
              <a:rPr lang="ko-KR" altLang="en-US" dirty="0"/>
              <a:t>모양</a:t>
            </a:r>
            <a:r>
              <a:rPr lang="en-US" altLang="ko-KR" dirty="0">
                <a:solidFill>
                  <a:srgbClr val="000000"/>
                </a:solidFill>
              </a:rPr>
              <a:t>“</a:t>
            </a:r>
            <a:r>
              <a:rPr lang="en-US" altLang="ko-KR" dirty="0"/>
              <a:t>) </a:t>
            </a:r>
            <a:r>
              <a:rPr lang="ko-KR" altLang="en-US" dirty="0"/>
              <a:t>메서드</a:t>
            </a:r>
            <a:endParaRPr lang="en-US" altLang="ko-KR" dirty="0"/>
          </a:p>
          <a:p>
            <a:pPr lvl="1"/>
            <a:r>
              <a:rPr lang="ko-KR" altLang="en-US" dirty="0" err="1"/>
              <a:t>터틀</a:t>
            </a:r>
            <a:r>
              <a:rPr lang="en-US" altLang="ko-KR" dirty="0"/>
              <a:t>(</a:t>
            </a:r>
            <a:r>
              <a:rPr lang="ko-KR" altLang="en-US" dirty="0"/>
              <a:t>커서</a:t>
            </a:r>
            <a:r>
              <a:rPr lang="en-US" altLang="ko-KR" dirty="0"/>
              <a:t>)</a:t>
            </a:r>
            <a:r>
              <a:rPr lang="ko-KR" altLang="en-US" dirty="0"/>
              <a:t> 모양을 바꿈</a:t>
            </a:r>
            <a:r>
              <a:rPr lang="en-US" altLang="ko-KR" dirty="0"/>
              <a:t>. default</a:t>
            </a:r>
            <a:r>
              <a:rPr lang="ko-KR" altLang="en-US" dirty="0"/>
              <a:t>로 화살 모양이 사용</a:t>
            </a:r>
            <a:endParaRPr lang="en-US" altLang="ko-KR" dirty="0"/>
          </a:p>
          <a:p>
            <a:pPr lvl="1"/>
            <a:r>
              <a:rPr lang="en-US" altLang="ko-KR" dirty="0"/>
              <a:t>shape("turtle")   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거북 모양으로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지정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거북 모양이 표시됨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ko-KR" dirty="0"/>
              <a:t>shape ("triangle") 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세모 모양이 표시됨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altLang="ko-KR" dirty="0"/>
              <a:t>shape("arrow")    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화살표 모양의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</a:rPr>
              <a:t>터틀로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 지정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 err="1"/>
              <a:t>터틀</a:t>
            </a:r>
            <a:r>
              <a:rPr lang="ko-KR" altLang="en-US" dirty="0"/>
              <a:t> 모듈의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사용하려면</a:t>
            </a:r>
            <a:r>
              <a:rPr lang="en-US" altLang="ko-KR" dirty="0"/>
              <a:t>, </a:t>
            </a:r>
            <a:r>
              <a:rPr lang="ko-KR" altLang="en-US" dirty="0"/>
              <a:t>모듈을 </a:t>
            </a:r>
            <a:r>
              <a:rPr lang="en-US" altLang="ko-KR" dirty="0"/>
              <a:t>import</a:t>
            </a:r>
            <a:r>
              <a:rPr lang="ko-KR" altLang="en-US" dirty="0"/>
              <a:t>해야 함</a:t>
            </a:r>
            <a:endParaRPr lang="en-US" altLang="ko-KR" dirty="0"/>
          </a:p>
          <a:p>
            <a:pPr lvl="1"/>
            <a:r>
              <a:rPr lang="en-US" altLang="ko-KR" dirty="0"/>
              <a:t>import  turtle</a:t>
            </a:r>
          </a:p>
          <a:p>
            <a:pPr lvl="1"/>
            <a:r>
              <a:rPr lang="en-US" altLang="ko-KR" dirty="0"/>
              <a:t>from  turtle  import  *</a:t>
            </a:r>
          </a:p>
          <a:p>
            <a:pPr lvl="1"/>
            <a:r>
              <a:rPr lang="en-US" altLang="ko-KR" dirty="0"/>
              <a:t>from  turtle  import  </a:t>
            </a:r>
            <a:r>
              <a:rPr lang="en-US" altLang="ko-KR" dirty="0" err="1"/>
              <a:t>fd</a:t>
            </a:r>
            <a:r>
              <a:rPr lang="en-US" altLang="ko-KR" dirty="0"/>
              <a:t>, back, </a:t>
            </a:r>
            <a:r>
              <a:rPr lang="en-US" altLang="ko-KR" dirty="0" err="1"/>
              <a:t>rt</a:t>
            </a:r>
            <a:r>
              <a:rPr lang="en-US" altLang="ko-KR" dirty="0"/>
              <a:t>, </a:t>
            </a:r>
            <a:r>
              <a:rPr lang="en-US" altLang="ko-KR" dirty="0" err="1"/>
              <a:t>lt</a:t>
            </a:r>
            <a:r>
              <a:rPr lang="en-US" altLang="ko-KR" dirty="0"/>
              <a:t>  </a:t>
            </a:r>
          </a:p>
          <a:p>
            <a:r>
              <a:rPr lang="ko-KR" altLang="en-US" dirty="0"/>
              <a:t>그래픽 화면이 생성되면</a:t>
            </a:r>
            <a:r>
              <a:rPr lang="en-US" altLang="ko-KR" dirty="0"/>
              <a:t>, </a:t>
            </a:r>
            <a:r>
              <a:rPr lang="ko-KR" altLang="en-US" dirty="0"/>
              <a:t>크기를 마우스로 조정</a:t>
            </a:r>
            <a:endParaRPr lang="en-US" altLang="ko-KR" dirty="0"/>
          </a:p>
          <a:p>
            <a:r>
              <a:rPr lang="ko-KR" altLang="en-US" dirty="0"/>
              <a:t>프로그램 종료 후</a:t>
            </a:r>
            <a:r>
              <a:rPr lang="en-US" altLang="ko-KR" dirty="0"/>
              <a:t>, </a:t>
            </a:r>
            <a:r>
              <a:rPr lang="ko-KR" altLang="en-US" dirty="0"/>
              <a:t>그래픽 화면 </a:t>
            </a:r>
            <a:r>
              <a:rPr lang="ko-KR" altLang="en-US" dirty="0" err="1"/>
              <a:t>우상부의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를 클릭하여 화면을 닫음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터틀</a:t>
            </a:r>
            <a:r>
              <a:rPr lang="ko-KR" altLang="en-US" dirty="0"/>
              <a:t> 그래픽 모듈의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100499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두 문제로 분해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일정한 크기의 직선 그리기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터틀</a:t>
            </a:r>
            <a:r>
              <a:rPr lang="ko-KR" altLang="en-US" dirty="0">
                <a:sym typeface="Wingdings" panose="05000000000000000000" pitchFamily="2" charset="2"/>
              </a:rPr>
              <a:t> 그래픽의 </a:t>
            </a:r>
            <a:r>
              <a:rPr lang="en-US" altLang="ko-KR" dirty="0">
                <a:sym typeface="Wingdings" panose="05000000000000000000" pitchFamily="2" charset="2"/>
              </a:rPr>
              <a:t>forward( ) or </a:t>
            </a:r>
            <a:r>
              <a:rPr lang="en-US" altLang="ko-KR" dirty="0" err="1">
                <a:sym typeface="Wingdings" panose="05000000000000000000" pitchFamily="2" charset="2"/>
              </a:rPr>
              <a:t>fd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거북이의 방향을 오른쪽으로 </a:t>
            </a:r>
            <a:r>
              <a:rPr lang="en-US" altLang="ko-KR" dirty="0"/>
              <a:t>90</a:t>
            </a:r>
            <a:r>
              <a:rPr lang="ko-KR" altLang="en-US" dirty="0"/>
              <a:t>도 회전하기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터틀</a:t>
            </a:r>
            <a:r>
              <a:rPr lang="ko-KR" altLang="en-US" dirty="0">
                <a:sym typeface="Wingdings" panose="05000000000000000000" pitchFamily="2" charset="2"/>
              </a:rPr>
              <a:t> 그래픽의 </a:t>
            </a:r>
            <a:r>
              <a:rPr lang="en-US" altLang="ko-KR" dirty="0">
                <a:sym typeface="Wingdings" panose="05000000000000000000" pitchFamily="2" charset="2"/>
              </a:rPr>
              <a:t>rotate( ) or </a:t>
            </a:r>
            <a:r>
              <a:rPr lang="en-US" altLang="ko-KR" dirty="0" err="1">
                <a:sym typeface="Wingdings" panose="05000000000000000000" pitchFamily="2" charset="2"/>
              </a:rPr>
              <a:t>rt</a:t>
            </a:r>
            <a:r>
              <a:rPr lang="en-US" altLang="ko-KR" dirty="0">
                <a:sym typeface="Wingdings" panose="05000000000000000000" pitchFamily="2" charset="2"/>
              </a:rPr>
              <a:t>( )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 err="1"/>
              <a:t>fd</a:t>
            </a:r>
            <a:r>
              <a:rPr lang="en-US" altLang="ko-KR" dirty="0"/>
              <a:t>()</a:t>
            </a:r>
            <a:r>
              <a:rPr lang="ko-KR" altLang="en-US" dirty="0"/>
              <a:t>와 </a:t>
            </a:r>
            <a:r>
              <a:rPr lang="en-US" altLang="ko-KR" dirty="0" err="1"/>
              <a:t>rt</a:t>
            </a:r>
            <a:r>
              <a:rPr lang="en-US" altLang="ko-KR" dirty="0"/>
              <a:t>() 4</a:t>
            </a:r>
            <a:r>
              <a:rPr lang="ko-KR" altLang="en-US" dirty="0"/>
              <a:t>번 반복으로 해결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그리기 </a:t>
            </a:r>
            <a:r>
              <a:rPr lang="en-US" altLang="ko-KR" dirty="0"/>
              <a:t>: </a:t>
            </a:r>
            <a:r>
              <a:rPr lang="ko-KR" altLang="en-US" dirty="0"/>
              <a:t>정사각형 그리기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0467" y="2718638"/>
            <a:ext cx="4617858" cy="28315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sz="1600" dirty="0"/>
              <a:t>from turtle import * </a:t>
            </a:r>
          </a:p>
          <a:p>
            <a:endParaRPr lang="en-US" altLang="ko-KR" sz="1600" dirty="0"/>
          </a:p>
          <a:p>
            <a:r>
              <a:rPr lang="en-US" altLang="ko-KR" sz="1600" dirty="0"/>
              <a:t>shape('turtle')</a:t>
            </a:r>
          </a:p>
          <a:p>
            <a:r>
              <a:rPr lang="en-US" altLang="ko-KR" sz="1600" dirty="0" err="1"/>
              <a:t>fd</a:t>
            </a:r>
            <a:r>
              <a:rPr lang="en-US" altLang="ko-KR" sz="1600" dirty="0"/>
              <a:t>(100)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크기가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인 직선 그림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/>
              <a:t>rt</a:t>
            </a:r>
            <a:r>
              <a:rPr lang="en-US" altLang="ko-KR" sz="1600" dirty="0"/>
              <a:t>(90) 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방향을 오른쪽으로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90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도 회전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 err="1"/>
              <a:t>fd</a:t>
            </a:r>
            <a:r>
              <a:rPr lang="en-US" altLang="ko-KR" sz="1600" dirty="0"/>
              <a:t>(100)</a:t>
            </a:r>
          </a:p>
          <a:p>
            <a:r>
              <a:rPr lang="en-US" altLang="ko-KR" sz="1600" dirty="0" err="1"/>
              <a:t>rt</a:t>
            </a:r>
            <a:r>
              <a:rPr lang="en-US" altLang="ko-KR" sz="1600" dirty="0"/>
              <a:t>(90)</a:t>
            </a:r>
          </a:p>
          <a:p>
            <a:r>
              <a:rPr lang="en-US" altLang="ko-KR" sz="1600" dirty="0" err="1"/>
              <a:t>fd</a:t>
            </a:r>
            <a:r>
              <a:rPr lang="en-US" altLang="ko-KR" sz="1600" dirty="0"/>
              <a:t>(100)</a:t>
            </a:r>
          </a:p>
          <a:p>
            <a:r>
              <a:rPr lang="en-US" altLang="ko-KR" sz="1600" dirty="0" err="1"/>
              <a:t>rt</a:t>
            </a:r>
            <a:r>
              <a:rPr lang="en-US" altLang="ko-KR" sz="1600" dirty="0"/>
              <a:t>(90)</a:t>
            </a:r>
          </a:p>
          <a:p>
            <a:r>
              <a:rPr lang="en-US" altLang="ko-KR" sz="1600" dirty="0" err="1"/>
              <a:t>fd</a:t>
            </a:r>
            <a:r>
              <a:rPr lang="en-US" altLang="ko-KR" sz="1600" dirty="0"/>
              <a:t>(100)</a:t>
            </a:r>
          </a:p>
          <a:p>
            <a:r>
              <a:rPr lang="en-US" altLang="ko-KR" sz="1600" dirty="0" err="1"/>
              <a:t>rt</a:t>
            </a:r>
            <a:r>
              <a:rPr lang="en-US" altLang="ko-KR" sz="1600" dirty="0"/>
              <a:t>(90)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812017" y="2718638"/>
            <a:ext cx="5322708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sz="1600" dirty="0"/>
              <a:t>from turtle import * </a:t>
            </a:r>
          </a:p>
          <a:p>
            <a:endParaRPr lang="en-US" altLang="ko-KR" sz="1600" dirty="0"/>
          </a:p>
          <a:p>
            <a:r>
              <a:rPr lang="en-US" altLang="ko-KR" sz="1600" dirty="0"/>
              <a:t>shape('turtle')</a:t>
            </a:r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range(4):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err="1"/>
              <a:t>fd</a:t>
            </a:r>
            <a:r>
              <a:rPr lang="en-US" altLang="ko-KR" sz="1600" dirty="0"/>
              <a:t>(100)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크기가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인 직선 그림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600" dirty="0"/>
              <a:t>	</a:t>
            </a:r>
            <a:r>
              <a:rPr lang="en-US" altLang="ko-KR" sz="1600" dirty="0" err="1"/>
              <a:t>rt</a:t>
            </a:r>
            <a:r>
              <a:rPr lang="en-US" altLang="ko-KR" sz="1600" dirty="0"/>
              <a:t>(90) 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600" dirty="0" err="1">
                <a:solidFill>
                  <a:schemeClr val="accent6">
                    <a:lumMod val="75000"/>
                  </a:schemeClr>
                </a:solidFill>
              </a:rPr>
              <a:t>터틀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 방향을 오른쪽으로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</a:rPr>
              <a:t>90</a:t>
            </a:r>
            <a:r>
              <a:rPr lang="ko-KR" altLang="en-US" sz="1600" dirty="0">
                <a:solidFill>
                  <a:schemeClr val="accent6">
                    <a:lumMod val="75000"/>
                  </a:schemeClr>
                </a:solidFill>
              </a:rPr>
              <a:t>도 회전</a:t>
            </a:r>
            <a:endParaRPr lang="en-US" altLang="ko-KR" sz="1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512" y="4360475"/>
            <a:ext cx="2101673" cy="183197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313" y="4329149"/>
            <a:ext cx="581099" cy="5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6174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사용자에게 변의 개수</a:t>
            </a:r>
            <a:r>
              <a:rPr lang="en-US" altLang="ko-KR" dirty="0"/>
              <a:t>,</a:t>
            </a:r>
            <a:r>
              <a:rPr lang="ko-KR" altLang="en-US" dirty="0"/>
              <a:t> 길이</a:t>
            </a:r>
            <a:r>
              <a:rPr lang="en-US" altLang="ko-KR" dirty="0"/>
              <a:t>, </a:t>
            </a:r>
            <a:r>
              <a:rPr lang="ko-KR" altLang="en-US" dirty="0"/>
              <a:t>색상을 입력 받아 </a:t>
            </a:r>
            <a:r>
              <a:rPr lang="ko-KR" altLang="en-US" dirty="0" err="1"/>
              <a:t>터틀</a:t>
            </a:r>
            <a:r>
              <a:rPr lang="ko-KR" altLang="en-US" dirty="0"/>
              <a:t> 그래픽의 </a:t>
            </a:r>
            <a:r>
              <a:rPr lang="en-US" altLang="ko-KR" dirty="0" err="1"/>
              <a:t>fd</a:t>
            </a:r>
            <a:r>
              <a:rPr lang="en-US" altLang="ko-KR" dirty="0"/>
              <a:t>( ),</a:t>
            </a:r>
            <a:r>
              <a:rPr lang="ko-KR" altLang="en-US" dirty="0"/>
              <a:t> </a:t>
            </a:r>
            <a:r>
              <a:rPr lang="en-US" altLang="ko-KR" dirty="0" err="1"/>
              <a:t>lt</a:t>
            </a:r>
            <a:r>
              <a:rPr lang="en-US" altLang="ko-KR" dirty="0"/>
              <a:t>( ), </a:t>
            </a:r>
            <a:r>
              <a:rPr lang="en-US" altLang="ko-KR" dirty="0" err="1"/>
              <a:t>begin_fill</a:t>
            </a:r>
            <a:r>
              <a:rPr lang="en-US" altLang="ko-KR" dirty="0"/>
              <a:t>( ), </a:t>
            </a:r>
            <a:r>
              <a:rPr lang="en-US" altLang="ko-KR" dirty="0" err="1"/>
              <a:t>fillcolor</a:t>
            </a:r>
            <a:r>
              <a:rPr lang="en-US" altLang="ko-KR" dirty="0"/>
              <a:t>( ), </a:t>
            </a:r>
            <a:r>
              <a:rPr lang="en-US" altLang="ko-KR" dirty="0" err="1"/>
              <a:t>end_fill</a:t>
            </a:r>
            <a:r>
              <a:rPr lang="en-US" altLang="ko-KR" dirty="0"/>
              <a:t>( )</a:t>
            </a:r>
            <a:r>
              <a:rPr lang="ko-KR" altLang="en-US" dirty="0"/>
              <a:t>과 </a:t>
            </a:r>
            <a:r>
              <a:rPr lang="ko-KR" altLang="en-US" dirty="0" err="1"/>
              <a:t>반복문을</a:t>
            </a:r>
            <a:r>
              <a:rPr lang="ko-KR" altLang="en-US" dirty="0"/>
              <a:t> 이용하여 정다각형을 그리고는 프로그램을 작성해보자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도형 그리기 </a:t>
            </a:r>
            <a:r>
              <a:rPr lang="en-US" altLang="ko-KR" dirty="0"/>
              <a:t>: </a:t>
            </a:r>
            <a:r>
              <a:rPr lang="ko-KR" altLang="en-US" dirty="0"/>
              <a:t>정다각형 그리기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83616" y="2564482"/>
            <a:ext cx="5227458" cy="3293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</a:lstStyle>
          <a:p>
            <a:r>
              <a:rPr lang="en-US" altLang="ko-KR" sz="1600" dirty="0"/>
              <a:t>from turtle import * </a:t>
            </a:r>
          </a:p>
          <a:p>
            <a:endParaRPr lang="en-US" altLang="ko-KR" sz="1600" dirty="0"/>
          </a:p>
          <a:p>
            <a:r>
              <a:rPr lang="en-US" altLang="ko-KR" sz="1600" dirty="0"/>
              <a:t>shape('turtle')</a:t>
            </a:r>
          </a:p>
          <a:p>
            <a:r>
              <a:rPr lang="en-US" altLang="ko-KR" sz="1600" dirty="0"/>
              <a:t>n =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(input('</a:t>
            </a:r>
            <a:r>
              <a:rPr lang="ko-KR" altLang="en-US" sz="1600" dirty="0"/>
              <a:t>변의 개수를 입력하세요</a:t>
            </a:r>
            <a:r>
              <a:rPr lang="en-US" altLang="ko-KR" sz="1600" dirty="0"/>
              <a:t>: '))</a:t>
            </a:r>
          </a:p>
          <a:p>
            <a:r>
              <a:rPr lang="en-US" altLang="ko-KR" sz="1600" dirty="0"/>
              <a:t>length =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(input('</a:t>
            </a:r>
            <a:r>
              <a:rPr lang="ko-KR" altLang="en-US" sz="1600" dirty="0"/>
              <a:t>변의 길이를 입력하세요</a:t>
            </a:r>
            <a:r>
              <a:rPr lang="en-US" altLang="ko-KR" sz="1600" dirty="0"/>
              <a:t>: '))</a:t>
            </a:r>
          </a:p>
          <a:p>
            <a:r>
              <a:rPr lang="en-US" altLang="ko-KR" sz="1600" dirty="0"/>
              <a:t>col = input('</a:t>
            </a:r>
            <a:r>
              <a:rPr lang="ko-KR" altLang="en-US" sz="1600" dirty="0"/>
              <a:t>색상을 입력하세요</a:t>
            </a:r>
            <a:r>
              <a:rPr lang="en-US" altLang="ko-KR" sz="1600" dirty="0"/>
              <a:t>: ')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begin_fill</a:t>
            </a:r>
            <a:r>
              <a:rPr lang="en-US" altLang="ko-KR" sz="1600" dirty="0"/>
              <a:t>()</a:t>
            </a:r>
          </a:p>
          <a:p>
            <a:r>
              <a:rPr lang="en-US" altLang="ko-KR" sz="1600" dirty="0" err="1"/>
              <a:t>fillcolor</a:t>
            </a:r>
            <a:r>
              <a:rPr lang="en-US" altLang="ko-KR" sz="1600" dirty="0"/>
              <a:t>(col)</a:t>
            </a:r>
          </a:p>
          <a:p>
            <a:r>
              <a:rPr lang="en-US" altLang="ko-KR" sz="1600" dirty="0"/>
              <a:t>for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in range(n):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err="1"/>
              <a:t>fd</a:t>
            </a:r>
            <a:r>
              <a:rPr lang="en-US" altLang="ko-KR" sz="1600" dirty="0"/>
              <a:t>(length)</a:t>
            </a:r>
          </a:p>
          <a:p>
            <a:r>
              <a:rPr lang="en-US" altLang="ko-KR" sz="1600" dirty="0"/>
              <a:t>	</a:t>
            </a:r>
            <a:r>
              <a:rPr lang="en-US" altLang="ko-KR" sz="1600" dirty="0" err="1"/>
              <a:t>lt</a:t>
            </a:r>
            <a:r>
              <a:rPr lang="en-US" altLang="ko-KR" sz="1600" dirty="0"/>
              <a:t>(360/n)</a:t>
            </a:r>
          </a:p>
          <a:p>
            <a:r>
              <a:rPr lang="en-US" altLang="ko-KR" sz="1600" dirty="0" err="1"/>
              <a:t>end_fill</a:t>
            </a:r>
            <a:r>
              <a:rPr lang="en-US" altLang="ko-KR" sz="1600" dirty="0"/>
              <a:t>()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039992" y="2311727"/>
            <a:ext cx="4348852" cy="3778480"/>
            <a:chOff x="6440667" y="2279259"/>
            <a:chExt cx="4348852" cy="3778480"/>
          </a:xfrm>
        </p:grpSpPr>
        <p:sp>
          <p:nvSpPr>
            <p:cNvPr id="11" name="TextBox 10"/>
            <p:cNvSpPr txBox="1"/>
            <p:nvPr/>
          </p:nvSpPr>
          <p:spPr>
            <a:xfrm>
              <a:off x="7089773" y="2279259"/>
              <a:ext cx="3699746" cy="7306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600">
                  <a:solidFill>
                    <a:schemeClr val="accent2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ko-KR" altLang="en-US" dirty="0">
                  <a:solidFill>
                    <a:srgbClr val="0070C0"/>
                  </a:solidFill>
                </a:rPr>
                <a:t>변의 개수를 입력하세요</a:t>
              </a:r>
              <a:r>
                <a:rPr lang="en-US" altLang="ko-KR" dirty="0">
                  <a:solidFill>
                    <a:srgbClr val="0070C0"/>
                  </a:solidFill>
                </a:rPr>
                <a:t>: </a:t>
              </a:r>
              <a:r>
                <a:rPr lang="en-US" altLang="ko-KR" dirty="0">
                  <a:solidFill>
                    <a:srgbClr val="C00000"/>
                  </a:solidFill>
                </a:rPr>
                <a:t>5</a:t>
              </a:r>
            </a:p>
            <a:p>
              <a:r>
                <a:rPr lang="ko-KR" altLang="en-US" dirty="0">
                  <a:solidFill>
                    <a:srgbClr val="0070C0"/>
                  </a:solidFill>
                </a:rPr>
                <a:t>변의 길이를 입력하세요</a:t>
              </a:r>
              <a:r>
                <a:rPr lang="en-US" altLang="ko-KR" dirty="0">
                  <a:solidFill>
                    <a:srgbClr val="0070C0"/>
                  </a:solidFill>
                </a:rPr>
                <a:t>: </a:t>
              </a:r>
              <a:r>
                <a:rPr lang="en-US" altLang="ko-KR" dirty="0">
                  <a:solidFill>
                    <a:srgbClr val="C00000"/>
                  </a:solidFill>
                </a:rPr>
                <a:t>100</a:t>
              </a:r>
            </a:p>
            <a:p>
              <a:r>
                <a:rPr lang="ko-KR" altLang="en-US" dirty="0">
                  <a:solidFill>
                    <a:srgbClr val="0070C0"/>
                  </a:solidFill>
                </a:rPr>
                <a:t>색상을 입력하세요</a:t>
              </a:r>
              <a:r>
                <a:rPr lang="en-US" altLang="ko-KR" dirty="0">
                  <a:solidFill>
                    <a:srgbClr val="0070C0"/>
                  </a:solidFill>
                </a:rPr>
                <a:t>: </a:t>
              </a:r>
              <a:r>
                <a:rPr lang="en-US" altLang="ko-KR" dirty="0">
                  <a:solidFill>
                    <a:srgbClr val="C00000"/>
                  </a:solidFill>
                </a:rPr>
                <a:t>purple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0667" y="2279259"/>
              <a:ext cx="581099" cy="50551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rcRect l="1528" r="1310"/>
            <a:stretch/>
          </p:blipFill>
          <p:spPr>
            <a:xfrm>
              <a:off x="7232647" y="3154132"/>
              <a:ext cx="3121027" cy="29036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88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마우스로 거북이를 조정하여 그림을 그리는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마우스로 그림 그리기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4DCEADF-772F-8C4F-83FC-FA1513F1B0E7}"/>
              </a:ext>
            </a:extLst>
          </p:cNvPr>
          <p:cNvGrpSpPr/>
          <p:nvPr/>
        </p:nvGrpSpPr>
        <p:grpSpPr>
          <a:xfrm>
            <a:off x="1318075" y="2180481"/>
            <a:ext cx="7650850" cy="3697140"/>
            <a:chOff x="746575" y="2123768"/>
            <a:chExt cx="7650850" cy="3697140"/>
          </a:xfrm>
        </p:grpSpPr>
        <p:sp>
          <p:nvSpPr>
            <p:cNvPr id="12" name="직사각형 11"/>
            <p:cNvSpPr/>
            <p:nvPr/>
          </p:nvSpPr>
          <p:spPr>
            <a:xfrm>
              <a:off x="746575" y="2123768"/>
              <a:ext cx="3699802" cy="23083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import turtle as t</a:t>
              </a:r>
            </a:p>
            <a:p>
              <a:endPara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  <a:p>
              <a:r>
                <a:rPr lang="en-US" altLang="ko-KR" dirty="0" err="1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t.speed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(0)</a:t>
              </a:r>
            </a:p>
            <a:p>
              <a:r>
                <a:rPr lang="en-US" altLang="ko-KR" dirty="0" err="1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t.pensize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(2)</a:t>
              </a:r>
            </a:p>
            <a:p>
              <a:r>
                <a:rPr lang="en-US" altLang="ko-KR" dirty="0" err="1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t.hideturtle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()</a:t>
              </a:r>
            </a:p>
            <a:p>
              <a:r>
                <a:rPr lang="en-US" altLang="ko-KR" dirty="0" err="1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t.onscreenclick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(</a:t>
              </a:r>
              <a:r>
                <a:rPr lang="en-US" altLang="ko-KR" dirty="0" err="1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t.goto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)</a:t>
              </a:r>
            </a:p>
            <a:p>
              <a:endPara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  <a:p>
              <a:r>
                <a:rPr lang="en-US" altLang="ko-KR" dirty="0" err="1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t.mainloop</a:t>
              </a:r>
              <a:r>
                <a:rPr lang="en-US" altLang="ko-KR" dirty="0"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()</a:t>
              </a: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3337" y="2631384"/>
              <a:ext cx="3644088" cy="318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471104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turtle </a:t>
            </a:r>
            <a:r>
              <a:rPr lang="ko-KR" altLang="en-US" dirty="0"/>
              <a:t>데모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976BAB1-C55C-4A8F-AF9C-FA5200032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54" y="1573292"/>
            <a:ext cx="3007519" cy="1364456"/>
          </a:xfrm>
          <a:prstGeom prst="rect">
            <a:avLst/>
          </a:prstGeom>
        </p:spPr>
      </p:pic>
      <p:pic>
        <p:nvPicPr>
          <p:cNvPr id="9" name="녹화_2020_05_02_21_16_23_379">
            <a:hlinkClick r:id="" action="ppaction://media"/>
            <a:extLst>
              <a:ext uri="{FF2B5EF4-FFF2-40B4-BE49-F238E27FC236}">
                <a16:creationId xmlns:a16="http://schemas.microsoft.com/office/drawing/2014/main" id="{CEF9EF10-B057-43E2-BAEB-081A00004A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75129" y="1933303"/>
            <a:ext cx="7540367" cy="36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0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10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en-US" altLang="ko-KR" dirty="0"/>
              <a:t>turtle </a:t>
            </a:r>
            <a:r>
              <a:rPr lang="ko-KR" altLang="en-US" dirty="0"/>
              <a:t>데모</a:t>
            </a:r>
          </a:p>
        </p:txBody>
      </p:sp>
      <p:pic>
        <p:nvPicPr>
          <p:cNvPr id="5" name="python_turtle_ex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1275" y="1381124"/>
            <a:ext cx="8359422" cy="47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0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서식 지정하기</a:t>
            </a:r>
            <a:endParaRPr lang="en-US" altLang="ko-KR" dirty="0"/>
          </a:p>
          <a:p>
            <a:pPr lvl="1"/>
            <a:r>
              <a:rPr lang="ko-KR" altLang="en-US" dirty="0"/>
              <a:t>문자열에 포맷 코드 </a:t>
            </a:r>
            <a:r>
              <a:rPr lang="en-US" altLang="ko-KR" b="1" dirty="0">
                <a:solidFill>
                  <a:srgbClr val="C00000"/>
                </a:solidFill>
              </a:rPr>
              <a:t>s</a:t>
            </a:r>
            <a:r>
              <a:rPr lang="ko-KR" altLang="en-US" dirty="0"/>
              <a:t>를 사용하여 </a:t>
            </a:r>
            <a:r>
              <a:rPr lang="ko-KR" altLang="en-US" dirty="0" err="1"/>
              <a:t>서식화</a:t>
            </a:r>
            <a:endParaRPr lang="en-US" altLang="ko-KR" dirty="0"/>
          </a:p>
          <a:p>
            <a:pPr lvl="1"/>
            <a:r>
              <a:rPr lang="en-US" altLang="ko-KR" dirty="0"/>
              <a:t>%ns : n</a:t>
            </a:r>
            <a:r>
              <a:rPr lang="ko-KR" altLang="en-US" dirty="0"/>
              <a:t>은 자릿수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% </a:t>
            </a:r>
            <a:r>
              <a:rPr lang="ko-KR" altLang="en-US" dirty="0"/>
              <a:t>기호 사용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22776" y="3188046"/>
            <a:ext cx="4500500" cy="7776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print("</a:t>
            </a:r>
            <a:r>
              <a:rPr lang="en-US" altLang="ko-KR" dirty="0">
                <a:solidFill>
                  <a:srgbClr val="C00000"/>
                </a:solidFill>
              </a:rPr>
              <a:t>%s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CT_Python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print("</a:t>
            </a:r>
            <a:r>
              <a:rPr lang="en-US" altLang="ko-KR" dirty="0">
                <a:solidFill>
                  <a:srgbClr val="C00000"/>
                </a:solidFill>
              </a:rPr>
              <a:t>%10s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>
                <a:solidFill>
                  <a:srgbClr val="C00000"/>
                </a:solidFill>
              </a:rPr>
              <a:t>%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CT_Python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922776" y="4075498"/>
            <a:ext cx="4500500" cy="619378"/>
            <a:chOff x="1480523" y="2632689"/>
            <a:chExt cx="4152296" cy="61937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06CC13A-838D-4C62-884B-5E5AF286EB2D}"/>
                </a:ext>
              </a:extLst>
            </p:cNvPr>
            <p:cNvSpPr txBox="1"/>
            <p:nvPr/>
          </p:nvSpPr>
          <p:spPr>
            <a:xfrm>
              <a:off x="2061622" y="2667292"/>
              <a:ext cx="3571197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CT_Python</a:t>
              </a:r>
              <a:endParaRPr lang="en-US" altLang="ko-KR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dirty="0" err="1">
                  <a:solidFill>
                    <a:srgbClr val="0070C0"/>
                  </a:solidFill>
                  <a:latin typeface="Consolas" panose="020B0609020204030204" pitchFamily="49" charset="0"/>
                </a:rPr>
                <a:t>CT_Python</a:t>
              </a:r>
              <a:endParaRPr lang="en-US" altLang="ko-KR" sz="1600" dirty="0">
                <a:solidFill>
                  <a:srgbClr val="0070C0"/>
                </a:solidFill>
                <a:latin typeface="Consolas" panose="020B0609020204030204" pitchFamily="49" charset="0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0523" y="2632689"/>
              <a:ext cx="581099" cy="505510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>
            <a:off x="5691527" y="3331528"/>
            <a:ext cx="5985979" cy="1094118"/>
            <a:chOff x="1339567" y="3630732"/>
            <a:chExt cx="7477813" cy="1606761"/>
          </a:xfrm>
        </p:grpSpPr>
        <p:grpSp>
          <p:nvGrpSpPr>
            <p:cNvPr id="77" name="그룹 76"/>
            <p:cNvGrpSpPr/>
            <p:nvPr/>
          </p:nvGrpSpPr>
          <p:grpSpPr>
            <a:xfrm>
              <a:off x="2752757" y="3630732"/>
              <a:ext cx="1703294" cy="457200"/>
              <a:chOff x="6615952" y="1454057"/>
              <a:chExt cx="1703294" cy="457200"/>
            </a:xfrm>
          </p:grpSpPr>
          <p:sp>
            <p:nvSpPr>
              <p:cNvPr id="100" name="직사각형 99"/>
              <p:cNvSpPr/>
              <p:nvPr/>
            </p:nvSpPr>
            <p:spPr>
              <a:xfrm>
                <a:off x="6615952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C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7238999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02" name="직사각형 101"/>
              <p:cNvSpPr/>
              <p:nvPr/>
            </p:nvSpPr>
            <p:spPr>
              <a:xfrm>
                <a:off x="7862046" y="1454057"/>
                <a:ext cx="457200" cy="457200"/>
              </a:xfrm>
              <a:prstGeom prst="rect">
                <a:avLst/>
              </a:prstGeom>
              <a:noFill/>
              <a:ln w="28575">
                <a:solidFill>
                  <a:srgbClr val="21439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_</a:t>
                </a:r>
                <a:endParaRPr lang="ko-KR" altLang="en-US" b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78" name="직사각형 77"/>
            <p:cNvSpPr/>
            <p:nvPr/>
          </p:nvSpPr>
          <p:spPr>
            <a:xfrm>
              <a:off x="2752757" y="438471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375804" y="438471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C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3998851" y="438471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621898" y="438471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_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244945" y="4384710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P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569999" y="3630732"/>
              <a:ext cx="511039" cy="497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onsolas" panose="020B0609020204030204" pitchFamily="49" charset="0"/>
                </a:rPr>
                <a:t>%s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339567" y="4380245"/>
              <a:ext cx="791390" cy="4971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Consolas" panose="020B0609020204030204" pitchFamily="49" charset="0"/>
                </a:rPr>
                <a:t>%10s</a:t>
              </a:r>
              <a:endParaRPr lang="ko-KR" alt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85" name="직선 화살표 연결선 84"/>
            <p:cNvCxnSpPr/>
            <p:nvPr/>
          </p:nvCxnSpPr>
          <p:spPr>
            <a:xfrm flipV="1">
              <a:off x="2752757" y="5052827"/>
              <a:ext cx="6064623" cy="44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/>
            <p:nvPr/>
          </p:nvSpPr>
          <p:spPr>
            <a:xfrm>
              <a:off x="5237113" y="4868161"/>
              <a:ext cx="9300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열 자리</a:t>
              </a:r>
            </a:p>
          </p:txBody>
        </p:sp>
        <p:sp>
          <p:nvSpPr>
            <p:cNvPr id="87" name="오른쪽 화살표 86"/>
            <p:cNvSpPr/>
            <p:nvPr/>
          </p:nvSpPr>
          <p:spPr>
            <a:xfrm>
              <a:off x="2169230" y="3792537"/>
              <a:ext cx="389965" cy="147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오른쪽 화살표 87"/>
            <p:cNvSpPr/>
            <p:nvPr/>
          </p:nvSpPr>
          <p:spPr>
            <a:xfrm>
              <a:off x="2169230" y="4554572"/>
              <a:ext cx="389965" cy="147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867992" y="438024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491039" y="438024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7114086" y="438024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h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7737133" y="438024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o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8360180" y="4380245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n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621898" y="363073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P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5244945" y="363073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y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867992" y="363073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t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6491039" y="363073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h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7114086" y="363073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o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737133" y="3630732"/>
              <a:ext cx="457200" cy="457200"/>
            </a:xfrm>
            <a:prstGeom prst="rect">
              <a:avLst/>
            </a:prstGeom>
            <a:noFill/>
            <a:ln w="28575">
              <a:solidFill>
                <a:srgbClr val="214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n</a:t>
              </a:r>
              <a:endParaRPr lang="ko-KR" altLang="en-US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438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문자열의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dirty="0" err="1"/>
              <a:t>str.format</a:t>
            </a:r>
            <a:r>
              <a:rPr lang="en-US" altLang="ko-KR" dirty="0"/>
              <a:t>( )</a:t>
            </a:r>
            <a:r>
              <a:rPr lang="ko-KR" altLang="en-US" dirty="0"/>
              <a:t>을 사용한 </a:t>
            </a:r>
            <a:r>
              <a:rPr lang="ko-KR" altLang="en-US" dirty="0" err="1"/>
              <a:t>포맷팅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{ } </a:t>
            </a:r>
            <a:r>
              <a:rPr lang="ko-KR" altLang="en-US" dirty="0"/>
              <a:t>기호를 사용</a:t>
            </a:r>
            <a:endParaRPr lang="en-US" altLang="ko-KR" dirty="0"/>
          </a:p>
          <a:p>
            <a:pPr lvl="1"/>
            <a:r>
              <a:rPr lang="ko-KR" altLang="en-US" dirty="0"/>
              <a:t>문자열 안에 중괄호 </a:t>
            </a:r>
            <a:r>
              <a:rPr lang="en-US" altLang="ko-KR" dirty="0"/>
              <a:t>{ }</a:t>
            </a:r>
            <a:r>
              <a:rPr lang="ko-KR" altLang="en-US" dirty="0"/>
              <a:t>로 데이터가 들어갈 자리를 만들고</a:t>
            </a:r>
            <a:br>
              <a:rPr lang="en-US" altLang="ko-KR" dirty="0"/>
            </a:br>
            <a:r>
              <a:rPr lang="en-US" altLang="ko-KR" dirty="0"/>
              <a:t>format( ) </a:t>
            </a:r>
            <a:r>
              <a:rPr lang="ko-KR" altLang="en-US" dirty="0"/>
              <a:t>함수를 호출할 때 이 자리에 들어갈 데이터를 차례대로 지정하면</a:t>
            </a:r>
            <a:br>
              <a:rPr lang="en-US" altLang="ko-KR" dirty="0"/>
            </a:br>
            <a:r>
              <a:rPr lang="ko-KR" altLang="en-US" dirty="0"/>
              <a:t>원하는 형식의 문자열을 만들어 출력할 수 있음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13187" y="3812801"/>
            <a:ext cx="6077092" cy="8365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print("x = %d and y = %d" % (5, 10))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print("x = </a:t>
            </a:r>
            <a:r>
              <a:rPr lang="en-US" altLang="ko-KR" dirty="0">
                <a:solidFill>
                  <a:srgbClr val="C00000"/>
                </a:solidFill>
              </a:rPr>
              <a:t>{}</a:t>
            </a:r>
            <a:r>
              <a:rPr lang="en-US" altLang="ko-KR" dirty="0">
                <a:solidFill>
                  <a:schemeClr val="tx1"/>
                </a:solidFill>
              </a:rPr>
              <a:t> and y = </a:t>
            </a:r>
            <a:r>
              <a:rPr lang="en-US" altLang="ko-KR" dirty="0">
                <a:solidFill>
                  <a:srgbClr val="C00000"/>
                </a:solidFill>
              </a:rPr>
              <a:t>{}</a:t>
            </a:r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en-US" altLang="ko-KR" dirty="0">
                <a:solidFill>
                  <a:srgbClr val="C00000"/>
                </a:solidFill>
              </a:rPr>
              <a:t>.format(</a:t>
            </a:r>
            <a:r>
              <a:rPr lang="en-US" altLang="ko-KR" dirty="0">
                <a:solidFill>
                  <a:schemeClr val="tx1"/>
                </a:solidFill>
              </a:rPr>
              <a:t>5, 10</a:t>
            </a:r>
            <a:r>
              <a:rPr lang="en-US" altLang="ko-KR" dirty="0">
                <a:solidFill>
                  <a:srgbClr val="C00000"/>
                </a:solidFill>
              </a:rPr>
              <a:t>)</a:t>
            </a:r>
            <a:r>
              <a:rPr lang="en-US" altLang="ko-KR" dirty="0">
                <a:solidFill>
                  <a:schemeClr val="tx1"/>
                </a:solidFill>
              </a:rPr>
              <a:t>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같은 결과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313187" y="4780936"/>
            <a:ext cx="6077092" cy="619378"/>
            <a:chOff x="1480523" y="2632689"/>
            <a:chExt cx="4152296" cy="6193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6CC13A-838D-4C62-884B-5E5AF286EB2D}"/>
                </a:ext>
              </a:extLst>
            </p:cNvPr>
            <p:cNvSpPr txBox="1"/>
            <p:nvPr/>
          </p:nvSpPr>
          <p:spPr>
            <a:xfrm>
              <a:off x="2061622" y="2667292"/>
              <a:ext cx="3571197" cy="5847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x = 5 and y = 10</a:t>
              </a:r>
            </a:p>
            <a:p>
              <a:r>
                <a:rPr lang="en-US" altLang="ko-KR" sz="1600" dirty="0">
                  <a:solidFill>
                    <a:srgbClr val="0070C0"/>
                  </a:solidFill>
                  <a:latin typeface="Consolas" panose="020B0609020204030204" pitchFamily="49" charset="0"/>
                </a:rPr>
                <a:t>x = 5 and y = 10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0523" y="2632689"/>
              <a:ext cx="581099" cy="505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06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{ } </a:t>
            </a:r>
            <a:r>
              <a:rPr lang="ko-KR" altLang="en-US" dirty="0"/>
              <a:t>기호 내에 </a:t>
            </a:r>
            <a:r>
              <a:rPr lang="ko-KR" altLang="en-US" b="1" dirty="0">
                <a:solidFill>
                  <a:srgbClr val="C00000"/>
                </a:solidFill>
              </a:rPr>
              <a:t>숫자</a:t>
            </a:r>
            <a:r>
              <a:rPr lang="ko-KR" altLang="en-US" dirty="0"/>
              <a:t>를 집어 넣게 되면 </a:t>
            </a:r>
            <a:r>
              <a:rPr lang="ko-KR" altLang="en-US" b="1" dirty="0">
                <a:solidFill>
                  <a:srgbClr val="C00000"/>
                </a:solidFill>
              </a:rPr>
              <a:t>인수의 인덱스</a:t>
            </a:r>
            <a:r>
              <a:rPr lang="ko-KR" altLang="en-US" dirty="0"/>
              <a:t>를 나타냄</a:t>
            </a:r>
            <a:endParaRPr lang="en-US" altLang="ko-KR" dirty="0"/>
          </a:p>
          <a:p>
            <a:pPr lvl="1"/>
            <a:r>
              <a:rPr lang="ko-KR" altLang="en-US" dirty="0"/>
              <a:t>변수 삽입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개 이상의 값 넣기 예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85732" y="2237394"/>
            <a:ext cx="6696217" cy="101063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number = 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print("I eat </a:t>
            </a:r>
            <a:r>
              <a:rPr lang="en-US" altLang="ko-KR" dirty="0">
                <a:solidFill>
                  <a:srgbClr val="C00000"/>
                </a:solidFill>
              </a:rPr>
              <a:t>{0}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apples."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(number)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I eat 3 apples.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85733" y="3886200"/>
            <a:ext cx="6696217" cy="14966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{0}</a:t>
            </a:r>
            <a:r>
              <a:rPr lang="en-US" altLang="ko-KR" dirty="0">
                <a:solidFill>
                  <a:schemeClr val="tx1"/>
                </a:solidFill>
              </a:rPr>
              <a:t> is a son of </a:t>
            </a:r>
            <a:r>
              <a:rPr lang="en-US" altLang="ko-KR" dirty="0">
                <a:solidFill>
                  <a:srgbClr val="C00000"/>
                </a:solidFill>
              </a:rPr>
              <a:t>{1}</a:t>
            </a:r>
            <a:r>
              <a:rPr lang="en-US" altLang="ko-KR" dirty="0">
                <a:solidFill>
                  <a:schemeClr val="tx1"/>
                </a:solidFill>
              </a:rPr>
              <a:t>."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.format('Simon', 'John')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Simon is a son of John.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en-US" altLang="ko-KR" dirty="0">
                <a:solidFill>
                  <a:srgbClr val="C00000"/>
                </a:solidFill>
              </a:rPr>
              <a:t>{1}</a:t>
            </a:r>
            <a:r>
              <a:rPr lang="en-US" altLang="ko-KR" dirty="0">
                <a:solidFill>
                  <a:schemeClr val="tx1"/>
                </a:solidFill>
              </a:rPr>
              <a:t> is a son of </a:t>
            </a:r>
            <a:r>
              <a:rPr lang="en-US" altLang="ko-KR" dirty="0">
                <a:solidFill>
                  <a:srgbClr val="C00000"/>
                </a:solidFill>
              </a:rPr>
              <a:t>{0}</a:t>
            </a:r>
            <a:r>
              <a:rPr lang="en-US" altLang="ko-KR" dirty="0">
                <a:solidFill>
                  <a:schemeClr val="tx1"/>
                </a:solidFill>
              </a:rPr>
              <a:t>."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.format('Simon', 'John')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John is a son of Simon.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85732" y="5424822"/>
            <a:ext cx="4354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{0}</a:t>
            </a:r>
            <a:r>
              <a:rPr lang="ko-KR" altLang="en-US" sz="1600" dirty="0">
                <a:solidFill>
                  <a:srgbClr val="C00000"/>
                </a:solidFill>
              </a:rPr>
              <a:t>은</a:t>
            </a:r>
            <a:r>
              <a:rPr lang="en-US" altLang="ko-KR" sz="1600" dirty="0">
                <a:solidFill>
                  <a:srgbClr val="C00000"/>
                </a:solidFill>
              </a:rPr>
              <a:t> format( ) </a:t>
            </a:r>
            <a:r>
              <a:rPr lang="ko-KR" altLang="en-US" sz="1600" dirty="0">
                <a:solidFill>
                  <a:srgbClr val="C00000"/>
                </a:solidFill>
              </a:rPr>
              <a:t>함수의 첫 번째 인수 값으로 바뀜</a:t>
            </a:r>
            <a:endParaRPr lang="en-US" altLang="ko-KR" sz="1600" dirty="0">
              <a:solidFill>
                <a:srgbClr val="C00000"/>
              </a:solidFill>
            </a:endParaRPr>
          </a:p>
          <a:p>
            <a:r>
              <a:rPr lang="en-US" altLang="ko-KR" sz="1600" dirty="0">
                <a:solidFill>
                  <a:srgbClr val="C00000"/>
                </a:solidFill>
              </a:rPr>
              <a:t>{1}</a:t>
            </a:r>
            <a:r>
              <a:rPr lang="ko-KR" altLang="en-US" sz="1600" dirty="0">
                <a:solidFill>
                  <a:srgbClr val="C00000"/>
                </a:solidFill>
              </a:rPr>
              <a:t>은</a:t>
            </a:r>
            <a:r>
              <a:rPr lang="en-US" altLang="ko-KR" sz="1600" dirty="0">
                <a:solidFill>
                  <a:srgbClr val="C00000"/>
                </a:solidFill>
              </a:rPr>
              <a:t> format( ) </a:t>
            </a:r>
            <a:r>
              <a:rPr lang="ko-KR" altLang="en-US" sz="1600" dirty="0">
                <a:solidFill>
                  <a:srgbClr val="C00000"/>
                </a:solidFill>
              </a:rPr>
              <a:t>함수의 두 번째 인수 값으로 바뀜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그리기, 시계이(가) 표시된 사진&#10;&#10;자동 생성된 설명">
            <a:extLst>
              <a:ext uri="{FF2B5EF4-FFF2-40B4-BE49-F238E27FC236}">
                <a16:creationId xmlns:a16="http://schemas.microsoft.com/office/drawing/2014/main" id="{B2A9FEC8-C264-1B46-968C-7EC240DF6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70" y="2291006"/>
            <a:ext cx="6794500" cy="325120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컴퓨터와 사용자와의 상호작용 수단</a:t>
            </a:r>
            <a:endParaRPr lang="en-US" altLang="ko-KR" dirty="0"/>
          </a:p>
          <a:p>
            <a:pPr lvl="1"/>
            <a:r>
              <a:rPr lang="en-US" altLang="ko-KR" dirty="0"/>
              <a:t>input() </a:t>
            </a:r>
            <a:r>
              <a:rPr lang="ko-KR" altLang="en-US" dirty="0"/>
              <a:t>함수</a:t>
            </a:r>
            <a:r>
              <a:rPr lang="en-US" altLang="ko-KR" dirty="0"/>
              <a:t>, print() </a:t>
            </a:r>
            <a:r>
              <a:rPr lang="ko-KR" altLang="en-US" dirty="0"/>
              <a:t>함수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입출력 함수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769C1D-44F8-0246-8177-9A0CD29E8B39}"/>
              </a:ext>
            </a:extLst>
          </p:cNvPr>
          <p:cNvGrpSpPr/>
          <p:nvPr/>
        </p:nvGrpSpPr>
        <p:grpSpPr>
          <a:xfrm>
            <a:off x="5146863" y="3063826"/>
            <a:ext cx="1898277" cy="2536099"/>
            <a:chOff x="3499036" y="3338145"/>
            <a:chExt cx="1898277" cy="25360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B22DDA-B318-4C44-9FB5-1C4A21D2D0FA}"/>
                </a:ext>
              </a:extLst>
            </p:cNvPr>
            <p:cNvSpPr txBox="1"/>
            <p:nvPr/>
          </p:nvSpPr>
          <p:spPr>
            <a:xfrm>
              <a:off x="3499036" y="5535690"/>
              <a:ext cx="18982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사용자 인터페이스</a:t>
              </a:r>
              <a:endParaRPr kumimoji="1" lang="ko-Kore-KR" altLang="en-US" sz="1600" dirty="0">
                <a:latin typeface="Malgun Gothic" panose="020B05030200000200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62F471-B3CB-7948-A5D9-32EC331B0EA2}"/>
                </a:ext>
              </a:extLst>
            </p:cNvPr>
            <p:cNvSpPr txBox="1"/>
            <p:nvPr/>
          </p:nvSpPr>
          <p:spPr>
            <a:xfrm>
              <a:off x="4075316" y="3338145"/>
              <a:ext cx="7457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print()</a:t>
              </a:r>
              <a:endParaRPr kumimoji="1" lang="ko-Kore-KR" altLang="en-US" sz="1600" dirty="0">
                <a:latin typeface="Malgun Gothic" panose="020B05030200000200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D96549-07FE-1D4E-8BBA-86B60B53F7C5}"/>
                </a:ext>
              </a:extLst>
            </p:cNvPr>
            <p:cNvSpPr txBox="1"/>
            <p:nvPr/>
          </p:nvSpPr>
          <p:spPr>
            <a:xfrm>
              <a:off x="4052072" y="4703455"/>
              <a:ext cx="7922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6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input()</a:t>
              </a:r>
              <a:endParaRPr kumimoji="1" lang="ko-Kore-KR" altLang="en-US" sz="1600" dirty="0">
                <a:latin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391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{ } </a:t>
            </a:r>
            <a:r>
              <a:rPr lang="ko-KR" altLang="en-US" dirty="0"/>
              <a:t>기호 내에 </a:t>
            </a:r>
            <a:r>
              <a:rPr lang="ko-KR" altLang="en-US" b="1" dirty="0">
                <a:solidFill>
                  <a:srgbClr val="C00000"/>
                </a:solidFill>
              </a:rPr>
              <a:t>키워드</a:t>
            </a: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ko-KR" altLang="en-US" b="1" dirty="0">
                <a:solidFill>
                  <a:srgbClr val="C00000"/>
                </a:solidFill>
              </a:rPr>
              <a:t>이름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ko-KR" altLang="en-US" dirty="0"/>
              <a:t>을 넣어 사용할 수 있음</a:t>
            </a:r>
            <a:endParaRPr lang="en-US" altLang="ko-KR" dirty="0"/>
          </a:p>
          <a:p>
            <a:pPr lvl="1"/>
            <a:r>
              <a:rPr lang="en-US" altLang="ko-KR" dirty="0"/>
              <a:t>{0}, {1}</a:t>
            </a:r>
            <a:r>
              <a:rPr lang="ko-KR" altLang="en-US" dirty="0"/>
              <a:t>과 같은 인덱스 항목 대신 </a:t>
            </a:r>
            <a:r>
              <a:rPr lang="en-US" altLang="ko-KR" dirty="0"/>
              <a:t>{name} </a:t>
            </a:r>
            <a:r>
              <a:rPr lang="ko-KR" altLang="en-US" dirty="0"/>
              <a:t>형태를 이용하는 방법</a:t>
            </a:r>
            <a:endParaRPr lang="en-US" altLang="ko-KR" dirty="0"/>
          </a:p>
          <a:p>
            <a:pPr lvl="1"/>
            <a:r>
              <a:rPr lang="en-US" altLang="ko-KR" dirty="0"/>
              <a:t>{name} </a:t>
            </a:r>
            <a:r>
              <a:rPr lang="ko-KR" altLang="en-US" dirty="0"/>
              <a:t>형태를 이용할 경우 </a:t>
            </a:r>
            <a:r>
              <a:rPr lang="en-US" altLang="ko-KR" dirty="0"/>
              <a:t>format( ) </a:t>
            </a:r>
            <a:r>
              <a:rPr lang="ko-KR" altLang="en-US" dirty="0"/>
              <a:t>함수의 입력 값에는</a:t>
            </a:r>
            <a:br>
              <a:rPr lang="en-US" altLang="ko-KR" dirty="0"/>
            </a:br>
            <a:r>
              <a:rPr lang="ko-KR" altLang="en-US" dirty="0"/>
              <a:t>반드시 </a:t>
            </a:r>
            <a:r>
              <a:rPr lang="en-US" altLang="ko-KR" b="1" dirty="0">
                <a:solidFill>
                  <a:srgbClr val="C00000"/>
                </a:solidFill>
              </a:rPr>
              <a:t>name=value</a:t>
            </a:r>
            <a:r>
              <a:rPr lang="ko-KR" altLang="en-US" b="1" dirty="0">
                <a:solidFill>
                  <a:srgbClr val="C00000"/>
                </a:solidFill>
              </a:rPr>
              <a:t>와 같은 형태의 입력 값이 있어야 함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85732" y="3181350"/>
            <a:ext cx="9391792" cy="17061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print('My name is </a:t>
            </a:r>
            <a:r>
              <a:rPr lang="en-US" altLang="ko-KR" dirty="0">
                <a:solidFill>
                  <a:srgbClr val="C00000"/>
                </a:solidFill>
              </a:rPr>
              <a:t>{0}</a:t>
            </a:r>
            <a:r>
              <a:rPr lang="en-US" altLang="ko-KR" dirty="0">
                <a:solidFill>
                  <a:schemeClr val="tx1"/>
                </a:solidFill>
              </a:rPr>
              <a:t>. I am </a:t>
            </a:r>
            <a:r>
              <a:rPr lang="en-US" altLang="ko-KR" dirty="0">
                <a:solidFill>
                  <a:srgbClr val="C00000"/>
                </a:solidFill>
              </a:rPr>
              <a:t>{1}</a:t>
            </a:r>
            <a:r>
              <a:rPr lang="en-US" altLang="ko-KR" dirty="0">
                <a:solidFill>
                  <a:schemeClr val="tx1"/>
                </a:solidFill>
              </a:rPr>
              <a:t> years </a:t>
            </a:r>
            <a:r>
              <a:rPr lang="en-US" altLang="ko-KR" dirty="0" err="1">
                <a:solidFill>
                  <a:schemeClr val="tx1"/>
                </a:solidFill>
              </a:rPr>
              <a:t>old.'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('Mario', 20)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My name is Mario. I am 20 years old.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print('My name is </a:t>
            </a:r>
            <a:r>
              <a:rPr lang="en-US" altLang="ko-KR" dirty="0">
                <a:solidFill>
                  <a:srgbClr val="C00000"/>
                </a:solidFill>
              </a:rPr>
              <a:t>{name}</a:t>
            </a:r>
            <a:r>
              <a:rPr lang="en-US" altLang="ko-KR" dirty="0">
                <a:solidFill>
                  <a:schemeClr val="tx1"/>
                </a:solidFill>
              </a:rPr>
              <a:t>. I am </a:t>
            </a:r>
            <a:r>
              <a:rPr lang="en-US" altLang="ko-KR" dirty="0">
                <a:solidFill>
                  <a:srgbClr val="C00000"/>
                </a:solidFill>
              </a:rPr>
              <a:t>{age}</a:t>
            </a:r>
            <a:r>
              <a:rPr lang="en-US" altLang="ko-KR" dirty="0">
                <a:solidFill>
                  <a:schemeClr val="tx1"/>
                </a:solidFill>
              </a:rPr>
              <a:t> years </a:t>
            </a:r>
            <a:r>
              <a:rPr lang="en-US" altLang="ko-KR" dirty="0" err="1">
                <a:solidFill>
                  <a:schemeClr val="tx1"/>
                </a:solidFill>
              </a:rPr>
              <a:t>old.'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(name='Mario', age=20)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My name is Mario. I am 20 years old.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90482" y="5036916"/>
            <a:ext cx="8215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문자열의 </a:t>
            </a:r>
            <a:r>
              <a:rPr lang="en-US" altLang="ko-KR" sz="1600" dirty="0">
                <a:solidFill>
                  <a:srgbClr val="C00000"/>
                </a:solidFill>
              </a:rPr>
              <a:t>{name}, {age}</a:t>
            </a:r>
            <a:r>
              <a:rPr lang="ko-KR" altLang="en-US" sz="1600" dirty="0">
                <a:solidFill>
                  <a:srgbClr val="C00000"/>
                </a:solidFill>
              </a:rPr>
              <a:t>가 </a:t>
            </a:r>
            <a:r>
              <a:rPr lang="en-US" altLang="ko-KR" sz="1600" dirty="0">
                <a:solidFill>
                  <a:srgbClr val="C00000"/>
                </a:solidFill>
              </a:rPr>
              <a:t>format( ) </a:t>
            </a:r>
            <a:r>
              <a:rPr lang="ko-KR" altLang="en-US" sz="1600" dirty="0">
                <a:solidFill>
                  <a:srgbClr val="C00000"/>
                </a:solidFill>
              </a:rPr>
              <a:t>함수의 입력 값인 </a:t>
            </a:r>
            <a:r>
              <a:rPr lang="en-US" altLang="ko-KR" sz="1600" dirty="0">
                <a:solidFill>
                  <a:srgbClr val="C00000"/>
                </a:solidFill>
              </a:rPr>
              <a:t>name=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altLang="ko-KR" sz="1600" dirty="0">
                <a:solidFill>
                  <a:srgbClr val="C00000"/>
                </a:solidFill>
              </a:rPr>
              <a:t>Mario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'</a:t>
            </a:r>
            <a:r>
              <a:rPr lang="en-US" altLang="ko-KR" sz="1600" dirty="0">
                <a:solidFill>
                  <a:srgbClr val="C00000"/>
                </a:solidFill>
              </a:rPr>
              <a:t>, age=20 </a:t>
            </a:r>
            <a:r>
              <a:rPr lang="ko-KR" altLang="en-US" sz="1600" dirty="0">
                <a:solidFill>
                  <a:srgbClr val="C00000"/>
                </a:solidFill>
              </a:rPr>
              <a:t>값으로 각각 바뀜</a:t>
            </a:r>
            <a:endParaRPr lang="en-US" altLang="ko-KR" sz="1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00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{ } </a:t>
            </a:r>
            <a:r>
              <a:rPr lang="ko-KR" altLang="en-US" dirty="0"/>
              <a:t>기호 내에 </a:t>
            </a:r>
            <a:r>
              <a:rPr lang="ko-KR" altLang="en-US" b="1" dirty="0">
                <a:solidFill>
                  <a:srgbClr val="C00000"/>
                </a:solidFill>
              </a:rPr>
              <a:t>포맷 </a:t>
            </a:r>
            <a:r>
              <a:rPr lang="ko-KR" altLang="en-US" b="1" dirty="0" err="1">
                <a:solidFill>
                  <a:srgbClr val="C00000"/>
                </a:solidFill>
              </a:rPr>
              <a:t>코드</a:t>
            </a:r>
            <a:r>
              <a:rPr lang="ko-KR" altLang="en-US" dirty="0" err="1"/>
              <a:t>을</a:t>
            </a:r>
            <a:r>
              <a:rPr lang="ko-KR" altLang="en-US" dirty="0"/>
              <a:t> 넣어 사용</a:t>
            </a:r>
            <a:endParaRPr lang="en-US" altLang="ko-KR" dirty="0"/>
          </a:p>
          <a:p>
            <a:r>
              <a:rPr lang="ko-KR" altLang="en-US" dirty="0"/>
              <a:t>사용 형식 </a:t>
            </a:r>
            <a:r>
              <a:rPr lang="en-US" altLang="ko-KR" dirty="0"/>
              <a:t>: </a:t>
            </a:r>
            <a:r>
              <a:rPr lang="en-US" altLang="ko-KR" b="1" dirty="0">
                <a:solidFill>
                  <a:srgbClr val="C00000"/>
                </a:solidFill>
              </a:rPr>
              <a:t>{:</a:t>
            </a:r>
            <a:r>
              <a:rPr lang="ko-KR" altLang="en-US" b="1" dirty="0">
                <a:solidFill>
                  <a:srgbClr val="C00000"/>
                </a:solidFill>
              </a:rPr>
              <a:t>포맷 기호</a:t>
            </a:r>
            <a:r>
              <a:rPr lang="en-US" altLang="ko-KR" b="1" dirty="0">
                <a:solidFill>
                  <a:srgbClr val="C00000"/>
                </a:solidFill>
              </a:rPr>
              <a:t>}</a:t>
            </a:r>
          </a:p>
          <a:p>
            <a:pPr lvl="1"/>
            <a:r>
              <a:rPr lang="ko-KR" altLang="en-US" dirty="0"/>
              <a:t>인덱스를 생략하면 기본 순서로 매핑</a:t>
            </a:r>
            <a:endParaRPr lang="en-US" altLang="ko-KR" dirty="0"/>
          </a:p>
          <a:p>
            <a:pPr lvl="1"/>
            <a:r>
              <a:rPr lang="en-US" altLang="ko-KR" dirty="0"/>
              <a:t>{ } </a:t>
            </a:r>
            <a:r>
              <a:rPr lang="ko-KR" altLang="en-US" dirty="0"/>
              <a:t>내에 </a:t>
            </a:r>
            <a:r>
              <a:rPr lang="en-US" altLang="ko-KR" b="1" dirty="0">
                <a:solidFill>
                  <a:srgbClr val="C00000"/>
                </a:solidFill>
              </a:rPr>
              <a:t>:</a:t>
            </a:r>
            <a:r>
              <a:rPr lang="ko-KR" altLang="en-US" b="1" dirty="0">
                <a:solidFill>
                  <a:srgbClr val="C00000"/>
                </a:solidFill>
              </a:rPr>
              <a:t>는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생략할 수 없음 </a:t>
            </a:r>
            <a:r>
              <a:rPr lang="en-US" altLang="ko-KR" dirty="0"/>
              <a:t>(</a:t>
            </a:r>
            <a:r>
              <a:rPr lang="ko-KR" altLang="en-US" dirty="0"/>
              <a:t>생략하면 인덱스 값으로 인식됨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문자열 포맷 코드는 숫자와 문자열 </a:t>
            </a:r>
            <a:r>
              <a:rPr lang="ko-KR" altLang="en-US" dirty="0" err="1"/>
              <a:t>서식화에</a:t>
            </a:r>
            <a:r>
              <a:rPr lang="ko-KR" altLang="en-US" dirty="0"/>
              <a:t> 사용</a:t>
            </a:r>
            <a:endParaRPr lang="en-US" altLang="ko-KR" b="1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278436"/>
              </p:ext>
            </p:extLst>
          </p:nvPr>
        </p:nvGraphicFramePr>
        <p:xfrm>
          <a:off x="1134757" y="3878795"/>
          <a:ext cx="4780268" cy="216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43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2943225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</a:tblGrid>
              <a:tr h="37342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코드</a:t>
                      </a:r>
                      <a:endParaRPr lang="ko-Kore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27158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{}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형식 지정없이 사용 가능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27158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{:s}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문자열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60966"/>
                  </a:ext>
                </a:extLst>
              </a:tr>
              <a:tr h="35490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{:d}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정수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68493"/>
                  </a:ext>
                </a:extLst>
              </a:tr>
              <a:tr h="354908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{:f}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부동소수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실수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98557"/>
                  </a:ext>
                </a:extLst>
              </a:tr>
              <a:tr h="27158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{:&lt;}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왼쪽 정렬로 포함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10548"/>
                  </a:ext>
                </a:extLst>
              </a:tr>
              <a:tr h="271584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{:&gt;}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오른쪽 정렬로 포함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50917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25985" y="3247426"/>
            <a:ext cx="5177347" cy="12627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</a:rPr>
              <a:t>&gt;&gt;&gt; number = 3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print("I eat </a:t>
            </a:r>
            <a:r>
              <a:rPr lang="en-US" altLang="ko-KR" sz="1200" dirty="0">
                <a:solidFill>
                  <a:srgbClr val="C00000"/>
                </a:solidFill>
              </a:rPr>
              <a:t>{0}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apples."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(number)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I eat 3 apples.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print("I eat </a:t>
            </a:r>
            <a:r>
              <a:rPr lang="en-US" altLang="ko-KR" sz="1200" dirty="0">
                <a:solidFill>
                  <a:srgbClr val="C00000"/>
                </a:solidFill>
              </a:rPr>
              <a:t>{0:}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apples."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(number)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>
                <a:solidFill>
                  <a:srgbClr val="0070C0"/>
                </a:solidFill>
              </a:rPr>
              <a:t>I eat 3 apples.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5985" y="4576838"/>
            <a:ext cx="5177347" cy="113943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2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200" dirty="0">
                <a:solidFill>
                  <a:srgbClr val="C00000"/>
                </a:solidFill>
              </a:rPr>
              <a:t>{1}</a:t>
            </a:r>
            <a:r>
              <a:rPr lang="en-US" altLang="ko-KR" sz="1200" dirty="0">
                <a:solidFill>
                  <a:schemeClr val="tx1"/>
                </a:solidFill>
              </a:rPr>
              <a:t> is a son of </a:t>
            </a:r>
            <a:r>
              <a:rPr lang="en-US" altLang="ko-KR" sz="1200" dirty="0">
                <a:solidFill>
                  <a:srgbClr val="C00000"/>
                </a:solidFill>
              </a:rPr>
              <a:t>{0}</a:t>
            </a:r>
            <a:r>
              <a:rPr lang="en-US" altLang="ko-KR" sz="1200" dirty="0">
                <a:solidFill>
                  <a:schemeClr val="tx1"/>
                </a:solidFill>
              </a:rPr>
              <a:t>."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.format('Simon', 'John')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dirty="0">
                <a:solidFill>
                  <a:srgbClr val="0070C0"/>
                </a:solidFill>
              </a:rPr>
              <a:t>John is a son of Simon.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200" dirty="0">
                <a:solidFill>
                  <a:srgbClr val="C00000"/>
                </a:solidFill>
              </a:rPr>
              <a:t>{1:}</a:t>
            </a:r>
            <a:r>
              <a:rPr lang="en-US" altLang="ko-KR" sz="1200" dirty="0">
                <a:solidFill>
                  <a:schemeClr val="tx1"/>
                </a:solidFill>
              </a:rPr>
              <a:t> is a son of </a:t>
            </a:r>
            <a:r>
              <a:rPr lang="en-US" altLang="ko-KR" sz="1200" dirty="0">
                <a:solidFill>
                  <a:srgbClr val="C00000"/>
                </a:solidFill>
              </a:rPr>
              <a:t>{0:}</a:t>
            </a:r>
            <a:r>
              <a:rPr lang="en-US" altLang="ko-KR" sz="1200" dirty="0">
                <a:solidFill>
                  <a:schemeClr val="tx1"/>
                </a:solidFill>
              </a:rPr>
              <a:t>."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.format('Simon', 'John')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en-US" altLang="ko-KR" sz="12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200" dirty="0">
                <a:solidFill>
                  <a:srgbClr val="0070C0"/>
                </a:solidFill>
              </a:rPr>
              <a:t>John is a son of Simon.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51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출력 형식 사용</a:t>
            </a:r>
            <a:br>
              <a:rPr lang="en-US" altLang="ko-KR" dirty="0"/>
            </a:b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b="1" dirty="0">
                <a:solidFill>
                  <a:srgbClr val="C00000"/>
                </a:solidFill>
              </a:rPr>
              <a:t>{</a:t>
            </a:r>
            <a:r>
              <a:rPr lang="ko-KR" altLang="en-US" b="1" dirty="0">
                <a:solidFill>
                  <a:srgbClr val="C00000"/>
                </a:solidFill>
              </a:rPr>
              <a:t>순서 </a:t>
            </a:r>
            <a:r>
              <a:rPr lang="en-US" altLang="ko-KR" b="1" dirty="0">
                <a:solidFill>
                  <a:srgbClr val="C00000"/>
                </a:solidFill>
              </a:rPr>
              <a:t>: </a:t>
            </a:r>
            <a:r>
              <a:rPr lang="ko-KR" altLang="en-US" b="1" dirty="0" err="1">
                <a:solidFill>
                  <a:srgbClr val="C00000"/>
                </a:solidFill>
              </a:rPr>
              <a:t>출력형식</a:t>
            </a:r>
            <a:r>
              <a:rPr lang="en-US" altLang="ko-KR" b="1" dirty="0">
                <a:solidFill>
                  <a:srgbClr val="C00000"/>
                </a:solidFill>
              </a:rPr>
              <a:t>}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b="1" dirty="0"/>
              <a:t>.format(</a:t>
            </a:r>
            <a:r>
              <a:rPr lang="en-US" altLang="ko-KR" b="1" dirty="0" err="1"/>
              <a:t>var</a:t>
            </a:r>
            <a:r>
              <a:rPr lang="en-US" altLang="ko-KR" b="1" dirty="0"/>
              <a:t>)</a:t>
            </a:r>
          </a:p>
          <a:p>
            <a:pPr lvl="1"/>
            <a:r>
              <a:rPr lang="en-US" altLang="ko-KR" b="1" dirty="0">
                <a:solidFill>
                  <a:srgbClr val="C00000"/>
                </a:solidFill>
              </a:rPr>
              <a:t>{ } </a:t>
            </a:r>
            <a:r>
              <a:rPr lang="ko-KR" altLang="en-US" dirty="0"/>
              <a:t>안에 기호 </a:t>
            </a:r>
            <a:r>
              <a:rPr lang="en-US" altLang="ko-KR" b="1" dirty="0">
                <a:solidFill>
                  <a:srgbClr val="C00000"/>
                </a:solidFill>
              </a:rPr>
              <a:t>:</a:t>
            </a:r>
            <a:r>
              <a:rPr lang="en-US" altLang="ko-KR" dirty="0"/>
              <a:t> </a:t>
            </a:r>
            <a:r>
              <a:rPr lang="ko-KR" altLang="en-US" dirty="0"/>
              <a:t>을 사용해서 위치와 출력 형식을 지정할 수 있음</a:t>
            </a:r>
            <a:endParaRPr lang="en-US" altLang="ko-KR" dirty="0"/>
          </a:p>
          <a:p>
            <a:pPr lvl="1"/>
            <a:r>
              <a:rPr lang="ko-KR" altLang="en-US" dirty="0"/>
              <a:t>순서와 </a:t>
            </a:r>
            <a:r>
              <a:rPr lang="ko-KR" altLang="en-US" dirty="0" err="1"/>
              <a:t>출력형식</a:t>
            </a:r>
            <a:r>
              <a:rPr lang="ko-KR" altLang="en-US" dirty="0"/>
              <a:t> 모두 생략 가능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732" y="3181350"/>
            <a:ext cx="9391792" cy="21907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temp = 25.232123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humidity = 45.32345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ko-KR" altLang="en-US" dirty="0">
                <a:solidFill>
                  <a:schemeClr val="tx1"/>
                </a:solidFill>
              </a:rPr>
              <a:t>온도는 </a:t>
            </a:r>
            <a:r>
              <a:rPr lang="en-US" altLang="ko-KR" dirty="0">
                <a:solidFill>
                  <a:schemeClr val="tx1"/>
                </a:solidFill>
              </a:rPr>
              <a:t>{}</a:t>
            </a:r>
            <a:r>
              <a:rPr lang="ko-KR" altLang="en-US" dirty="0">
                <a:solidFill>
                  <a:schemeClr val="tx1"/>
                </a:solidFill>
              </a:rPr>
              <a:t>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습도는 </a:t>
            </a:r>
            <a:r>
              <a:rPr lang="en-US" altLang="ko-KR" dirty="0">
                <a:solidFill>
                  <a:schemeClr val="tx1"/>
                </a:solidFill>
              </a:rPr>
              <a:t>{}%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.format(humidity, temp)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온도는 </a:t>
            </a:r>
            <a:r>
              <a:rPr lang="en-US" altLang="ko-KR" dirty="0">
                <a:solidFill>
                  <a:srgbClr val="0070C0"/>
                </a:solidFill>
              </a:rPr>
              <a:t>45.32345</a:t>
            </a:r>
            <a:r>
              <a:rPr lang="ko-KR" altLang="en-US" dirty="0">
                <a:solidFill>
                  <a:srgbClr val="0070C0"/>
                </a:solidFill>
              </a:rPr>
              <a:t>도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습도는 </a:t>
            </a:r>
            <a:r>
              <a:rPr lang="en-US" altLang="ko-KR" dirty="0">
                <a:solidFill>
                  <a:srgbClr val="0070C0"/>
                </a:solidFill>
              </a:rPr>
              <a:t>25.232123%</a:t>
            </a:r>
            <a:r>
              <a:rPr lang="ko-KR" altLang="en-US" dirty="0">
                <a:solidFill>
                  <a:srgbClr val="0070C0"/>
                </a:solidFill>
              </a:rPr>
              <a:t>입니다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print("</a:t>
            </a:r>
            <a:r>
              <a:rPr lang="ko-KR" altLang="en-US" dirty="0">
                <a:solidFill>
                  <a:schemeClr val="tx1"/>
                </a:solidFill>
              </a:rPr>
              <a:t>온도는 </a:t>
            </a:r>
            <a:r>
              <a:rPr lang="en-US" altLang="ko-KR" dirty="0">
                <a:solidFill>
                  <a:schemeClr val="tx1"/>
                </a:solidFill>
              </a:rPr>
              <a:t>{1:.1f}</a:t>
            </a:r>
            <a:r>
              <a:rPr lang="ko-KR" altLang="en-US" dirty="0">
                <a:solidFill>
                  <a:schemeClr val="tx1"/>
                </a:solidFill>
              </a:rPr>
              <a:t>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습도는 </a:t>
            </a:r>
            <a:r>
              <a:rPr lang="en-US" altLang="ko-KR" dirty="0">
                <a:solidFill>
                  <a:schemeClr val="tx1"/>
                </a:solidFill>
              </a:rPr>
              <a:t>{0:.0f}%</a:t>
            </a:r>
            <a:r>
              <a:rPr lang="ko-KR" altLang="en-US" dirty="0">
                <a:solidFill>
                  <a:schemeClr val="tx1"/>
                </a:solidFill>
              </a:rPr>
              <a:t>입니다</a:t>
            </a:r>
            <a:r>
              <a:rPr lang="en-US" altLang="ko-KR" dirty="0">
                <a:solidFill>
                  <a:schemeClr val="tx1"/>
                </a:solidFill>
              </a:rPr>
              <a:t>."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.format(humidity, temp)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온도는 </a:t>
            </a:r>
            <a:r>
              <a:rPr lang="en-US" altLang="ko-KR" dirty="0">
                <a:solidFill>
                  <a:srgbClr val="0070C0"/>
                </a:solidFill>
              </a:rPr>
              <a:t>25.2</a:t>
            </a:r>
            <a:r>
              <a:rPr lang="ko-KR" altLang="en-US" dirty="0">
                <a:solidFill>
                  <a:srgbClr val="0070C0"/>
                </a:solidFill>
              </a:rPr>
              <a:t>도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습도는 </a:t>
            </a:r>
            <a:r>
              <a:rPr lang="en-US" altLang="ko-KR" dirty="0">
                <a:solidFill>
                  <a:srgbClr val="0070C0"/>
                </a:solidFill>
              </a:rPr>
              <a:t>45%</a:t>
            </a:r>
            <a:r>
              <a:rPr lang="ko-KR" altLang="en-US" dirty="0">
                <a:solidFill>
                  <a:srgbClr val="0070C0"/>
                </a:solidFill>
              </a:rPr>
              <a:t>입니다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4" name="자유형 3"/>
          <p:cNvSpPr/>
          <p:nvPr/>
        </p:nvSpPr>
        <p:spPr>
          <a:xfrm>
            <a:off x="3419475" y="3524178"/>
            <a:ext cx="3724275" cy="485847"/>
          </a:xfrm>
          <a:custGeom>
            <a:avLst/>
            <a:gdLst>
              <a:gd name="connsiteX0" fmla="*/ 3724275 w 3724275"/>
              <a:gd name="connsiteY0" fmla="*/ 485847 h 485847"/>
              <a:gd name="connsiteX1" fmla="*/ 1828800 w 3724275"/>
              <a:gd name="connsiteY1" fmla="*/ 72 h 485847"/>
              <a:gd name="connsiteX2" fmla="*/ 0 w 3724275"/>
              <a:gd name="connsiteY2" fmla="*/ 457272 h 48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75" h="485847">
                <a:moveTo>
                  <a:pt x="3724275" y="485847"/>
                </a:moveTo>
                <a:cubicBezTo>
                  <a:pt x="3086893" y="245340"/>
                  <a:pt x="2449512" y="4834"/>
                  <a:pt x="1828800" y="72"/>
                </a:cubicBezTo>
                <a:cubicBezTo>
                  <a:pt x="1208088" y="-4690"/>
                  <a:pt x="604044" y="226291"/>
                  <a:pt x="0" y="457272"/>
                </a:cubicBezTo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4829175" y="3524178"/>
            <a:ext cx="3171825" cy="485847"/>
          </a:xfrm>
          <a:custGeom>
            <a:avLst/>
            <a:gdLst>
              <a:gd name="connsiteX0" fmla="*/ 3724275 w 3724275"/>
              <a:gd name="connsiteY0" fmla="*/ 485847 h 485847"/>
              <a:gd name="connsiteX1" fmla="*/ 1828800 w 3724275"/>
              <a:gd name="connsiteY1" fmla="*/ 72 h 485847"/>
              <a:gd name="connsiteX2" fmla="*/ 0 w 3724275"/>
              <a:gd name="connsiteY2" fmla="*/ 457272 h 48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75" h="485847">
                <a:moveTo>
                  <a:pt x="3724275" y="485847"/>
                </a:moveTo>
                <a:cubicBezTo>
                  <a:pt x="3086893" y="245340"/>
                  <a:pt x="2449512" y="4834"/>
                  <a:pt x="1828800" y="72"/>
                </a:cubicBezTo>
                <a:cubicBezTo>
                  <a:pt x="1208088" y="-4690"/>
                  <a:pt x="604044" y="226291"/>
                  <a:pt x="0" y="457272"/>
                </a:cubicBezTo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910012" y="4376031"/>
            <a:ext cx="5238750" cy="315031"/>
          </a:xfrm>
          <a:custGeom>
            <a:avLst/>
            <a:gdLst>
              <a:gd name="connsiteX0" fmla="*/ 3724275 w 3724275"/>
              <a:gd name="connsiteY0" fmla="*/ 485847 h 485847"/>
              <a:gd name="connsiteX1" fmla="*/ 1828800 w 3724275"/>
              <a:gd name="connsiteY1" fmla="*/ 72 h 485847"/>
              <a:gd name="connsiteX2" fmla="*/ 0 w 3724275"/>
              <a:gd name="connsiteY2" fmla="*/ 457272 h 48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75" h="485847">
                <a:moveTo>
                  <a:pt x="3724275" y="485847"/>
                </a:moveTo>
                <a:cubicBezTo>
                  <a:pt x="3086893" y="245340"/>
                  <a:pt x="2449512" y="4834"/>
                  <a:pt x="1828800" y="72"/>
                </a:cubicBezTo>
                <a:cubicBezTo>
                  <a:pt x="1208088" y="-4690"/>
                  <a:pt x="604044" y="226291"/>
                  <a:pt x="0" y="457272"/>
                </a:cubicBezTo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 rot="10800000">
            <a:off x="5805487" y="4962171"/>
            <a:ext cx="2195513" cy="305434"/>
          </a:xfrm>
          <a:custGeom>
            <a:avLst/>
            <a:gdLst>
              <a:gd name="connsiteX0" fmla="*/ 3724275 w 3724275"/>
              <a:gd name="connsiteY0" fmla="*/ 485847 h 485847"/>
              <a:gd name="connsiteX1" fmla="*/ 1828800 w 3724275"/>
              <a:gd name="connsiteY1" fmla="*/ 72 h 485847"/>
              <a:gd name="connsiteX2" fmla="*/ 0 w 3724275"/>
              <a:gd name="connsiteY2" fmla="*/ 457272 h 48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24275" h="485847">
                <a:moveTo>
                  <a:pt x="3724275" y="485847"/>
                </a:moveTo>
                <a:cubicBezTo>
                  <a:pt x="3086893" y="245340"/>
                  <a:pt x="2449512" y="4834"/>
                  <a:pt x="1828800" y="72"/>
                </a:cubicBezTo>
                <a:cubicBezTo>
                  <a:pt x="1208088" y="-4690"/>
                  <a:pt x="604044" y="226291"/>
                  <a:pt x="0" y="457272"/>
                </a:cubicBezTo>
              </a:path>
            </a:pathLst>
          </a:custGeom>
          <a:noFill/>
          <a:ln w="19050">
            <a:solidFill>
              <a:schemeClr val="accent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023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출력 형식 사용</a:t>
            </a:r>
            <a:br>
              <a:rPr lang="en-US" altLang="ko-KR" dirty="0"/>
            </a:b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b="1" dirty="0">
                <a:solidFill>
                  <a:srgbClr val="C00000"/>
                </a:solidFill>
              </a:rPr>
              <a:t>{</a:t>
            </a:r>
            <a:r>
              <a:rPr lang="ko-KR" altLang="en-US" b="1" dirty="0">
                <a:solidFill>
                  <a:srgbClr val="C00000"/>
                </a:solidFill>
              </a:rPr>
              <a:t>순서 </a:t>
            </a:r>
            <a:r>
              <a:rPr lang="en-US" altLang="ko-KR" b="1" dirty="0">
                <a:solidFill>
                  <a:srgbClr val="C00000"/>
                </a:solidFill>
              </a:rPr>
              <a:t>: </a:t>
            </a:r>
            <a:r>
              <a:rPr lang="ko-KR" altLang="en-US" b="1" dirty="0" err="1">
                <a:solidFill>
                  <a:srgbClr val="C00000"/>
                </a:solidFill>
              </a:rPr>
              <a:t>출력형식</a:t>
            </a:r>
            <a:r>
              <a:rPr lang="en-US" altLang="ko-KR" b="1" dirty="0">
                <a:solidFill>
                  <a:srgbClr val="C00000"/>
                </a:solidFill>
              </a:rPr>
              <a:t>}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b="1" dirty="0"/>
              <a:t>.format(</a:t>
            </a:r>
            <a:r>
              <a:rPr lang="en-US" altLang="ko-KR" b="1" dirty="0" err="1"/>
              <a:t>var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dirty="0"/>
              <a:t>출력 형식의 일부 예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9532" y="4438651"/>
            <a:ext cx="3875393" cy="17633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400" dirty="0">
                <a:solidFill>
                  <a:srgbClr val="C00000"/>
                </a:solidFill>
              </a:rPr>
              <a:t>{:*^12}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.format('life')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****life****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400" dirty="0">
                <a:solidFill>
                  <a:srgbClr val="C00000"/>
                </a:solidFill>
              </a:rPr>
              <a:t>{:*&lt;12}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.format('life')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Life********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400" dirty="0">
                <a:solidFill>
                  <a:srgbClr val="C00000"/>
                </a:solidFill>
              </a:rPr>
              <a:t>{:*&gt;12}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.format('life')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********life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912408"/>
              </p:ext>
            </p:extLst>
          </p:nvPr>
        </p:nvGraphicFramePr>
        <p:xfrm>
          <a:off x="1239532" y="2619786"/>
          <a:ext cx="9542768" cy="175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981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3313018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1159556">
                  <a:extLst>
                    <a:ext uri="{9D8B030D-6E8A-4147-A177-3AD203B41FA5}">
                      <a16:colId xmlns:a16="http://schemas.microsoft.com/office/drawing/2014/main" val="2862681575"/>
                    </a:ext>
                  </a:extLst>
                </a:gridCol>
                <a:gridCol w="3680213">
                  <a:extLst>
                    <a:ext uri="{9D8B030D-6E8A-4147-A177-3AD203B41FA5}">
                      <a16:colId xmlns:a16="http://schemas.microsoft.com/office/drawing/2014/main" val="3808573802"/>
                    </a:ext>
                  </a:extLst>
                </a:gridCol>
              </a:tblGrid>
              <a:tr h="3775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출력형식</a:t>
                      </a:r>
                      <a:endParaRPr lang="ko-Kore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err="1"/>
                        <a:t>출력형식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/>
                        <a:t>설명</a:t>
                      </a:r>
                      <a:endParaRPr lang="ko-Kore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27458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8.3f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소수점 이하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실수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(8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,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천 단위마다 콤마 삽입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27458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8.3e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소수점 이하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지수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(8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10,d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정수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천 단위마다 콤마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360966"/>
                  </a:ext>
                </a:extLst>
              </a:tr>
              <a:tr h="27458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5d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정수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08d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정수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남는 자리는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을 붙임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668493"/>
                  </a:ext>
                </a:extLst>
              </a:tr>
              <a:tr h="27458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10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글자로 표시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+.2f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소수점 이하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실수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항상 부호 표시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198557"/>
                  </a:ext>
                </a:extLst>
              </a:tr>
              <a:tr h="274585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*^12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글자 가운데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남는 자리는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표시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en-US" altLang="ko-KR" sz="1600" b="1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Times New Roman" panose="02020603050405020304" pitchFamily="18" charset="0"/>
                        </a:rPr>
                        <a:t>.2%</a:t>
                      </a:r>
                      <a:endParaRPr lang="ko-KR" sz="1600" b="1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latinLnBrk="1" hangingPunct="1">
                        <a:spcAft>
                          <a:spcPts val="0"/>
                        </a:spcAft>
                      </a:pP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소수점 이하 </a:t>
                      </a:r>
                      <a:r>
                        <a:rPr lang="en-US" altLang="ko-KR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400" kern="1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자리 백분율</a:t>
                      </a:r>
                      <a:endParaRPr lang="ko-KR" sz="1400" kern="1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71873" marR="71873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41054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201932" y="4438650"/>
            <a:ext cx="3875393" cy="176332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400" dirty="0">
                <a:solidFill>
                  <a:srgbClr val="C00000"/>
                </a:solidFill>
              </a:rPr>
              <a:t>{:7.2e}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.format(45.234567)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4.52e+01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400" dirty="0">
                <a:solidFill>
                  <a:srgbClr val="C00000"/>
                </a:solidFill>
              </a:rPr>
              <a:t>{:10,d}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.format(45234567)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45,234,567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400" dirty="0">
                <a:solidFill>
                  <a:srgbClr val="C00000"/>
                </a:solidFill>
              </a:rPr>
              <a:t>{:+.3f}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.format(45.234567)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+45.235</a:t>
            </a:r>
          </a:p>
        </p:txBody>
      </p:sp>
    </p:spTree>
    <p:extLst>
      <p:ext uri="{BB962C8B-B14F-4D97-AF65-F5344CB8AC3E}">
        <p14:creationId xmlns:p14="http://schemas.microsoft.com/office/powerpoint/2010/main" val="2503875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출력 형식 사용</a:t>
            </a:r>
            <a:br>
              <a:rPr lang="en-US" altLang="ko-KR" dirty="0"/>
            </a:b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b="1" dirty="0">
                <a:solidFill>
                  <a:srgbClr val="C00000"/>
                </a:solidFill>
              </a:rPr>
              <a:t>{</a:t>
            </a:r>
            <a:r>
              <a:rPr lang="ko-KR" altLang="en-US" b="1" dirty="0">
                <a:solidFill>
                  <a:srgbClr val="C00000"/>
                </a:solidFill>
              </a:rPr>
              <a:t>순서 </a:t>
            </a:r>
            <a:r>
              <a:rPr lang="en-US" altLang="ko-KR" b="1" dirty="0">
                <a:solidFill>
                  <a:srgbClr val="C00000"/>
                </a:solidFill>
              </a:rPr>
              <a:t>: </a:t>
            </a:r>
            <a:r>
              <a:rPr lang="ko-KR" altLang="en-US" b="1" dirty="0" err="1">
                <a:solidFill>
                  <a:srgbClr val="C00000"/>
                </a:solidFill>
              </a:rPr>
              <a:t>출력형식</a:t>
            </a:r>
            <a:r>
              <a:rPr lang="en-US" altLang="ko-KR" b="1" dirty="0">
                <a:solidFill>
                  <a:srgbClr val="C00000"/>
                </a:solidFill>
              </a:rPr>
              <a:t>}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"</a:t>
            </a:r>
            <a:r>
              <a:rPr lang="en-US" altLang="ko-KR" b="1" dirty="0"/>
              <a:t>.format(</a:t>
            </a:r>
            <a:r>
              <a:rPr lang="en-US" altLang="ko-KR" b="1" dirty="0" err="1"/>
              <a:t>var</a:t>
            </a:r>
            <a:r>
              <a:rPr lang="en-US" altLang="ko-KR" b="1" dirty="0"/>
              <a:t>)</a:t>
            </a:r>
          </a:p>
          <a:p>
            <a:pPr lvl="1"/>
            <a:r>
              <a:rPr lang="ko-KR" altLang="en-US" dirty="0"/>
              <a:t>출력형식으로 숫자가 오면 그 만큼 폭을 </a:t>
            </a:r>
            <a:r>
              <a:rPr lang="ko-KR" altLang="en-US" dirty="0" err="1"/>
              <a:t>지정해줌</a:t>
            </a:r>
            <a:endParaRPr lang="en-US" altLang="ko-KR" dirty="0"/>
          </a:p>
          <a:p>
            <a:pPr lvl="1"/>
            <a:r>
              <a:rPr lang="ko-KR" altLang="en-US" dirty="0"/>
              <a:t>문자열은 </a:t>
            </a:r>
            <a:r>
              <a:rPr lang="en-US" altLang="ko-KR" dirty="0"/>
              <a:t>default</a:t>
            </a:r>
            <a:r>
              <a:rPr lang="ko-KR" altLang="en-US" dirty="0"/>
              <a:t>로 왼쪽 정렬</a:t>
            </a:r>
            <a:r>
              <a:rPr lang="en-US" altLang="ko-KR" dirty="0"/>
              <a:t>, </a:t>
            </a:r>
            <a:r>
              <a:rPr lang="ko-KR" altLang="en-US" dirty="0"/>
              <a:t>숫자는 오른쪽 정렬</a:t>
            </a:r>
            <a:endParaRPr lang="en-US" altLang="ko-KR" dirty="0"/>
          </a:p>
          <a:p>
            <a:pPr lvl="1"/>
            <a:r>
              <a:rPr lang="ko-KR" altLang="en-US" dirty="0"/>
              <a:t>왼쪽 정렬로 </a:t>
            </a:r>
            <a:r>
              <a:rPr lang="ko-KR" altLang="en-US" dirty="0" err="1"/>
              <a:t>설정시</a:t>
            </a:r>
            <a:r>
              <a:rPr lang="ko-KR" altLang="en-US" dirty="0"/>
              <a:t> 기호 </a:t>
            </a:r>
            <a:r>
              <a:rPr lang="en-US" altLang="ko-KR" dirty="0"/>
              <a:t>&lt;, </a:t>
            </a:r>
            <a:r>
              <a:rPr lang="ko-KR" altLang="en-US" dirty="0"/>
              <a:t>오른쪽 정렬로 </a:t>
            </a:r>
            <a:r>
              <a:rPr lang="ko-KR" altLang="en-US" dirty="0" err="1"/>
              <a:t>설정시</a:t>
            </a:r>
            <a:r>
              <a:rPr lang="ko-KR" altLang="en-US" dirty="0"/>
              <a:t> 기호 </a:t>
            </a:r>
            <a:r>
              <a:rPr lang="en-US" altLang="ko-KR" dirty="0"/>
              <a:t>&gt; </a:t>
            </a:r>
            <a:r>
              <a:rPr lang="ko-KR" altLang="en-US" dirty="0"/>
              <a:t>사용</a:t>
            </a:r>
            <a:endParaRPr lang="en-US" altLang="ko-KR" b="1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포맷 코드 </a:t>
            </a:r>
            <a:r>
              <a:rPr lang="en-US" altLang="ko-KR" dirty="0"/>
              <a:t>: </a:t>
            </a:r>
            <a:r>
              <a:rPr lang="en-US" altLang="ko-KR" dirty="0" err="1"/>
              <a:t>str.format</a:t>
            </a:r>
            <a:r>
              <a:rPr lang="en-US" altLang="ko-KR" dirty="0"/>
              <a:t>( ) </a:t>
            </a:r>
            <a:r>
              <a:rPr lang="ko-KR" altLang="en-US" dirty="0"/>
              <a:t>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33332" y="4809144"/>
            <a:ext cx="5267469" cy="14202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number = 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print("I eat </a:t>
            </a:r>
            <a:r>
              <a:rPr lang="en-US" altLang="ko-KR" sz="1400" dirty="0">
                <a:solidFill>
                  <a:srgbClr val="C00000"/>
                </a:solidFill>
              </a:rPr>
              <a:t>{:10}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apples."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(number)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I eat </a:t>
            </a:r>
            <a:r>
              <a:rPr lang="en-US" altLang="ko-KR" sz="1400" strike="sngStrike" dirty="0">
                <a:solidFill>
                  <a:schemeClr val="bg1">
                    <a:lumMod val="65000"/>
                  </a:schemeClr>
                </a:solidFill>
              </a:rPr>
              <a:t>bbbbbbbbb</a:t>
            </a:r>
            <a:r>
              <a:rPr lang="en-US" altLang="ko-KR" sz="1400" dirty="0">
                <a:solidFill>
                  <a:srgbClr val="0070C0"/>
                </a:solidFill>
              </a:rPr>
              <a:t>3 apples.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print("I eat </a:t>
            </a:r>
            <a:r>
              <a:rPr lang="en-US" altLang="ko-KR" sz="1400" dirty="0">
                <a:solidFill>
                  <a:srgbClr val="C00000"/>
                </a:solidFill>
              </a:rPr>
              <a:t>{:&lt;10}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apples."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.format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(number)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I eat 3</a:t>
            </a:r>
            <a:r>
              <a:rPr lang="en-US" altLang="ko-KR" sz="1400" strike="sngStrike" dirty="0">
                <a:solidFill>
                  <a:schemeClr val="bg1">
                    <a:lumMod val="65000"/>
                  </a:schemeClr>
                </a:solidFill>
              </a:rPr>
              <a:t>bbbbbbbbb</a:t>
            </a:r>
            <a:r>
              <a:rPr lang="en-US" altLang="ko-KR" sz="1400" dirty="0">
                <a:solidFill>
                  <a:srgbClr val="0070C0"/>
                </a:solidFill>
              </a:rPr>
              <a:t> apples.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3331" y="3590925"/>
            <a:ext cx="5267469" cy="118893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print("The light was </a:t>
            </a:r>
            <a:r>
              <a:rPr lang="en-US" altLang="ko-KR" sz="1400" dirty="0">
                <a:solidFill>
                  <a:srgbClr val="C00000"/>
                </a:solidFill>
              </a:rPr>
              <a:t>{:10}</a:t>
            </a:r>
            <a:r>
              <a:rPr lang="en-US" altLang="ko-KR" sz="1400" dirty="0">
                <a:solidFill>
                  <a:schemeClr val="tx1"/>
                </a:solidFill>
              </a:rPr>
              <a:t>."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.format('good')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The light was </a:t>
            </a:r>
            <a:r>
              <a:rPr lang="en-US" altLang="ko-KR" sz="1400" dirty="0" err="1">
                <a:solidFill>
                  <a:srgbClr val="0070C0"/>
                </a:solidFill>
              </a:rPr>
              <a:t>good</a:t>
            </a:r>
            <a:r>
              <a:rPr lang="en-US" altLang="ko-KR" sz="1400" strike="sngStrike" dirty="0" err="1">
                <a:solidFill>
                  <a:schemeClr val="bg1">
                    <a:lumMod val="65000"/>
                  </a:schemeClr>
                </a:solidFill>
              </a:rPr>
              <a:t>bbbbbb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print("The light was </a:t>
            </a:r>
            <a:r>
              <a:rPr lang="en-US" altLang="ko-KR" sz="1400" dirty="0">
                <a:solidFill>
                  <a:srgbClr val="C00000"/>
                </a:solidFill>
              </a:rPr>
              <a:t>{:&gt;10}</a:t>
            </a:r>
            <a:r>
              <a:rPr lang="en-US" altLang="ko-KR" sz="1400" dirty="0">
                <a:solidFill>
                  <a:schemeClr val="tx1"/>
                </a:solidFill>
              </a:rPr>
              <a:t>."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.format('good')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dirty="0">
                <a:solidFill>
                  <a:srgbClr val="0070C0"/>
                </a:solidFill>
              </a:rPr>
              <a:t>The light was </a:t>
            </a:r>
            <a:r>
              <a:rPr lang="en-US" altLang="ko-KR" sz="1400" strike="sngStrike" dirty="0" err="1">
                <a:solidFill>
                  <a:schemeClr val="bg1">
                    <a:lumMod val="65000"/>
                  </a:schemeClr>
                </a:solidFill>
              </a:rPr>
              <a:t>bbbbbb</a:t>
            </a:r>
            <a:r>
              <a:rPr lang="en-US" altLang="ko-KR" sz="1400" dirty="0" err="1">
                <a:solidFill>
                  <a:srgbClr val="0070C0"/>
                </a:solidFill>
              </a:rPr>
              <a:t>good</a:t>
            </a:r>
            <a:r>
              <a:rPr lang="en-US" altLang="ko-KR" sz="1400" dirty="0">
                <a:solidFill>
                  <a:srgbClr val="0070C0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5432" y="3590925"/>
            <a:ext cx="5267469" cy="14202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&gt;&gt;&gt; weight = 45.6789012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400" dirty="0">
                <a:solidFill>
                  <a:srgbClr val="C00000"/>
                </a:solidFill>
              </a:rPr>
              <a:t>{:10.2f}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.format(weight)</a:t>
            </a:r>
            <a:r>
              <a:rPr lang="en-US" altLang="ko-KR" sz="1400" dirty="0">
                <a:solidFill>
                  <a:schemeClr val="tx1"/>
                </a:solidFill>
              </a:rPr>
              <a:t>)	 # </a:t>
            </a:r>
            <a:r>
              <a:rPr lang="ko-KR" altLang="en-US" sz="1400" dirty="0">
                <a:solidFill>
                  <a:schemeClr val="tx1"/>
                </a:solidFill>
              </a:rPr>
              <a:t>오른쪽 정렬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strike="sngStrike" dirty="0">
                <a:solidFill>
                  <a:schemeClr val="bg1">
                    <a:lumMod val="65000"/>
                  </a:schemeClr>
                </a:solidFill>
              </a:rPr>
              <a:t>bbbbb</a:t>
            </a:r>
            <a:r>
              <a:rPr lang="en-US" altLang="ko-KR" sz="1400" dirty="0">
                <a:solidFill>
                  <a:srgbClr val="0070C0"/>
                </a:solidFill>
              </a:rPr>
              <a:t>45.68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&gt;&gt;&gt; print("</a:t>
            </a:r>
            <a:r>
              <a:rPr lang="en-US" altLang="ko-KR" sz="1400" dirty="0">
                <a:solidFill>
                  <a:srgbClr val="C00000"/>
                </a:solidFill>
              </a:rPr>
              <a:t>{:&lt;10.2f}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.format(weight)</a:t>
            </a:r>
            <a:r>
              <a:rPr lang="en-US" altLang="ko-KR" sz="1400" dirty="0">
                <a:solidFill>
                  <a:schemeClr val="tx1"/>
                </a:solidFill>
              </a:rPr>
              <a:t>) # </a:t>
            </a:r>
            <a:r>
              <a:rPr lang="ko-KR" altLang="en-US" sz="1400" dirty="0">
                <a:solidFill>
                  <a:schemeClr val="tx1"/>
                </a:solidFill>
              </a:rPr>
              <a:t>왼쪽 정렬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45.68</a:t>
            </a:r>
            <a:r>
              <a:rPr lang="en-US" altLang="ko-KR" sz="1400" strike="sngStrike" dirty="0">
                <a:solidFill>
                  <a:schemeClr val="bg1">
                    <a:lumMod val="65000"/>
                  </a:schemeClr>
                </a:solidFill>
              </a:rPr>
              <a:t>bbbbb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8157422" y="5011131"/>
            <a:ext cx="1783012" cy="935933"/>
            <a:chOff x="7804997" y="4999377"/>
            <a:chExt cx="1783012" cy="935933"/>
          </a:xfrm>
        </p:grpSpPr>
        <p:cxnSp>
          <p:nvCxnSpPr>
            <p:cNvPr id="27" name="직선 화살표 연결선 26"/>
            <p:cNvCxnSpPr/>
            <p:nvPr/>
          </p:nvCxnSpPr>
          <p:spPr>
            <a:xfrm flipV="1">
              <a:off x="7862147" y="5191125"/>
              <a:ext cx="16852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>
            <a:xfrm>
              <a:off x="8495281" y="5072153"/>
              <a:ext cx="300919" cy="222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7875237" y="5404563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036393" y="5404563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97917" y="5404563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359073" y="5404563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529754" y="5404563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665962" y="5277793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4 5 . 6 8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804997" y="5565978"/>
              <a:ext cx="922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4 5 . 6 8</a:t>
              </a:r>
              <a:endParaRPr lang="ko-KR" altLang="en-US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728096" y="5689074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898777" y="5689074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069826" y="5689074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0507" y="5689074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411188" y="5689074"/>
              <a:ext cx="136208" cy="136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7862147" y="5105400"/>
              <a:ext cx="0" cy="1914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9547396" y="5114925"/>
              <a:ext cx="0" cy="1914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8427177" y="4999377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6500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참고자료</a:t>
            </a:r>
            <a:r>
              <a:rPr lang="en-US" altLang="ko-KR" dirty="0"/>
              <a:t>] </a:t>
            </a:r>
            <a:r>
              <a:rPr lang="ko-KR" altLang="en-US" dirty="0"/>
              <a:t>문자열 객체의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7607" y="1447800"/>
            <a:ext cx="9391792" cy="43624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</a:rPr>
              <a:t>&gt;&gt;&gt; print('Hello </a:t>
            </a:r>
            <a:r>
              <a:rPr lang="en-US" altLang="ko-KR" dirty="0" err="1">
                <a:solidFill>
                  <a:schemeClr val="tx1"/>
                </a:solidFill>
              </a:rPr>
              <a:t>Python!'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.center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(20)</a:t>
            </a:r>
            <a:r>
              <a:rPr lang="en-US" altLang="ko-KR" dirty="0">
                <a:solidFill>
                  <a:schemeClr val="tx1"/>
                </a:solidFill>
              </a:rPr>
              <a:t>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가운데 정렬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trike="sngStrike" dirty="0" err="1">
                <a:solidFill>
                  <a:schemeClr val="bg1">
                    <a:lumMod val="65000"/>
                  </a:schemeClr>
                </a:solidFill>
              </a:rPr>
              <a:t>bbb</a:t>
            </a:r>
            <a:r>
              <a:rPr lang="en-US" altLang="ko-KR" dirty="0" err="1">
                <a:solidFill>
                  <a:srgbClr val="0070C0"/>
                </a:solidFill>
              </a:rPr>
              <a:t>Hello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Python!</a:t>
            </a:r>
            <a:r>
              <a:rPr lang="en-US" altLang="ko-KR" strike="sngStrike" dirty="0" err="1">
                <a:solidFill>
                  <a:schemeClr val="bg1">
                    <a:lumMod val="65000"/>
                  </a:schemeClr>
                </a:solidFill>
              </a:rPr>
              <a:t>bbbb</a:t>
            </a:r>
            <a:endParaRPr lang="en-US" altLang="ko-KR" strike="sngStrike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print('Hello Python!'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rjust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(20)</a:t>
            </a:r>
            <a:r>
              <a:rPr lang="en-US" altLang="ko-KR" dirty="0">
                <a:solidFill>
                  <a:schemeClr val="tx1"/>
                </a:solidFill>
              </a:rPr>
              <a:t>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오른쪽 정렬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strike="sngStrike" dirty="0" err="1">
                <a:solidFill>
                  <a:schemeClr val="bg1">
                    <a:lumMod val="65000"/>
                  </a:schemeClr>
                </a:solidFill>
              </a:rPr>
              <a:t>bbbbbbb</a:t>
            </a:r>
            <a:r>
              <a:rPr lang="en-US" altLang="ko-KR" dirty="0" err="1">
                <a:solidFill>
                  <a:srgbClr val="0070C0"/>
                </a:solidFill>
              </a:rPr>
              <a:t>Hello</a:t>
            </a:r>
            <a:r>
              <a:rPr lang="en-US" altLang="ko-KR" dirty="0">
                <a:solidFill>
                  <a:srgbClr val="0070C0"/>
                </a:solidFill>
              </a:rPr>
              <a:t> Python!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print('Hello Python!'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ljust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(20)</a:t>
            </a:r>
            <a:r>
              <a:rPr lang="en-US" altLang="ko-KR" dirty="0">
                <a:solidFill>
                  <a:schemeClr val="tx1"/>
                </a:solidFill>
              </a:rPr>
              <a:t>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왼쪽 정렬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Hello </a:t>
            </a:r>
            <a:r>
              <a:rPr lang="en-US" altLang="ko-KR" dirty="0" err="1">
                <a:solidFill>
                  <a:srgbClr val="0070C0"/>
                </a:solidFill>
              </a:rPr>
              <a:t>Python!</a:t>
            </a:r>
            <a:r>
              <a:rPr lang="en-US" altLang="ko-KR" strike="sngStrike" dirty="0" err="1">
                <a:solidFill>
                  <a:schemeClr val="bg1">
                    <a:lumMod val="65000"/>
                  </a:schemeClr>
                </a:solidFill>
              </a:rPr>
              <a:t>bbbbbbb</a:t>
            </a:r>
            <a:endParaRPr lang="en-US" altLang="ko-KR" strike="sngStrike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print('Hello Python!'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zfill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(20)</a:t>
            </a:r>
            <a:r>
              <a:rPr lang="en-US" altLang="ko-KR" dirty="0">
                <a:solidFill>
                  <a:schemeClr val="tx1"/>
                </a:solidFill>
              </a:rPr>
              <a:t>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 	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오른쪽 정렬하고 빈 자리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으로 채움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0000000Hello Python!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print('Hello </a:t>
            </a:r>
            <a:r>
              <a:rPr lang="en-US" altLang="ko-KR" dirty="0" err="1">
                <a:solidFill>
                  <a:schemeClr val="tx1"/>
                </a:solidFill>
              </a:rPr>
              <a:t>Python!'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.capitalize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en-US" altLang="ko-KR" dirty="0">
                <a:solidFill>
                  <a:schemeClr val="tx1"/>
                </a:solidFill>
              </a:rPr>
              <a:t>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첫 글자만 대문자로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Hello python!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&gt;&gt;&gt; print('Hello </a:t>
            </a:r>
            <a:r>
              <a:rPr lang="en-US" altLang="ko-KR" dirty="0" err="1">
                <a:solidFill>
                  <a:schemeClr val="tx1"/>
                </a:solidFill>
              </a:rPr>
              <a:t>Python!'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.upper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()</a:t>
            </a:r>
            <a:r>
              <a:rPr lang="en-US" altLang="ko-KR" dirty="0">
                <a:solidFill>
                  <a:schemeClr val="tx1"/>
                </a:solidFill>
              </a:rPr>
              <a:t>)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</a:rPr>
              <a:t>문자열 전체를 대문자로</a:t>
            </a:r>
            <a:endParaRPr lang="en-US" altLang="ko-KR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HELLO PYTHON!</a:t>
            </a:r>
            <a:endParaRPr lang="en-US" altLang="ko-KR" strike="sngStrike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12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E41C2B-936E-0345-86C9-8A3871E6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변수와 </a:t>
            </a:r>
            <a:r>
              <a:rPr kumimoji="1" lang="ko-KR" altLang="en-US" dirty="0" err="1"/>
              <a:t>자료형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43400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CB281F-8259-434E-AE6D-A9E04D7B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목차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03A61-F0F8-5C47-B8E5-7991B4C44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 변수</a:t>
            </a:r>
            <a:endParaRPr kumimoji="1" lang="en-US" altLang="ko-KR" dirty="0"/>
          </a:p>
          <a:p>
            <a:r>
              <a:rPr kumimoji="1" lang="en-US" altLang="ko-KR" dirty="0"/>
              <a:t> </a:t>
            </a:r>
            <a:r>
              <a:rPr kumimoji="1" lang="ko-KR" altLang="en-US" dirty="0" err="1"/>
              <a:t>자료형</a:t>
            </a:r>
            <a:endParaRPr kumimoji="1" lang="en-US" altLang="ko-KR" dirty="0"/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 err="1">
                <a:solidFill>
                  <a:schemeClr val="bg2">
                    <a:lumMod val="10000"/>
                  </a:schemeClr>
                </a:solidFill>
              </a:rPr>
              <a:t>자료형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 변환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878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1610795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214868-1B4D-420F-AF72-9B723489B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</a:t>
            </a:r>
            <a:r>
              <a:rPr lang="en-US" altLang="ko-KR" dirty="0"/>
              <a:t>: bit</a:t>
            </a:r>
            <a:r>
              <a:rPr lang="ko-KR" altLang="en-US" dirty="0"/>
              <a:t>로 구성되는 이진수로 표현</a:t>
            </a:r>
            <a:endParaRPr lang="en-US" altLang="ko-KR" dirty="0"/>
          </a:p>
          <a:p>
            <a:r>
              <a:rPr lang="ko-KR" altLang="en-US" dirty="0"/>
              <a:t>연산 </a:t>
            </a:r>
            <a:r>
              <a:rPr lang="en-US" altLang="ko-KR" dirty="0"/>
              <a:t>: 2</a:t>
            </a:r>
            <a:r>
              <a:rPr lang="ko-KR" altLang="en-US" dirty="0"/>
              <a:t>개의 이진수에 대한 단순한 연산</a:t>
            </a:r>
            <a:endParaRPr lang="en-US" altLang="ko-KR" dirty="0"/>
          </a:p>
          <a:p>
            <a:pPr lvl="1"/>
            <a:r>
              <a:rPr lang="ko-KR" altLang="en-US" dirty="0"/>
              <a:t>산술연산</a:t>
            </a:r>
            <a:r>
              <a:rPr lang="en-US" altLang="ko-KR" dirty="0">
                <a:sym typeface="Wingdings" panose="05000000000000000000" pitchFamily="2" charset="2"/>
              </a:rPr>
              <a:t> (+): </a:t>
            </a:r>
            <a:r>
              <a:rPr lang="ko-KR" altLang="en-US" dirty="0">
                <a:sym typeface="Wingdings" panose="05000000000000000000" pitchFamily="2" charset="2"/>
              </a:rPr>
              <a:t>이진수에 대한 덧셈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뺄셈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곱셈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나눗셈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논리연산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nand</a:t>
            </a:r>
            <a:r>
              <a:rPr lang="en-US" altLang="ko-KR" dirty="0">
                <a:sym typeface="Wingdings" panose="05000000000000000000" pitchFamily="2" charset="2"/>
              </a:rPr>
              <a:t> gate): </a:t>
            </a:r>
            <a:r>
              <a:rPr lang="ko-KR" altLang="en-US" dirty="0">
                <a:sym typeface="Wingdings" panose="05000000000000000000" pitchFamily="2" charset="2"/>
              </a:rPr>
              <a:t>이진수를 논리값</a:t>
            </a:r>
            <a:r>
              <a:rPr lang="en-US" altLang="ko-KR" dirty="0">
                <a:sym typeface="Wingdings" panose="05000000000000000000" pitchFamily="2" charset="2"/>
              </a:rPr>
              <a:t>(True, False)</a:t>
            </a:r>
            <a:r>
              <a:rPr lang="ko-KR" altLang="en-US" dirty="0">
                <a:sym typeface="Wingdings" panose="05000000000000000000" pitchFamily="2" charset="2"/>
              </a:rPr>
              <a:t>로 해석하여 </a:t>
            </a:r>
            <a:r>
              <a:rPr lang="en-US" altLang="ko-KR" dirty="0">
                <a:sym typeface="Wingdings" panose="05000000000000000000" pitchFamily="2" charset="2"/>
              </a:rPr>
              <a:t>and, or, not </a:t>
            </a:r>
            <a:r>
              <a:rPr lang="ko-KR" altLang="en-US" dirty="0">
                <a:sym typeface="Wingdings" panose="05000000000000000000" pitchFamily="2" charset="2"/>
              </a:rPr>
              <a:t>연산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관계연산 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en-US" altLang="ko-KR" dirty="0" err="1">
                <a:sym typeface="Wingdings" panose="05000000000000000000" pitchFamily="2" charset="2"/>
              </a:rPr>
              <a:t>nand</a:t>
            </a:r>
            <a:r>
              <a:rPr lang="en-US" altLang="ko-KR" dirty="0">
                <a:sym typeface="Wingdings" panose="05000000000000000000" pitchFamily="2" charset="2"/>
              </a:rPr>
              <a:t> gate): </a:t>
            </a:r>
            <a:r>
              <a:rPr lang="ko-KR" altLang="en-US" dirty="0">
                <a:sym typeface="Wingdings" panose="05000000000000000000" pitchFamily="2" charset="2"/>
              </a:rPr>
              <a:t>이진수를 비교하여 </a:t>
            </a:r>
            <a:r>
              <a:rPr lang="en-US" altLang="ko-KR" dirty="0">
                <a:sym typeface="Wingdings" panose="05000000000000000000" pitchFamily="2" charset="2"/>
              </a:rPr>
              <a:t>&lt;, =, &gt; </a:t>
            </a:r>
            <a:r>
              <a:rPr lang="ko-KR" altLang="en-US" dirty="0">
                <a:sym typeface="Wingdings" panose="05000000000000000000" pitchFamily="2" charset="2"/>
              </a:rPr>
              <a:t>연산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컴퓨터의 데이터는 메모리에 저장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메인 메모리에 저장되고 저장된 위치의 </a:t>
            </a:r>
            <a:r>
              <a:rPr lang="ko-KR" altLang="en-US" dirty="0" err="1">
                <a:sym typeface="Wingdings" panose="05000000000000000000" pitchFamily="2" charset="2"/>
              </a:rPr>
              <a:t>주소값</a:t>
            </a:r>
            <a:r>
              <a:rPr lang="en-US" altLang="ko-KR" dirty="0">
                <a:sym typeface="Wingdings" panose="05000000000000000000" pitchFamily="2" charset="2"/>
              </a:rPr>
              <a:t>(0~</a:t>
            </a:r>
            <a:r>
              <a:rPr lang="ko-KR" altLang="en-US" dirty="0">
                <a:sym typeface="Wingdings" panose="05000000000000000000" pitchFamily="2" charset="2"/>
              </a:rPr>
              <a:t>메모리크기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으로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/>
              <a:t>프로그램에서 </a:t>
            </a:r>
            <a:r>
              <a:rPr lang="ko-KR" altLang="en-US" b="1" dirty="0">
                <a:solidFill>
                  <a:srgbClr val="C00000"/>
                </a:solidFill>
              </a:rPr>
              <a:t>변수는 메모리의 </a:t>
            </a:r>
            <a:r>
              <a:rPr lang="ko-KR" altLang="en-US" b="1" dirty="0" err="1">
                <a:solidFill>
                  <a:srgbClr val="C00000"/>
                </a:solidFill>
              </a:rPr>
              <a:t>주소값에</a:t>
            </a:r>
            <a:r>
              <a:rPr lang="ko-KR" altLang="en-US" b="1" dirty="0">
                <a:solidFill>
                  <a:srgbClr val="C00000"/>
                </a:solidFill>
              </a:rPr>
              <a:t> 대한 기호 </a:t>
            </a:r>
            <a:r>
              <a:rPr lang="en-US" altLang="ko-KR" dirty="0"/>
              <a:t>(Symbolic Address)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2244B7-8975-44D8-AE60-34951B86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컴퓨터의 데이터와 연산</a:t>
            </a:r>
          </a:p>
        </p:txBody>
      </p:sp>
    </p:spTree>
    <p:extLst>
      <p:ext uri="{BB962C8B-B14F-4D97-AF65-F5344CB8AC3E}">
        <p14:creationId xmlns:p14="http://schemas.microsoft.com/office/powerpoint/2010/main" val="178004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기본 </a:t>
            </a:r>
            <a:r>
              <a:rPr kumimoji="1" lang="ko-KR" altLang="en-US" dirty="0" err="1"/>
              <a:t>입력함수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input()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5726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FF98082E-6C6D-5949-AEEF-3FEDECFEF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변수는 </a:t>
            </a:r>
            <a:r>
              <a:rPr lang="ko-KR" altLang="en-US" b="1" dirty="0">
                <a:solidFill>
                  <a:srgbClr val="C00000"/>
                </a:solidFill>
              </a:rPr>
              <a:t>값을 저장하는 메모리 공간</a:t>
            </a:r>
            <a:r>
              <a:rPr lang="ko-KR" altLang="en-US" dirty="0"/>
              <a:t>에 대한 </a:t>
            </a:r>
            <a:r>
              <a:rPr lang="en-US" altLang="ko-KR" dirty="0"/>
              <a:t>Tag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값을 저장하는 </a:t>
            </a:r>
            <a:r>
              <a:rPr lang="ko-KR" altLang="en-US" b="1" dirty="0">
                <a:solidFill>
                  <a:srgbClr val="C00000"/>
                </a:solidFill>
              </a:rPr>
              <a:t>상자</a:t>
            </a:r>
            <a:r>
              <a:rPr lang="ko-KR" altLang="en-US" dirty="0"/>
              <a:t> 또는 </a:t>
            </a:r>
            <a:r>
              <a:rPr lang="ko-KR" altLang="en-US" b="1" dirty="0">
                <a:solidFill>
                  <a:srgbClr val="C00000"/>
                </a:solidFill>
              </a:rPr>
              <a:t>그릇</a:t>
            </a:r>
            <a:r>
              <a:rPr lang="ko-KR" altLang="en-US" dirty="0"/>
              <a:t>으로 생각할 수 있음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556E418-8BFF-284C-81FE-E7BBE9FE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변수</a:t>
            </a:r>
            <a:r>
              <a:rPr kumimoji="1" lang="ko-KR" altLang="en-US" dirty="0"/>
              <a:t> 소개</a:t>
            </a:r>
            <a:endParaRPr kumimoji="1" lang="ko-Kore-KR" altLang="en-US" dirty="0"/>
          </a:p>
        </p:txBody>
      </p:sp>
      <p:pic>
        <p:nvPicPr>
          <p:cNvPr id="7" name="그림 6" descr="개체, 시계이(가) 표시된 사진&#10;&#10;자동 생성된 설명">
            <a:extLst>
              <a:ext uri="{FF2B5EF4-FFF2-40B4-BE49-F238E27FC236}">
                <a16:creationId xmlns:a16="http://schemas.microsoft.com/office/drawing/2014/main" id="{AC2564C3-6FE8-1B44-B552-6AF8C12C9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14" y="1679679"/>
            <a:ext cx="5243251" cy="2160179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7C4E872B-04C3-D647-AB4E-5A5F2EC71A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84" t="24970" r="34814" b="22849"/>
          <a:stretch/>
        </p:blipFill>
        <p:spPr>
          <a:xfrm>
            <a:off x="2467640" y="4468865"/>
            <a:ext cx="2356028" cy="1733107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567D625B-F2D3-1F4A-AF64-FC17FEECB04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50000" t="22720" b="21880"/>
          <a:stretch/>
        </p:blipFill>
        <p:spPr>
          <a:xfrm>
            <a:off x="7887683" y="4131904"/>
            <a:ext cx="2340703" cy="1945142"/>
          </a:xfrm>
          <a:prstGeom prst="rect">
            <a:avLst/>
          </a:prstGeom>
        </p:spPr>
      </p:pic>
      <p:sp>
        <p:nvSpPr>
          <p:cNvPr id="16" name="모서리가 둥근 사각형 설명선[R] 15">
            <a:extLst>
              <a:ext uri="{FF2B5EF4-FFF2-40B4-BE49-F238E27FC236}">
                <a16:creationId xmlns:a16="http://schemas.microsoft.com/office/drawing/2014/main" id="{3637E9EF-E72A-304C-9C86-911145C1961B}"/>
              </a:ext>
            </a:extLst>
          </p:cNvPr>
          <p:cNvSpPr/>
          <p:nvPr/>
        </p:nvSpPr>
        <p:spPr>
          <a:xfrm>
            <a:off x="8229649" y="3149153"/>
            <a:ext cx="1998737" cy="857827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F8CA99A-B7C3-BD4A-90C1-585FB4DA8DFA}"/>
              </a:ext>
            </a:extLst>
          </p:cNvPr>
          <p:cNvSpPr/>
          <p:nvPr/>
        </p:nvSpPr>
        <p:spPr>
          <a:xfrm>
            <a:off x="8274268" y="3316638"/>
            <a:ext cx="19094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atin typeface="+mj-ea"/>
                <a:ea typeface="+mj-ea"/>
              </a:rPr>
              <a:t>변수는 값을 </a:t>
            </a:r>
            <a:endParaRPr lang="en-US" altLang="ko-KR" sz="1400" b="1" dirty="0">
              <a:latin typeface="+mj-ea"/>
              <a:ea typeface="+mj-ea"/>
            </a:endParaRPr>
          </a:p>
          <a:p>
            <a:pPr algn="ctr"/>
            <a:r>
              <a:rPr lang="ko-KR" altLang="en-US" sz="1400" b="1" dirty="0">
                <a:latin typeface="+mj-ea"/>
                <a:ea typeface="+mj-ea"/>
              </a:rPr>
              <a:t>저장하는 공간입니다</a:t>
            </a:r>
            <a:r>
              <a:rPr lang="en-US" altLang="ko-KR" sz="1400" b="1" dirty="0">
                <a:latin typeface="+mj-ea"/>
                <a:ea typeface="+mj-ea"/>
              </a:rPr>
              <a:t>.</a:t>
            </a:r>
            <a:endParaRPr lang="ko-KR" altLang="en-US" sz="14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7679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FA83DF7-39DB-8D4C-B251-7B40249D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Python</a:t>
            </a:r>
            <a:r>
              <a:rPr lang="ko-KR" altLang="en-US" dirty="0"/>
              <a:t>에서 변수는 </a:t>
            </a:r>
            <a:r>
              <a:rPr lang="ko-KR" altLang="en-US" b="1" dirty="0">
                <a:solidFill>
                  <a:srgbClr val="C00000"/>
                </a:solidFill>
              </a:rPr>
              <a:t>값이 할당되는 순간에 생성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en-US" altLang="ko-KR" dirty="0"/>
              <a:t> </a:t>
            </a:r>
            <a:r>
              <a:rPr lang="ko-KR" altLang="en-US" dirty="0" err="1"/>
              <a:t>대입문</a:t>
            </a:r>
            <a:r>
              <a:rPr lang="en-US" altLang="ko-KR" dirty="0"/>
              <a:t>/</a:t>
            </a:r>
            <a:r>
              <a:rPr lang="ko-KR" altLang="en-US" dirty="0" err="1"/>
              <a:t>할당문</a:t>
            </a:r>
            <a:r>
              <a:rPr lang="en-US" altLang="ko-KR" dirty="0"/>
              <a:t>(Assignment statement)</a:t>
            </a:r>
            <a:r>
              <a:rPr lang="ko-KR" altLang="en-US" dirty="0"/>
              <a:t>을 사용하여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대입 연산자 </a:t>
            </a:r>
            <a:r>
              <a:rPr lang="en-US" altLang="ko-KR" dirty="0"/>
              <a:t>『</a:t>
            </a:r>
            <a:r>
              <a:rPr lang="en-US" altLang="ko-KR" sz="1800" b="1" dirty="0">
                <a:solidFill>
                  <a:srgbClr val="C00000"/>
                </a:solidFill>
              </a:rPr>
              <a:t>=</a:t>
            </a:r>
            <a:r>
              <a:rPr lang="en-US" altLang="ko-KR" dirty="0"/>
              <a:t>』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2"/>
            <a:r>
              <a:rPr lang="ko-KR" altLang="en-US" dirty="0" err="1"/>
              <a:t>할당문</a:t>
            </a:r>
            <a:r>
              <a:rPr lang="ko-KR" altLang="en-US" dirty="0"/>
              <a:t> 왼쪽엔 변수이름</a:t>
            </a:r>
            <a:r>
              <a:rPr lang="en-US" altLang="ko-KR" dirty="0"/>
              <a:t>, </a:t>
            </a:r>
            <a:r>
              <a:rPr lang="ko-KR" altLang="en-US" dirty="0"/>
              <a:t>오른쪽엔 값</a:t>
            </a:r>
            <a:endParaRPr lang="en-US" altLang="ko-KR" dirty="0"/>
          </a:p>
          <a:p>
            <a:pPr lvl="2"/>
            <a:r>
              <a:rPr lang="ko-KR" altLang="en-US" dirty="0"/>
              <a:t>만들어진 변수는 할당된 값 대신에 사용 됨</a:t>
            </a:r>
            <a:endParaRPr lang="en-US" altLang="ko-KR" dirty="0"/>
          </a:p>
          <a:p>
            <a:pPr lvl="1"/>
            <a:r>
              <a:rPr lang="ko-KR" altLang="en-US" dirty="0"/>
              <a:t>대입 연산자</a:t>
            </a:r>
            <a:r>
              <a:rPr lang="en-US" altLang="ko-KR" dirty="0"/>
              <a:t>(=)</a:t>
            </a:r>
            <a:r>
              <a:rPr lang="ko-KR" altLang="en-US" dirty="0"/>
              <a:t>의 </a:t>
            </a:r>
            <a:r>
              <a:rPr lang="ko-KR" altLang="en-US" b="1" dirty="0">
                <a:solidFill>
                  <a:srgbClr val="C00000"/>
                </a:solidFill>
              </a:rPr>
              <a:t>왼쪽</a:t>
            </a:r>
            <a:r>
              <a:rPr lang="ko-KR" altLang="en-US" dirty="0"/>
              <a:t>에는 </a:t>
            </a:r>
            <a:r>
              <a:rPr lang="ko-KR" altLang="en-US" b="1" dirty="0">
                <a:solidFill>
                  <a:srgbClr val="C00000"/>
                </a:solidFill>
              </a:rPr>
              <a:t>무조건 변수</a:t>
            </a:r>
            <a:r>
              <a:rPr lang="ko-KR" altLang="en-US" dirty="0"/>
              <a:t>만 올 수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>
                <a:solidFill>
                  <a:srgbClr val="C00000"/>
                </a:solidFill>
              </a:rPr>
              <a:t>오른쪽</a:t>
            </a:r>
            <a:r>
              <a:rPr lang="ko-KR" altLang="en-US" dirty="0"/>
              <a:t>에는 </a:t>
            </a:r>
            <a:r>
              <a:rPr lang="ko-KR" altLang="en-US" b="1" dirty="0">
                <a:solidFill>
                  <a:srgbClr val="C00000"/>
                </a:solidFill>
              </a:rPr>
              <a:t>무엇이든 </a:t>
            </a: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ko-KR" altLang="en-US" b="1" dirty="0">
                <a:solidFill>
                  <a:srgbClr val="C00000"/>
                </a:solidFill>
              </a:rPr>
              <a:t>값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변수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수식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함수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ko-KR" altLang="en-US" dirty="0"/>
              <a:t>올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오른쪽을 계산한 결과 값을 왼쪽 변수에 할당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3D69906-B14A-9A44-A8C0-3CCA75C3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변수 생성</a:t>
            </a:r>
            <a:endParaRPr kumimoji="1" lang="ko-Kore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E0407B-3511-0540-B040-D970EF7D9D65}"/>
              </a:ext>
            </a:extLst>
          </p:cNvPr>
          <p:cNvGrpSpPr/>
          <p:nvPr/>
        </p:nvGrpSpPr>
        <p:grpSpPr>
          <a:xfrm>
            <a:off x="1590354" y="2416648"/>
            <a:ext cx="3521562" cy="514823"/>
            <a:chOff x="1241630" y="1538790"/>
            <a:chExt cx="3825425" cy="495055"/>
          </a:xfrm>
        </p:grpSpPr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2B9968BB-BA4F-8643-BAA5-A8D2D1A64288}"/>
                </a:ext>
              </a:extLst>
            </p:cNvPr>
            <p:cNvSpPr/>
            <p:nvPr/>
          </p:nvSpPr>
          <p:spPr>
            <a:xfrm>
              <a:off x="1241630" y="1538790"/>
              <a:ext cx="1530170" cy="49505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변수이름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422A1BB8-C60D-F24B-8911-3C45635816D0}"/>
                </a:ext>
              </a:extLst>
            </p:cNvPr>
            <p:cNvSpPr/>
            <p:nvPr/>
          </p:nvSpPr>
          <p:spPr>
            <a:xfrm>
              <a:off x="3536885" y="1538790"/>
              <a:ext cx="1530170" cy="49505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282CE5-E08B-AF40-A1B2-0F9BCB834170}"/>
                </a:ext>
              </a:extLst>
            </p:cNvPr>
            <p:cNvSpPr txBox="1"/>
            <p:nvPr/>
          </p:nvSpPr>
          <p:spPr>
            <a:xfrm>
              <a:off x="2948511" y="1601651"/>
              <a:ext cx="400853" cy="3847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=</a:t>
              </a:r>
              <a:endParaRPr lang="ko-KR" altLang="en-US" sz="2000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057541" y="2521782"/>
            <a:ext cx="5848709" cy="1107996"/>
            <a:chOff x="7467240" y="1850923"/>
            <a:chExt cx="5848709" cy="11079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70978E1-75D9-9746-AA0C-C7248DDDCC84}"/>
                </a:ext>
              </a:extLst>
            </p:cNvPr>
            <p:cNvSpPr txBox="1"/>
            <p:nvPr/>
          </p:nvSpPr>
          <p:spPr>
            <a:xfrm>
              <a:off x="7512186" y="2220255"/>
              <a:ext cx="5803763" cy="7386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 x = 2    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# x</a:t>
              </a:r>
              <a:r>
                <a:rPr lang="ko-KR" alt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라는 변수에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2</a:t>
              </a:r>
              <a:r>
                <a:rPr lang="ko-KR" alt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라는 값을 대입</a:t>
              </a:r>
              <a:endParaRPr lang="en-US" altLang="ko-KR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endParaRPr>
            </a:p>
            <a:p>
              <a:r>
                <a:rPr lang="en-US" altLang="ko-KR" sz="1400" dirty="0"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 y = x    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# y</a:t>
              </a:r>
              <a:r>
                <a:rPr lang="ko-KR" alt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라는 변수에 변수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x</a:t>
              </a:r>
              <a:r>
                <a:rPr lang="ko-KR" alt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의 값을 대입</a:t>
              </a:r>
              <a:endParaRPr lang="en-US" altLang="ko-KR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endParaRPr>
            </a:p>
            <a:p>
              <a:r>
                <a:rPr lang="en-US" altLang="ko-KR" sz="1400" dirty="0"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 z = x + y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# z</a:t>
              </a:r>
              <a:r>
                <a:rPr lang="ko-KR" alt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라는 변수에 변수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x</a:t>
              </a:r>
              <a:r>
                <a:rPr lang="ko-KR" alt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와 </a:t>
              </a:r>
              <a:r>
                <a:rPr lang="en-US" altLang="ko-KR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y</a:t>
              </a:r>
              <a:r>
                <a:rPr lang="ko-KR" alt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의 값을 더한 결과 값을 대입</a:t>
              </a:r>
              <a:endParaRPr lang="en-US" altLang="ko-KR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1E9F2E-11F5-4984-B93F-418BD6155B70}"/>
                </a:ext>
              </a:extLst>
            </p:cNvPr>
            <p:cNvSpPr txBox="1"/>
            <p:nvPr/>
          </p:nvSpPr>
          <p:spPr>
            <a:xfrm>
              <a:off x="7467240" y="1850923"/>
              <a:ext cx="558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OK</a:t>
              </a:r>
              <a:endParaRPr lang="ko-KR" altLang="en-US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467240" y="3949503"/>
            <a:ext cx="4439010" cy="1969770"/>
            <a:chOff x="7467240" y="3949503"/>
            <a:chExt cx="4439010" cy="19697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04256A-9400-744C-B31B-09B60617CFA2}"/>
                </a:ext>
              </a:extLst>
            </p:cNvPr>
            <p:cNvSpPr txBox="1"/>
            <p:nvPr/>
          </p:nvSpPr>
          <p:spPr>
            <a:xfrm>
              <a:off x="7512187" y="4318835"/>
              <a:ext cx="4394063" cy="16004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 10 = 100</a:t>
              </a:r>
            </a:p>
            <a:p>
              <a:r>
                <a:rPr lang="en-US" altLang="ko-KR" sz="1400" b="1" dirty="0" err="1">
                  <a:solidFill>
                    <a:srgbClr val="FF0000"/>
                  </a:solidFill>
                  <a:latin typeface="Consolas" panose="020B0609020204030204" pitchFamily="49" charset="0"/>
                  <a:ea typeface="Malgun Gothic" panose="020B0503020000020004" pitchFamily="34" charset="-127"/>
                </a:rPr>
                <a:t>SyntaxError</a:t>
              </a:r>
              <a:r>
                <a:rPr lang="en-US" altLang="ko-KR" sz="1400" b="1" dirty="0">
                  <a:solidFill>
                    <a:srgbClr val="FF0000"/>
                  </a:solidFill>
                  <a:latin typeface="Consolas" panose="020B0609020204030204" pitchFamily="49" charset="0"/>
                  <a:ea typeface="Malgun Gothic" panose="020B0503020000020004" pitchFamily="34" charset="-127"/>
                </a:rPr>
                <a:t>: can't assign to literal</a:t>
              </a:r>
            </a:p>
            <a:p>
              <a:r>
                <a:rPr lang="en-US" altLang="ko-KR" sz="1400" dirty="0">
                  <a:latin typeface="Consolas" panose="020B0609020204030204" pitchFamily="49" charset="0"/>
                  <a:ea typeface="Malgun Gothic" panose="020B0503020000020004" pitchFamily="34" charset="-127"/>
                </a:rPr>
                <a:t>&gt;&gt;&gt; 10 = x</a:t>
              </a:r>
            </a:p>
            <a:p>
              <a:r>
                <a:rPr lang="en-US" altLang="ko-KR" sz="1400" b="1" dirty="0" err="1">
                  <a:solidFill>
                    <a:srgbClr val="FF0000"/>
                  </a:solidFill>
                  <a:latin typeface="Consolas" panose="020B0609020204030204" pitchFamily="49" charset="0"/>
                  <a:ea typeface="Malgun Gothic" panose="020B0503020000020004" pitchFamily="34" charset="-127"/>
                </a:rPr>
                <a:t>SyntaxError</a:t>
              </a:r>
              <a:r>
                <a:rPr lang="en-US" altLang="ko-KR" sz="1400" b="1" dirty="0">
                  <a:solidFill>
                    <a:srgbClr val="FF0000"/>
                  </a:solidFill>
                  <a:latin typeface="Consolas" panose="020B0609020204030204" pitchFamily="49" charset="0"/>
                  <a:ea typeface="Malgun Gothic" panose="020B0503020000020004" pitchFamily="34" charset="-127"/>
                </a:rPr>
                <a:t>: can't assign to literal</a:t>
              </a:r>
              <a:endPara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</a:endParaRPr>
            </a:p>
            <a:p>
              <a:r>
                <a:rPr lang="en-US" altLang="ko-KR" sz="1400" dirty="0">
                  <a:latin typeface="Consolas" panose="020B0609020204030204" pitchFamily="49" charset="0"/>
                  <a:ea typeface="Malgun Gothic" panose="020B0503020000020004" pitchFamily="34" charset="-127"/>
                </a:rPr>
                <a:t>&gt;&gt;&gt; y + 10 = x</a:t>
              </a:r>
            </a:p>
            <a:p>
              <a:r>
                <a:rPr lang="en-US" altLang="ko-KR" sz="1400" b="1" dirty="0" err="1">
                  <a:solidFill>
                    <a:srgbClr val="FF0000"/>
                  </a:solidFill>
                  <a:latin typeface="Consolas" panose="020B0609020204030204" pitchFamily="49" charset="0"/>
                  <a:ea typeface="Malgun Gothic" panose="020B0503020000020004" pitchFamily="34" charset="-127"/>
                </a:rPr>
                <a:t>SyntaxError</a:t>
              </a:r>
              <a:r>
                <a:rPr lang="en-US" altLang="ko-KR" sz="1400" b="1" dirty="0">
                  <a:solidFill>
                    <a:srgbClr val="FF0000"/>
                  </a:solidFill>
                  <a:latin typeface="Consolas" panose="020B0609020204030204" pitchFamily="49" charset="0"/>
                  <a:ea typeface="Malgun Gothic" panose="020B0503020000020004" pitchFamily="34" charset="-127"/>
                </a:rPr>
                <a:t>: can't assign to operator</a:t>
              </a:r>
            </a:p>
            <a:p>
              <a:endParaRPr lang="en-US" altLang="ko-KR" sz="1400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22324E-0DB9-4C57-8718-737A7005D9B4}"/>
                </a:ext>
              </a:extLst>
            </p:cNvPr>
            <p:cNvSpPr txBox="1"/>
            <p:nvPr/>
          </p:nvSpPr>
          <p:spPr>
            <a:xfrm>
              <a:off x="7467240" y="3949503"/>
              <a:ext cx="1487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>
                      <a:lumMod val="50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NO(Error)</a:t>
              </a:r>
              <a:endParaRPr lang="ko-KR" altLang="en-US" b="1" dirty="0">
                <a:solidFill>
                  <a:schemeClr val="accent1">
                    <a:lumMod val="50000"/>
                  </a:schemeClr>
                </a:solidFill>
                <a:latin typeface="Verdana" panose="020B0604030504040204" pitchFamily="34" charset="0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83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D2444E62-344B-704D-9CB7-C08E3E547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생성된 변수에는 얼마든지 </a:t>
            </a:r>
            <a:r>
              <a:rPr lang="ko-KR" altLang="en-US" b="1" dirty="0">
                <a:solidFill>
                  <a:srgbClr val="C00000"/>
                </a:solidFill>
              </a:rPr>
              <a:t>다른 값을 저장할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값의 저장공간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64D3D-783F-4D32-BEF6-90017DD25634}"/>
              </a:ext>
            </a:extLst>
          </p:cNvPr>
          <p:cNvSpPr txBox="1"/>
          <p:nvPr/>
        </p:nvSpPr>
        <p:spPr>
          <a:xfrm>
            <a:off x="1154625" y="1794669"/>
            <a:ext cx="4444986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= 20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20</a:t>
            </a:r>
            <a:endParaRPr lang="en-US" altLang="ko-KR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= 30 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score 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30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34C4107-9085-E447-B634-05E35970C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451" y="3192096"/>
            <a:ext cx="5021726" cy="22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504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903EA8E-DFCF-2340-AA38-B6634EA8B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C00000"/>
                </a:solidFill>
              </a:rPr>
              <a:t>다른 변수의 값을 변수에 넣기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한 변수를 다른 변수에 복사하여 저장 </a:t>
            </a:r>
          </a:p>
        </p:txBody>
      </p:sp>
      <p:pic>
        <p:nvPicPr>
          <p:cNvPr id="8" name="그림 7" descr="그리기, 시계, 표지판, 테이블이(가) 표시된 사진&#10;&#10;자동 생성된 설명">
            <a:extLst>
              <a:ext uri="{FF2B5EF4-FFF2-40B4-BE49-F238E27FC236}">
                <a16:creationId xmlns:a16="http://schemas.microsoft.com/office/drawing/2014/main" id="{65087057-7FAA-014D-9219-5459203CE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074" y="3905169"/>
            <a:ext cx="3885473" cy="19899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56D48D-B793-1141-8A50-B613A500CFCB}"/>
              </a:ext>
            </a:extLst>
          </p:cNvPr>
          <p:cNvSpPr txBox="1"/>
          <p:nvPr/>
        </p:nvSpPr>
        <p:spPr>
          <a:xfrm>
            <a:off x="2546231" y="3513988"/>
            <a:ext cx="473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변수 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var2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값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(200)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복사하여 변수 </a:t>
            </a:r>
            <a:r>
              <a:rPr kumimoji="1" lang="en-US" alt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var1</a:t>
            </a:r>
            <a:r>
              <a:rPr kumimoji="1"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대입</a:t>
            </a:r>
            <a:endParaRPr kumimoji="1" lang="ko-Kore-KR" altLang="en-US" sz="1600" dirty="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90C512-E204-8A47-8788-7F38AA8950EC}"/>
              </a:ext>
            </a:extLst>
          </p:cNvPr>
          <p:cNvSpPr txBox="1"/>
          <p:nvPr/>
        </p:nvSpPr>
        <p:spPr>
          <a:xfrm>
            <a:off x="1146056" y="1938284"/>
            <a:ext cx="5429491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var2 = 200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= var2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4135658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A1D3BFC-FBAB-5D4E-93FB-4C35A18E9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숫자끼리의</a:t>
            </a:r>
            <a:r>
              <a:rPr lang="ko-KR" altLang="en-US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계산 결과를 변수에 넣기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두 값의 연산 결과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132032" y="1863653"/>
            <a:ext cx="5813136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= 100 + 100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200</a:t>
            </a:r>
          </a:p>
        </p:txBody>
      </p:sp>
      <p:pic>
        <p:nvPicPr>
          <p:cNvPr id="9" name="그림 8" descr="테이블, 그리기, 시계이(가) 표시된 사진&#10;&#10;자동 생성된 설명">
            <a:extLst>
              <a:ext uri="{FF2B5EF4-FFF2-40B4-BE49-F238E27FC236}">
                <a16:creationId xmlns:a16="http://schemas.microsoft.com/office/drawing/2014/main" id="{EC93063B-20D8-C948-BE23-54B16B2FC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091" y="4322068"/>
            <a:ext cx="1715140" cy="13115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C50D6B-4000-124A-BAE9-A95F7CB4E1DC}"/>
              </a:ext>
            </a:extLst>
          </p:cNvPr>
          <p:cNvSpPr txBox="1"/>
          <p:nvPr/>
        </p:nvSpPr>
        <p:spPr>
          <a:xfrm>
            <a:off x="6621571" y="4079874"/>
            <a:ext cx="197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내부적으로 먼저 계산</a:t>
            </a:r>
            <a:endParaRPr kumimoji="1" lang="ko-Kore-KR" altLang="en-US" sz="1400" dirty="0">
              <a:latin typeface="+mj-ea"/>
              <a:ea typeface="+mj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45DB716-12A7-5444-8B2E-7B8A600B5CF1}"/>
              </a:ext>
            </a:extLst>
          </p:cNvPr>
          <p:cNvSpPr/>
          <p:nvPr/>
        </p:nvSpPr>
        <p:spPr>
          <a:xfrm>
            <a:off x="6359601" y="4094974"/>
            <a:ext cx="277574" cy="2775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Malgun Gothic" panose="020B0503020000020004" pitchFamily="34" charset="-127"/>
              </a:rPr>
              <a:t>1</a:t>
            </a:r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D09FE2E1-93F8-664F-A0FF-938F835C1881}"/>
              </a:ext>
            </a:extLst>
          </p:cNvPr>
          <p:cNvCxnSpPr>
            <a:cxnSpLocks/>
            <a:stCxn id="18" idx="0"/>
            <a:endCxn id="19" idx="0"/>
          </p:cNvCxnSpPr>
          <p:nvPr/>
        </p:nvCxnSpPr>
        <p:spPr>
          <a:xfrm rot="16200000" flipV="1">
            <a:off x="5638940" y="3689309"/>
            <a:ext cx="12700" cy="2221307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B34E52-4FF9-BA41-9CCA-F3C5B7F7625D}"/>
              </a:ext>
            </a:extLst>
          </p:cNvPr>
          <p:cNvSpPr/>
          <p:nvPr/>
        </p:nvSpPr>
        <p:spPr>
          <a:xfrm>
            <a:off x="6185977" y="4799963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+mj-ea"/>
              </a:rPr>
              <a:t>100</a:t>
            </a:r>
            <a:endParaRPr lang="ko-Kore-KR" altLang="en-US" sz="4400" dirty="0">
              <a:latin typeface="Malgun Gothic" panose="020B0503020000020004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0392C4-FF0D-A042-98FC-27DCED080B3F}"/>
              </a:ext>
            </a:extLst>
          </p:cNvPr>
          <p:cNvSpPr/>
          <p:nvPr/>
        </p:nvSpPr>
        <p:spPr>
          <a:xfrm>
            <a:off x="3964670" y="4799963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+mj-ea"/>
              </a:rPr>
              <a:t>100</a:t>
            </a:r>
            <a:endParaRPr lang="ko-Kore-KR" altLang="en-US" sz="4400" dirty="0">
              <a:latin typeface="Malgun Gothic" panose="020B0503020000020004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48D77F4-C241-B148-9602-8E51519FFD6E}"/>
              </a:ext>
            </a:extLst>
          </p:cNvPr>
          <p:cNvSpPr/>
          <p:nvPr/>
        </p:nvSpPr>
        <p:spPr>
          <a:xfrm>
            <a:off x="5348636" y="4799963"/>
            <a:ext cx="5806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+</a:t>
            </a:r>
            <a:endParaRPr lang="ko-Kore-KR" altLang="en-US" sz="4400" dirty="0">
              <a:latin typeface="Malgun Gothic" panose="020B0503020000020004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AC7898-4EBF-554F-9F7A-5A5773587F74}"/>
              </a:ext>
            </a:extLst>
          </p:cNvPr>
          <p:cNvSpPr/>
          <p:nvPr/>
        </p:nvSpPr>
        <p:spPr>
          <a:xfrm>
            <a:off x="3127328" y="4799963"/>
            <a:ext cx="5806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endParaRPr lang="ko-Kore-KR" altLang="en-US" sz="4400" dirty="0">
              <a:latin typeface="Malgun Gothic" panose="020B0503020000020004" pitchFamily="34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3AB8BC3-8A11-584F-A7C1-F4BCA2C9A75A}"/>
              </a:ext>
            </a:extLst>
          </p:cNvPr>
          <p:cNvGrpSpPr/>
          <p:nvPr/>
        </p:nvGrpSpPr>
        <p:grpSpPr>
          <a:xfrm>
            <a:off x="5275117" y="3570783"/>
            <a:ext cx="726608" cy="725572"/>
            <a:chOff x="6021906" y="3243867"/>
            <a:chExt cx="726608" cy="725572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0179B04D-619E-CB40-BE97-D6591C9AC45D}"/>
                </a:ext>
              </a:extLst>
            </p:cNvPr>
            <p:cNvSpPr/>
            <p:nvPr/>
          </p:nvSpPr>
          <p:spPr>
            <a:xfrm>
              <a:off x="6022942" y="3243867"/>
              <a:ext cx="725572" cy="725572"/>
            </a:xfrm>
            <a:prstGeom prst="ellipse">
              <a:avLst/>
            </a:prstGeom>
            <a:solidFill>
              <a:srgbClr val="1F4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 dirty="0">
                <a:latin typeface="Malgun Gothic" panose="020B0503020000020004" pitchFamily="34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EA8DFF6-65C6-8E4C-B7D3-73E485AC0B13}"/>
                </a:ext>
              </a:extLst>
            </p:cNvPr>
            <p:cNvSpPr/>
            <p:nvPr/>
          </p:nvSpPr>
          <p:spPr>
            <a:xfrm>
              <a:off x="6021906" y="3375061"/>
              <a:ext cx="718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200</a:t>
              </a:r>
              <a:endParaRPr lang="ko-Kore-KR" altLang="en-US" sz="2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627635E-CEDF-CD47-9564-56D58EA0AF22}"/>
              </a:ext>
            </a:extLst>
          </p:cNvPr>
          <p:cNvCxnSpPr>
            <a:cxnSpLocks/>
            <a:endCxn id="28" idx="4"/>
          </p:cNvCxnSpPr>
          <p:nvPr/>
        </p:nvCxnSpPr>
        <p:spPr>
          <a:xfrm flipV="1">
            <a:off x="5638939" y="4296355"/>
            <a:ext cx="0" cy="2877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F7B82B31-59C5-3745-83CD-10E0B98DAEB3}"/>
              </a:ext>
            </a:extLst>
          </p:cNvPr>
          <p:cNvCxnSpPr>
            <a:stCxn id="28" idx="0"/>
            <a:endCxn id="9" idx="0"/>
          </p:cNvCxnSpPr>
          <p:nvPr/>
        </p:nvCxnSpPr>
        <p:spPr>
          <a:xfrm rot="16200000" flipH="1" flipV="1">
            <a:off x="3553158" y="2236286"/>
            <a:ext cx="751284" cy="3420278"/>
          </a:xfrm>
          <a:prstGeom prst="bentConnector3">
            <a:avLst>
              <a:gd name="adj1" fmla="val -3042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54C3D9-5D08-344E-9773-1846290A97D9}"/>
              </a:ext>
            </a:extLst>
          </p:cNvPr>
          <p:cNvSpPr txBox="1"/>
          <p:nvPr/>
        </p:nvSpPr>
        <p:spPr>
          <a:xfrm>
            <a:off x="2665384" y="3483893"/>
            <a:ext cx="197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계산 결과를 대입</a:t>
            </a:r>
            <a:endParaRPr kumimoji="1" lang="ko-Kore-KR" altLang="en-US" sz="1400" dirty="0">
              <a:latin typeface="+mj-ea"/>
              <a:ea typeface="+mj-ea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8FC5BC8-D951-6048-B52C-A5E341C8CC2E}"/>
              </a:ext>
            </a:extLst>
          </p:cNvPr>
          <p:cNvSpPr/>
          <p:nvPr/>
        </p:nvSpPr>
        <p:spPr>
          <a:xfrm>
            <a:off x="2403414" y="3498993"/>
            <a:ext cx="277574" cy="2775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5987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테이블, 그리기, 시계이(가) 표시된 사진&#10;&#10;자동 생성된 설명">
            <a:extLst>
              <a:ext uri="{FF2B5EF4-FFF2-40B4-BE49-F238E27FC236}">
                <a16:creationId xmlns:a16="http://schemas.microsoft.com/office/drawing/2014/main" id="{A77B0E7D-6772-204C-B7DE-2723D2EE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29" y="4481486"/>
            <a:ext cx="1851333" cy="1415725"/>
          </a:xfrm>
          <a:prstGeom prst="rect">
            <a:avLst/>
          </a:prstGeom>
        </p:spPr>
      </p:pic>
      <p:pic>
        <p:nvPicPr>
          <p:cNvPr id="37" name="그림 36" descr="그리기, 표지판, 게임이(가) 표시된 사진&#10;&#10;자동 생성된 설명">
            <a:extLst>
              <a:ext uri="{FF2B5EF4-FFF2-40B4-BE49-F238E27FC236}">
                <a16:creationId xmlns:a16="http://schemas.microsoft.com/office/drawing/2014/main" id="{FBAF280D-CBD5-FF42-AE4E-E0781F501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80" y="4414801"/>
            <a:ext cx="1673130" cy="1742431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3AE1213-B164-D149-BD6E-8609FA0E2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C00000"/>
                </a:solidFill>
              </a:rPr>
              <a:t>변수와 숫자의 계산 결과를 변수에 넣기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변수와 숫자의 계산 결과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099629" y="1857870"/>
            <a:ext cx="5813136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= var2 + 100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300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DD308C-6F81-2448-91D0-FF39CB206AE7}"/>
              </a:ext>
            </a:extLst>
          </p:cNvPr>
          <p:cNvSpPr/>
          <p:nvPr/>
        </p:nvSpPr>
        <p:spPr>
          <a:xfrm>
            <a:off x="6085414" y="4901295"/>
            <a:ext cx="112723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ore-KR" sz="4400" dirty="0">
                <a:latin typeface="+mj-ea"/>
              </a:rPr>
              <a:t>100</a:t>
            </a:r>
            <a:endParaRPr lang="ko-Kore-KR" altLang="en-US" sz="4400" dirty="0">
              <a:latin typeface="Malgun Gothic" panose="020B0503020000020004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783B63-76FD-8240-BFAE-4FAE8CCBF52A}"/>
              </a:ext>
            </a:extLst>
          </p:cNvPr>
          <p:cNvSpPr/>
          <p:nvPr/>
        </p:nvSpPr>
        <p:spPr>
          <a:xfrm>
            <a:off x="5355341" y="5189349"/>
            <a:ext cx="5806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+</a:t>
            </a:r>
            <a:endParaRPr lang="ko-Kore-KR" altLang="en-US" sz="4400" dirty="0">
              <a:latin typeface="Malgun Gothic" panose="020B0503020000020004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11EDC3-3524-5246-B0AD-9C0B4E73F2A3}"/>
              </a:ext>
            </a:extLst>
          </p:cNvPr>
          <p:cNvSpPr/>
          <p:nvPr/>
        </p:nvSpPr>
        <p:spPr>
          <a:xfrm>
            <a:off x="2887457" y="5189349"/>
            <a:ext cx="5806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endParaRPr lang="ko-Kore-KR" altLang="en-US" sz="4400" dirty="0">
              <a:latin typeface="Malgun Gothic" panose="020B0503020000020004" pitchFamily="34" charset="-127"/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EFC9834-34B9-B442-99E1-6E22E06162A1}"/>
              </a:ext>
            </a:extLst>
          </p:cNvPr>
          <p:cNvCxnSpPr>
            <a:cxnSpLocks/>
            <a:stCxn id="12" idx="0"/>
            <a:endCxn id="37" idx="0"/>
          </p:cNvCxnSpPr>
          <p:nvPr/>
        </p:nvCxnSpPr>
        <p:spPr>
          <a:xfrm rot="16200000" flipV="1">
            <a:off x="5269891" y="3522155"/>
            <a:ext cx="486494" cy="2271785"/>
          </a:xfrm>
          <a:prstGeom prst="bentConnector3">
            <a:avLst>
              <a:gd name="adj1" fmla="val 14698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2501BA0-D567-5E47-9D5F-2AD2BC413CEE}"/>
              </a:ext>
            </a:extLst>
          </p:cNvPr>
          <p:cNvCxnSpPr>
            <a:cxnSpLocks/>
          </p:cNvCxnSpPr>
          <p:nvPr/>
        </p:nvCxnSpPr>
        <p:spPr>
          <a:xfrm flipH="1" flipV="1">
            <a:off x="5524259" y="3664787"/>
            <a:ext cx="1976" cy="5193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98F5C8-0D4F-3348-978F-906A6E8A438A}"/>
              </a:ext>
            </a:extLst>
          </p:cNvPr>
          <p:cNvSpPr txBox="1"/>
          <p:nvPr/>
        </p:nvSpPr>
        <p:spPr>
          <a:xfrm>
            <a:off x="5925922" y="3769024"/>
            <a:ext cx="197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내부적으로 먼저 계산</a:t>
            </a:r>
            <a:endParaRPr kumimoji="1" lang="ko-Kore-KR" altLang="en-US" sz="1400" dirty="0">
              <a:latin typeface="+mj-ea"/>
              <a:ea typeface="+mj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5C617419-555A-BB49-9426-F0B1CA995461}"/>
              </a:ext>
            </a:extLst>
          </p:cNvPr>
          <p:cNvSpPr/>
          <p:nvPr/>
        </p:nvSpPr>
        <p:spPr>
          <a:xfrm>
            <a:off x="5663952" y="3784124"/>
            <a:ext cx="277574" cy="2775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Malgun Gothic" panose="020B0503020000020004" pitchFamily="34" charset="-127"/>
              </a:rPr>
              <a:t>1</a:t>
            </a:r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B1A3FED-86F6-7D48-86BF-8F38F908DEEC}"/>
              </a:ext>
            </a:extLst>
          </p:cNvPr>
          <p:cNvGrpSpPr/>
          <p:nvPr/>
        </p:nvGrpSpPr>
        <p:grpSpPr>
          <a:xfrm>
            <a:off x="5162413" y="2865913"/>
            <a:ext cx="736882" cy="725572"/>
            <a:chOff x="6011632" y="3243867"/>
            <a:chExt cx="736882" cy="725572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6B94875-A485-AB4F-93C4-FC5D075C20E1}"/>
                </a:ext>
              </a:extLst>
            </p:cNvPr>
            <p:cNvSpPr/>
            <p:nvPr/>
          </p:nvSpPr>
          <p:spPr>
            <a:xfrm>
              <a:off x="6022942" y="3243867"/>
              <a:ext cx="725572" cy="725572"/>
            </a:xfrm>
            <a:prstGeom prst="ellipse">
              <a:avLst/>
            </a:prstGeom>
            <a:solidFill>
              <a:srgbClr val="1F43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 dirty="0">
                <a:latin typeface="Malgun Gothic" panose="020B0503020000020004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DA58822-A7F4-A94E-8910-AB1A449E5040}"/>
                </a:ext>
              </a:extLst>
            </p:cNvPr>
            <p:cNvSpPr/>
            <p:nvPr/>
          </p:nvSpPr>
          <p:spPr>
            <a:xfrm>
              <a:off x="6011632" y="3385335"/>
              <a:ext cx="7184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ko-KR" sz="2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300</a:t>
              </a:r>
              <a:endParaRPr lang="ko-Kore-KR" altLang="en-US" sz="28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25B89A09-FAAF-F640-82A3-B439E1A4DE42}"/>
              </a:ext>
            </a:extLst>
          </p:cNvPr>
          <p:cNvCxnSpPr>
            <a:cxnSpLocks/>
            <a:stCxn id="27" idx="1"/>
            <a:endCxn id="16" idx="0"/>
          </p:cNvCxnSpPr>
          <p:nvPr/>
        </p:nvCxnSpPr>
        <p:spPr>
          <a:xfrm rot="10800000" flipV="1">
            <a:off x="2062195" y="3238214"/>
            <a:ext cx="3100218" cy="1243271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04AB49-1C44-F243-BD99-25DF53EFC75B}"/>
              </a:ext>
            </a:extLst>
          </p:cNvPr>
          <p:cNvSpPr txBox="1"/>
          <p:nvPr/>
        </p:nvSpPr>
        <p:spPr>
          <a:xfrm>
            <a:off x="2553838" y="3319406"/>
            <a:ext cx="197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계산 결과를 대입</a:t>
            </a:r>
            <a:endParaRPr kumimoji="1" lang="ko-Kore-KR" altLang="en-US" sz="1400" dirty="0">
              <a:latin typeface="+mj-ea"/>
              <a:ea typeface="+mj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28D1A31-A314-5F49-BB0E-1CFCE79795F1}"/>
              </a:ext>
            </a:extLst>
          </p:cNvPr>
          <p:cNvSpPr/>
          <p:nvPr/>
        </p:nvSpPr>
        <p:spPr>
          <a:xfrm>
            <a:off x="2291868" y="3334506"/>
            <a:ext cx="277574" cy="2775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54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시계, 개체, 표지판, 그리기이(가) 표시된 사진&#10;&#10;자동 생성된 설명">
            <a:extLst>
              <a:ext uri="{FF2B5EF4-FFF2-40B4-BE49-F238E27FC236}">
                <a16:creationId xmlns:a16="http://schemas.microsoft.com/office/drawing/2014/main" id="{91B25488-B2F1-1846-BCC3-AAC35F0B6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143" y="3894634"/>
            <a:ext cx="6289357" cy="2307338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95A2C0-EAC1-9349-BC2D-BEC17589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C00000"/>
                </a:solidFill>
              </a:rPr>
              <a:t>연속된 값을 대입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한 변수를 여러 개의 변수로 연속 저장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616E60-C8B5-4036-9C35-644CDC192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15" y="1756093"/>
            <a:ext cx="7375101" cy="144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16A3CA-4911-274B-B6D9-04FBF3D22A22}"/>
              </a:ext>
            </a:extLst>
          </p:cNvPr>
          <p:cNvGrpSpPr/>
          <p:nvPr/>
        </p:nvGrpSpPr>
        <p:grpSpPr>
          <a:xfrm>
            <a:off x="2563198" y="3298460"/>
            <a:ext cx="1008668" cy="811618"/>
            <a:chOff x="1825159" y="3354390"/>
            <a:chExt cx="1008668" cy="8116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309650-88DC-E449-B7F2-4A033E9CA6FC}"/>
                </a:ext>
              </a:extLst>
            </p:cNvPr>
            <p:cNvSpPr txBox="1"/>
            <p:nvPr/>
          </p:nvSpPr>
          <p:spPr>
            <a:xfrm>
              <a:off x="1825159" y="3735121"/>
              <a:ext cx="10086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KR" sz="1100" dirty="0">
                  <a:latin typeface="+mj-ea"/>
                  <a:ea typeface="+mj-ea"/>
                </a:rPr>
                <a:t>Var2 </a:t>
              </a:r>
              <a:r>
                <a:rPr kumimoji="1" lang="ko-KR" altLang="en-US" sz="11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  <a:r>
                <a:rPr kumimoji="1" lang="en-US" altLang="ko-KR" sz="11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(100)</a:t>
              </a:r>
            </a:p>
            <a:p>
              <a:pPr algn="r"/>
              <a:r>
                <a:rPr kumimoji="1" lang="en-US" altLang="ko-Kore-KR" sz="1100" b="1" dirty="0">
                  <a:latin typeface="+mj-ea"/>
                  <a:ea typeface="+mj-ea"/>
                </a:rPr>
                <a:t>var1</a:t>
              </a:r>
              <a:endParaRPr kumimoji="1" lang="ko-Kore-KR" altLang="en-US" sz="1100" b="1" dirty="0">
                <a:latin typeface="+mj-ea"/>
                <a:ea typeface="+mj-ea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A163B23-C8F7-8646-9BDC-DBD93980EF40}"/>
                </a:ext>
              </a:extLst>
            </p:cNvPr>
            <p:cNvSpPr/>
            <p:nvPr/>
          </p:nvSpPr>
          <p:spPr>
            <a:xfrm>
              <a:off x="2190706" y="3354390"/>
              <a:ext cx="277574" cy="2775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4</a:t>
              </a:r>
              <a:endParaRPr kumimoji="1" lang="ko-Kore-KR" altLang="en-US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F90725B-7C27-444E-8063-0544900B8BA9}"/>
                </a:ext>
              </a:extLst>
            </p:cNvPr>
            <p:cNvCxnSpPr/>
            <p:nvPr/>
          </p:nvCxnSpPr>
          <p:spPr>
            <a:xfrm>
              <a:off x="2073897" y="4044194"/>
              <a:ext cx="245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7F1405A-7D5F-7248-8DF5-926794AA3EA4}"/>
              </a:ext>
            </a:extLst>
          </p:cNvPr>
          <p:cNvGrpSpPr/>
          <p:nvPr/>
        </p:nvGrpSpPr>
        <p:grpSpPr>
          <a:xfrm>
            <a:off x="3870441" y="3298460"/>
            <a:ext cx="1008668" cy="811618"/>
            <a:chOff x="1825159" y="3354390"/>
            <a:chExt cx="1008668" cy="81161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35EDCC-C179-C34A-98BC-A1DC63CEF542}"/>
                </a:ext>
              </a:extLst>
            </p:cNvPr>
            <p:cNvSpPr txBox="1"/>
            <p:nvPr/>
          </p:nvSpPr>
          <p:spPr>
            <a:xfrm>
              <a:off x="1825159" y="3735121"/>
              <a:ext cx="10086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KR" sz="1100" dirty="0">
                  <a:latin typeface="+mj-ea"/>
                  <a:ea typeface="+mj-ea"/>
                </a:rPr>
                <a:t>Var3 </a:t>
              </a:r>
              <a:r>
                <a:rPr kumimoji="1" lang="ko-KR" altLang="en-US" sz="11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  <a:r>
                <a:rPr kumimoji="1" lang="en-US" altLang="ko-KR" sz="11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(100)</a:t>
              </a:r>
            </a:p>
            <a:p>
              <a:pPr algn="r"/>
              <a:r>
                <a:rPr kumimoji="1" lang="en-US" altLang="ko-Kore-KR" sz="1100" b="1" dirty="0">
                  <a:latin typeface="+mj-ea"/>
                  <a:ea typeface="+mj-ea"/>
                </a:rPr>
                <a:t>var2</a:t>
              </a:r>
              <a:endParaRPr kumimoji="1" lang="ko-Kore-KR" altLang="en-US" sz="1100" b="1" dirty="0">
                <a:latin typeface="+mj-ea"/>
                <a:ea typeface="+mj-ea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73F95EE-1953-F748-83E5-FE65667676FC}"/>
                </a:ext>
              </a:extLst>
            </p:cNvPr>
            <p:cNvSpPr/>
            <p:nvPr/>
          </p:nvSpPr>
          <p:spPr>
            <a:xfrm>
              <a:off x="2190706" y="3354390"/>
              <a:ext cx="277574" cy="2775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3</a:t>
              </a:r>
              <a:endParaRPr kumimoji="1" lang="ko-Kore-KR" altLang="en-US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629F8252-1151-F143-83E7-1523D33E678A}"/>
                </a:ext>
              </a:extLst>
            </p:cNvPr>
            <p:cNvCxnSpPr/>
            <p:nvPr/>
          </p:nvCxnSpPr>
          <p:spPr>
            <a:xfrm>
              <a:off x="2073897" y="4044194"/>
              <a:ext cx="245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F1383E-C293-1745-AD20-A10C06E31325}"/>
              </a:ext>
            </a:extLst>
          </p:cNvPr>
          <p:cNvGrpSpPr/>
          <p:nvPr/>
        </p:nvGrpSpPr>
        <p:grpSpPr>
          <a:xfrm>
            <a:off x="5159625" y="3298460"/>
            <a:ext cx="1008668" cy="811618"/>
            <a:chOff x="1825159" y="3354390"/>
            <a:chExt cx="1008668" cy="81161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52BC187-27E5-AC40-B337-EF2F9EEC9545}"/>
                </a:ext>
              </a:extLst>
            </p:cNvPr>
            <p:cNvSpPr txBox="1"/>
            <p:nvPr/>
          </p:nvSpPr>
          <p:spPr>
            <a:xfrm>
              <a:off x="1825159" y="3735121"/>
              <a:ext cx="10086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KR" sz="1100" dirty="0">
                  <a:latin typeface="+mj-ea"/>
                  <a:ea typeface="+mj-ea"/>
                </a:rPr>
                <a:t>Var4 </a:t>
              </a:r>
              <a:r>
                <a:rPr kumimoji="1" lang="ko-KR" altLang="en-US" sz="11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  <a:r>
                <a:rPr kumimoji="1" lang="en-US" altLang="ko-KR" sz="11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(100)</a:t>
              </a:r>
            </a:p>
            <a:p>
              <a:pPr algn="r"/>
              <a:r>
                <a:rPr kumimoji="1" lang="en-US" altLang="ko-Kore-KR" sz="1100" b="1" dirty="0">
                  <a:latin typeface="+mj-ea"/>
                  <a:ea typeface="+mj-ea"/>
                </a:rPr>
                <a:t>var3</a:t>
              </a:r>
              <a:endParaRPr kumimoji="1" lang="ko-Kore-KR" altLang="en-US" sz="1100" b="1" dirty="0">
                <a:latin typeface="+mj-ea"/>
                <a:ea typeface="+mj-ea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A6B6267-1A74-CA45-8082-FA3692053192}"/>
                </a:ext>
              </a:extLst>
            </p:cNvPr>
            <p:cNvSpPr/>
            <p:nvPr/>
          </p:nvSpPr>
          <p:spPr>
            <a:xfrm>
              <a:off x="2190706" y="3354390"/>
              <a:ext cx="277574" cy="2775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2</a:t>
              </a:r>
              <a:endParaRPr kumimoji="1" lang="ko-Kore-KR" altLang="en-US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0075D03-B571-AB4A-B332-5D13B72A5B90}"/>
                </a:ext>
              </a:extLst>
            </p:cNvPr>
            <p:cNvCxnSpPr/>
            <p:nvPr/>
          </p:nvCxnSpPr>
          <p:spPr>
            <a:xfrm>
              <a:off x="2073897" y="4044194"/>
              <a:ext cx="245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9F4161-BFF8-D34D-8981-521FA792BCA2}"/>
              </a:ext>
            </a:extLst>
          </p:cNvPr>
          <p:cNvGrpSpPr/>
          <p:nvPr/>
        </p:nvGrpSpPr>
        <p:grpSpPr>
          <a:xfrm>
            <a:off x="6444336" y="3298460"/>
            <a:ext cx="1008668" cy="811618"/>
            <a:chOff x="1825159" y="3354390"/>
            <a:chExt cx="1008668" cy="81161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0891670-A696-F743-97D6-F71177423329}"/>
                </a:ext>
              </a:extLst>
            </p:cNvPr>
            <p:cNvSpPr txBox="1"/>
            <p:nvPr/>
          </p:nvSpPr>
          <p:spPr>
            <a:xfrm>
              <a:off x="1825159" y="3735121"/>
              <a:ext cx="10086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ko-Kore-KR" sz="1100" dirty="0">
                  <a:latin typeface="+mj-ea"/>
                  <a:ea typeface="+mj-ea"/>
                </a:rPr>
                <a:t>Var4 </a:t>
              </a:r>
              <a:r>
                <a:rPr kumimoji="1" lang="ko-KR" altLang="en-US" sz="11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값</a:t>
              </a:r>
              <a:r>
                <a:rPr kumimoji="1" lang="en-US" altLang="ko-KR" sz="1100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(100)</a:t>
              </a:r>
            </a:p>
            <a:p>
              <a:pPr algn="r"/>
              <a:r>
                <a:rPr kumimoji="1" lang="en-US" altLang="ko-Kore-KR" sz="1100" b="1" dirty="0">
                  <a:latin typeface="+mj-ea"/>
                  <a:ea typeface="+mj-ea"/>
                </a:rPr>
                <a:t>var4</a:t>
              </a:r>
              <a:endParaRPr kumimoji="1" lang="ko-Kore-KR" altLang="en-US" sz="1100" b="1" dirty="0">
                <a:latin typeface="+mj-ea"/>
                <a:ea typeface="+mj-ea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741F01D-25F9-7A48-BA74-AE4064362809}"/>
                </a:ext>
              </a:extLst>
            </p:cNvPr>
            <p:cNvSpPr/>
            <p:nvPr/>
          </p:nvSpPr>
          <p:spPr>
            <a:xfrm>
              <a:off x="2190706" y="3354390"/>
              <a:ext cx="277574" cy="2775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1</a:t>
              </a:r>
              <a:endParaRPr kumimoji="1" lang="ko-Kore-KR" altLang="en-US" dirty="0">
                <a:latin typeface="Malgun Gothic" panose="020B0503020000020004" pitchFamily="34" charset="-127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F47561E-6CBB-4846-9624-9E7CE651008A}"/>
                </a:ext>
              </a:extLst>
            </p:cNvPr>
            <p:cNvCxnSpPr/>
            <p:nvPr/>
          </p:nvCxnSpPr>
          <p:spPr>
            <a:xfrm>
              <a:off x="2073897" y="4044194"/>
              <a:ext cx="245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9D512A-199E-49B7-96BE-BD160531E5CD}"/>
              </a:ext>
            </a:extLst>
          </p:cNvPr>
          <p:cNvSpPr/>
          <p:nvPr/>
        </p:nvSpPr>
        <p:spPr>
          <a:xfrm>
            <a:off x="6444337" y="3679191"/>
            <a:ext cx="451764" cy="215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047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00B21-56C5-994E-89A8-EFD5EF01D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C00000"/>
                </a:solidFill>
              </a:rPr>
              <a:t>변수 자신의 값에 계산 결과를 대입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변수 사용 </a:t>
            </a:r>
            <a:r>
              <a:rPr lang="en-US" altLang="ko-KR" dirty="0"/>
              <a:t>: </a:t>
            </a:r>
            <a:r>
              <a:rPr lang="ko-KR" altLang="en-US" dirty="0"/>
              <a:t>변수와 값의 연산 결과를 같은 변수에 저장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258502" y="1757780"/>
            <a:ext cx="4855083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=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100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= var1 + 200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var1 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300</a:t>
            </a:r>
          </a:p>
        </p:txBody>
      </p:sp>
      <p:pic>
        <p:nvPicPr>
          <p:cNvPr id="24" name="그림 23" descr="테이블, 그리기, 시계이(가) 표시된 사진&#10;&#10;자동 생성된 설명">
            <a:extLst>
              <a:ext uri="{FF2B5EF4-FFF2-40B4-BE49-F238E27FC236}">
                <a16:creationId xmlns:a16="http://schemas.microsoft.com/office/drawing/2014/main" id="{559B159B-24F9-9B41-8899-4CCD1534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7" y="4708185"/>
            <a:ext cx="1233435" cy="943215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47D966-866C-3A4E-BC7F-439E8AEF19B2}"/>
              </a:ext>
            </a:extLst>
          </p:cNvPr>
          <p:cNvSpPr/>
          <p:nvPr/>
        </p:nvSpPr>
        <p:spPr>
          <a:xfrm>
            <a:off x="5070709" y="5213756"/>
            <a:ext cx="10428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+mj-ea"/>
                <a:ea typeface="+mj-ea"/>
              </a:rPr>
              <a:t>200</a:t>
            </a:r>
            <a:endParaRPr lang="ko-Kore-KR" altLang="en-US" sz="2800" b="1" dirty="0"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21F1AF-F9CE-8042-9368-3714522CF9D6}"/>
              </a:ext>
            </a:extLst>
          </p:cNvPr>
          <p:cNvSpPr/>
          <p:nvPr/>
        </p:nvSpPr>
        <p:spPr>
          <a:xfrm>
            <a:off x="4343770" y="5306937"/>
            <a:ext cx="3690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+</a:t>
            </a:r>
            <a:endParaRPr lang="ko-Kore-KR" altLang="en-US" sz="2000" dirty="0">
              <a:latin typeface="Malgun Gothic" panose="020B05030200000200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102E13-4581-5940-A72C-0B930BE1D69A}"/>
              </a:ext>
            </a:extLst>
          </p:cNvPr>
          <p:cNvSpPr/>
          <p:nvPr/>
        </p:nvSpPr>
        <p:spPr>
          <a:xfrm>
            <a:off x="2184236" y="5306937"/>
            <a:ext cx="3690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</a:t>
            </a:r>
            <a:endParaRPr lang="ko-Kore-KR" altLang="en-US" sz="2000" dirty="0">
              <a:latin typeface="Malgun Gothic" panose="020B0503020000020004" pitchFamily="34" charset="-127"/>
            </a:endParaRP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914B7B97-663A-244E-AD52-DF027E501B2C}"/>
              </a:ext>
            </a:extLst>
          </p:cNvPr>
          <p:cNvCxnSpPr>
            <a:cxnSpLocks/>
            <a:stCxn id="26" idx="0"/>
            <a:endCxn id="41" idx="0"/>
          </p:cNvCxnSpPr>
          <p:nvPr/>
        </p:nvCxnSpPr>
        <p:spPr>
          <a:xfrm rot="16200000" flipV="1">
            <a:off x="4016562" y="3638170"/>
            <a:ext cx="907699" cy="2243474"/>
          </a:xfrm>
          <a:prstGeom prst="bentConnector3">
            <a:avLst>
              <a:gd name="adj1" fmla="val 12518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329D1B8-3803-C147-A317-8C3FBC2E98FF}"/>
              </a:ext>
            </a:extLst>
          </p:cNvPr>
          <p:cNvCxnSpPr>
            <a:cxnSpLocks/>
          </p:cNvCxnSpPr>
          <p:nvPr/>
        </p:nvCxnSpPr>
        <p:spPr>
          <a:xfrm flipV="1">
            <a:off x="4464359" y="3688280"/>
            <a:ext cx="0" cy="3779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3C6592B-E1D1-014E-9D5F-1AAB7D08F69B}"/>
              </a:ext>
            </a:extLst>
          </p:cNvPr>
          <p:cNvSpPr txBox="1"/>
          <p:nvPr/>
        </p:nvSpPr>
        <p:spPr>
          <a:xfrm>
            <a:off x="4882600" y="3675441"/>
            <a:ext cx="197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내부적으로 먼저 계산</a:t>
            </a:r>
            <a:endParaRPr kumimoji="1" lang="ko-Kore-KR" altLang="en-US" sz="1400" dirty="0">
              <a:latin typeface="+mj-ea"/>
              <a:ea typeface="+mj-ea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03209A4-068B-694B-B1DF-0A4F4873B9EF}"/>
              </a:ext>
            </a:extLst>
          </p:cNvPr>
          <p:cNvSpPr/>
          <p:nvPr/>
        </p:nvSpPr>
        <p:spPr>
          <a:xfrm>
            <a:off x="4620630" y="3690541"/>
            <a:ext cx="277574" cy="2775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>
                <a:latin typeface="Malgun Gothic" panose="020B0503020000020004" pitchFamily="34" charset="-127"/>
              </a:rPr>
              <a:t>1</a:t>
            </a:r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E8F71BB-BB9A-4941-81EA-A079B283EF22}"/>
              </a:ext>
            </a:extLst>
          </p:cNvPr>
          <p:cNvSpPr/>
          <p:nvPr/>
        </p:nvSpPr>
        <p:spPr>
          <a:xfrm>
            <a:off x="4173425" y="3027067"/>
            <a:ext cx="581868" cy="581868"/>
          </a:xfrm>
          <a:prstGeom prst="ellipse">
            <a:avLst/>
          </a:prstGeom>
          <a:solidFill>
            <a:srgbClr val="1F4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>
              <a:latin typeface="Malgun Gothic" panose="020B05030200000200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901BB9A-8C56-DA48-B84F-958038F7E637}"/>
              </a:ext>
            </a:extLst>
          </p:cNvPr>
          <p:cNvSpPr/>
          <p:nvPr/>
        </p:nvSpPr>
        <p:spPr>
          <a:xfrm>
            <a:off x="4149382" y="3173093"/>
            <a:ext cx="6319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6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300</a:t>
            </a:r>
            <a:endParaRPr lang="ko-Kore-KR" altLang="en-US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FE9C290D-7412-8C4E-A677-3D71138A55F6}"/>
              </a:ext>
            </a:extLst>
          </p:cNvPr>
          <p:cNvCxnSpPr>
            <a:cxnSpLocks/>
            <a:stCxn id="34" idx="2"/>
            <a:endCxn id="24" idx="0"/>
          </p:cNvCxnSpPr>
          <p:nvPr/>
        </p:nvCxnSpPr>
        <p:spPr>
          <a:xfrm rot="10800000" flipV="1">
            <a:off x="1514776" y="3318001"/>
            <a:ext cx="2658651" cy="139018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0F07DFF-4938-984F-8925-8912CA7E2B86}"/>
              </a:ext>
            </a:extLst>
          </p:cNvPr>
          <p:cNvSpPr txBox="1"/>
          <p:nvPr/>
        </p:nvSpPr>
        <p:spPr>
          <a:xfrm>
            <a:off x="1882533" y="3593835"/>
            <a:ext cx="1973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계산 결과를 대입</a:t>
            </a:r>
            <a:endParaRPr kumimoji="1" lang="ko-Kore-KR" altLang="en-US" sz="1400" dirty="0">
              <a:latin typeface="+mj-ea"/>
              <a:ea typeface="+mj-ea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6103181-68D6-F247-ADBA-657C76B583A4}"/>
              </a:ext>
            </a:extLst>
          </p:cNvPr>
          <p:cNvSpPr/>
          <p:nvPr/>
        </p:nvSpPr>
        <p:spPr>
          <a:xfrm>
            <a:off x="1620563" y="3608935"/>
            <a:ext cx="277574" cy="2775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2</a:t>
            </a:r>
            <a:endParaRPr kumimoji="1" lang="ko-Kore-KR" altLang="en-US" dirty="0">
              <a:latin typeface="Malgun Gothic" panose="020B0503020000020004" pitchFamily="34" charset="-127"/>
            </a:endParaRPr>
          </a:p>
        </p:txBody>
      </p:sp>
      <p:pic>
        <p:nvPicPr>
          <p:cNvPr id="41" name="그림 40" descr="표지판, 그리기, 시계, 게임이(가) 표시된 사진&#10;&#10;자동 생성된 설명">
            <a:extLst>
              <a:ext uri="{FF2B5EF4-FFF2-40B4-BE49-F238E27FC236}">
                <a16:creationId xmlns:a16="http://schemas.microsoft.com/office/drawing/2014/main" id="{AFA1AFDC-1422-AF4D-ACF7-538EB06BC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925" y="4306057"/>
            <a:ext cx="1311497" cy="1345342"/>
          </a:xfrm>
          <a:prstGeom prst="rect">
            <a:avLst/>
          </a:prstGeom>
        </p:spPr>
      </p:pic>
      <p:cxnSp>
        <p:nvCxnSpPr>
          <p:cNvPr id="49" name="구부러진 연결선[U] 48">
            <a:extLst>
              <a:ext uri="{FF2B5EF4-FFF2-40B4-BE49-F238E27FC236}">
                <a16:creationId xmlns:a16="http://schemas.microsoft.com/office/drawing/2014/main" id="{F9EBC795-409E-864A-8023-D00F7F9F5389}"/>
              </a:ext>
            </a:extLst>
          </p:cNvPr>
          <p:cNvCxnSpPr>
            <a:stCxn id="24" idx="2"/>
            <a:endCxn id="41" idx="2"/>
          </p:cNvCxnSpPr>
          <p:nvPr/>
        </p:nvCxnSpPr>
        <p:spPr>
          <a:xfrm rot="16200000" flipH="1">
            <a:off x="2431723" y="4734450"/>
            <a:ext cx="12700" cy="1833899"/>
          </a:xfrm>
          <a:prstGeom prst="curvedConnector3">
            <a:avLst>
              <a:gd name="adj1" fmla="val 3223260"/>
            </a:avLst>
          </a:prstGeom>
          <a:ln w="19050">
            <a:solidFill>
              <a:srgbClr val="1F439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8F9990C-C65D-B747-831E-22E4AF86469E}"/>
              </a:ext>
            </a:extLst>
          </p:cNvPr>
          <p:cNvSpPr txBox="1"/>
          <p:nvPr/>
        </p:nvSpPr>
        <p:spPr>
          <a:xfrm>
            <a:off x="1951000" y="5856014"/>
            <a:ext cx="942887" cy="276999"/>
          </a:xfrm>
          <a:prstGeom prst="rect">
            <a:avLst/>
          </a:prstGeom>
          <a:solidFill>
            <a:srgbClr val="1F439B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같은 그릇</a:t>
            </a:r>
            <a:endParaRPr kumimoji="1" lang="ko-Kore-KR" altLang="en-US" sz="1200" dirty="0">
              <a:solidFill>
                <a:schemeClr val="bg1"/>
              </a:solidFill>
              <a:latin typeface="Malgun Gothic" panose="020B0503020000020004" pitchFamily="34" charset="-127"/>
            </a:endParaRPr>
          </a:p>
        </p:txBody>
      </p:sp>
      <p:sp>
        <p:nvSpPr>
          <p:cNvPr id="7" name="순서도: 문서 6">
            <a:extLst>
              <a:ext uri="{FF2B5EF4-FFF2-40B4-BE49-F238E27FC236}">
                <a16:creationId xmlns:a16="http://schemas.microsoft.com/office/drawing/2014/main" id="{750ED1D4-8A45-46A7-883A-2E2C01A4FCEE}"/>
              </a:ext>
            </a:extLst>
          </p:cNvPr>
          <p:cNvSpPr/>
          <p:nvPr/>
        </p:nvSpPr>
        <p:spPr>
          <a:xfrm>
            <a:off x="7068902" y="1701172"/>
            <a:ext cx="4324327" cy="3301713"/>
          </a:xfrm>
          <a:prstGeom prst="flowChartDocument">
            <a:avLst/>
          </a:prstGeom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dirty="0"/>
              <a:t>할당문의 계산 순서</a:t>
            </a:r>
            <a:br>
              <a:rPr lang="en-US" altLang="ko-KR" dirty="0"/>
            </a:br>
            <a:r>
              <a:rPr lang="en-US" altLang="ko-KR" dirty="0"/>
              <a:t>var1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var1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우변의 연산을 계산한다</a:t>
            </a:r>
            <a:br>
              <a:rPr lang="en-US" altLang="ko-KR" dirty="0"/>
            </a:br>
            <a:r>
              <a:rPr lang="en-US" altLang="ko-KR" dirty="0"/>
              <a:t>var1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200</a:t>
            </a:r>
            <a:r>
              <a:rPr lang="ko-KR" altLang="en-US" dirty="0"/>
              <a:t> 계산 </a:t>
            </a:r>
            <a:r>
              <a:rPr lang="en-US" altLang="ko-KR" dirty="0"/>
              <a:t>(300)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계산 결과를 좌변의 변수에 할당한다</a:t>
            </a:r>
            <a:br>
              <a:rPr lang="en-US" altLang="ko-KR" dirty="0"/>
            </a:br>
            <a:r>
              <a:rPr lang="en-US" altLang="ko-KR" dirty="0"/>
              <a:t>300</a:t>
            </a:r>
            <a:r>
              <a:rPr lang="ko-KR" altLang="en-US" dirty="0"/>
              <a:t>을 </a:t>
            </a:r>
            <a:r>
              <a:rPr lang="en-US" altLang="ko-KR" dirty="0"/>
              <a:t>var1</a:t>
            </a:r>
            <a:r>
              <a:rPr lang="ko-KR" altLang="en-US" dirty="0"/>
              <a:t>에 할당</a:t>
            </a:r>
            <a:endParaRPr lang="en-US" altLang="ko-KR" dirty="0"/>
          </a:p>
        </p:txBody>
      </p:sp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A511606F-4B8E-4A80-A8F0-1E11FB8908E5}"/>
              </a:ext>
            </a:extLst>
          </p:cNvPr>
          <p:cNvSpPr/>
          <p:nvPr/>
        </p:nvSpPr>
        <p:spPr>
          <a:xfrm>
            <a:off x="1175427" y="2058178"/>
            <a:ext cx="3091773" cy="320506"/>
          </a:xfrm>
          <a:prstGeom prst="flowChartProcess">
            <a:avLst/>
          </a:prstGeom>
          <a:solidFill>
            <a:schemeClr val="accent1">
              <a:lumMod val="40000"/>
              <a:lumOff val="60000"/>
              <a:alpha val="4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A29A0894-6190-43A8-91D6-86914F5786F3}"/>
              </a:ext>
            </a:extLst>
          </p:cNvPr>
          <p:cNvSpPr/>
          <p:nvPr/>
        </p:nvSpPr>
        <p:spPr>
          <a:xfrm>
            <a:off x="4463346" y="1995832"/>
            <a:ext cx="2392939" cy="465099"/>
          </a:xfrm>
          <a:prstGeom prst="rightArrow">
            <a:avLst>
              <a:gd name="adj1" fmla="val 41927"/>
              <a:gd name="adj2" fmla="val 5335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29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할당되지 않은 변수 사용은 오류 발생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사용 시 주의사항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2673888" y="1814491"/>
            <a:ext cx="6844227" cy="1298386"/>
          </a:xfrm>
          <a:prstGeom prst="rect">
            <a:avLst/>
          </a:prstGeom>
          <a:ln w="63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180000" tIns="36000" rIns="180000" bIns="46800" numCol="1" rtlCol="0" anchor="t" anchorCtr="0" compatLnSpc="1">
            <a:prstTxWarp prst="textNoShape">
              <a:avLst/>
            </a:prstTxWarp>
          </a:bodyPr>
          <a:lstStyle/>
          <a:p>
            <a:pPr lvl="0" eaLnBrk="0" latinLnBrk="0" hangingPunct="0"/>
            <a:r>
              <a:rPr lang="ko-KR" altLang="en-US" dirty="0">
                <a:latin typeface="+mj-ea"/>
                <a:ea typeface="+mj-ea"/>
              </a:rPr>
              <a:t>다음 명령문을 직접 실행시켜본 후 결과를 비교</a:t>
            </a:r>
            <a:endParaRPr lang="en-US" altLang="ko-KR" dirty="0">
              <a:latin typeface="+mj-ea"/>
              <a:ea typeface="+mj-ea"/>
            </a:endParaRPr>
          </a:p>
          <a:p>
            <a:pPr lvl="0" eaLnBrk="0" latinLnBrk="0" hangingPunct="0"/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228600" indent="-228600" eaLnBrk="0" hangingPunct="0">
              <a:buAutoNum type="arabicParenR"/>
            </a:pP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 number</a:t>
            </a:r>
          </a:p>
          <a:p>
            <a:pPr marL="228600" indent="-228600" eaLnBrk="0" hangingPunct="0">
              <a:buAutoNum type="arabicParenR"/>
            </a:pP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 number = 5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673888" y="3197832"/>
            <a:ext cx="6844227" cy="2764681"/>
            <a:chOff x="654803" y="3358095"/>
            <a:chExt cx="6844227" cy="2764681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654803" y="3358095"/>
              <a:ext cx="6844227" cy="27646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eaLnBrk="0" latinLnBrk="0" hangingPunct="0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</a:t>
              </a:r>
              <a:r>
                <a:rPr lang="en-US" altLang="ko-KR" dirty="0"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 number</a:t>
              </a:r>
            </a:p>
            <a:p>
              <a:r>
                <a:rPr lang="en-US" altLang="ko-KR" dirty="0" err="1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Traceback</a:t>
              </a:r>
              <a:r>
                <a:rPr lang="en-US" altLang="ko-KR" dirty="0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(most recent call last):</a:t>
              </a:r>
            </a:p>
            <a:p>
              <a:r>
                <a:rPr lang="en-US" altLang="ko-KR" dirty="0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  File “&lt;pyshell#0&gt;”, line 1, in &lt;module&gt; </a:t>
              </a:r>
            </a:p>
            <a:p>
              <a:r>
                <a:rPr lang="en-US" altLang="ko-KR" dirty="0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    number</a:t>
              </a:r>
            </a:p>
            <a:p>
              <a:r>
                <a:rPr lang="en-US" altLang="ko-KR" dirty="0" err="1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NameError</a:t>
              </a:r>
              <a:r>
                <a:rPr lang="en-US" altLang="ko-KR" dirty="0">
                  <a:solidFill>
                    <a:srgbClr val="C0000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: name ‘number’ is not defined</a:t>
              </a:r>
            </a:p>
            <a:p>
              <a:pPr eaLnBrk="0" latinLnBrk="0" hangingPunct="0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 number = 5</a:t>
              </a:r>
            </a:p>
            <a:p>
              <a:pPr eaLnBrk="0" latinLnBrk="0" hangingPunct="0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 </a:t>
              </a:r>
              <a:r>
                <a:rPr lang="en-US" altLang="ko-KR" dirty="0"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number</a:t>
              </a:r>
            </a:p>
            <a:p>
              <a:pPr eaLnBrk="0" latinLnBrk="0" hangingPunct="0"/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5</a:t>
              </a:r>
            </a:p>
            <a:p>
              <a:pPr eaLnBrk="0" latinLnBrk="0" hangingPunct="0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&gt;&gt;&gt;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3120" y="3358095"/>
              <a:ext cx="4133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rgbClr val="21439B"/>
                  </a:solidFill>
                  <a:latin typeface="+mj-ea"/>
                  <a:ea typeface="+mj-ea"/>
                  <a:cs typeface="Arial" panose="020B0604020202020204" pitchFamily="34" charset="0"/>
                </a:rPr>
                <a:t># </a:t>
              </a:r>
              <a:r>
                <a:rPr lang="ko-KR" altLang="en-US" b="1" dirty="0">
                  <a:solidFill>
                    <a:srgbClr val="21439B"/>
                  </a:solidFill>
                  <a:latin typeface="+mj-ea"/>
                  <a:ea typeface="+mj-ea"/>
                  <a:cs typeface="Arial" panose="020B0604020202020204" pitchFamily="34" charset="0"/>
                </a:rPr>
                <a:t>변수에 값을 할당하지 않고 사용</a:t>
              </a:r>
              <a:endParaRPr lang="ko-KR" altLang="en-US" b="1" dirty="0">
                <a:solidFill>
                  <a:srgbClr val="21439B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2673888" y="3314699"/>
            <a:ext cx="1479012" cy="314325"/>
          </a:xfrm>
          <a:prstGeom prst="roundRect">
            <a:avLst>
              <a:gd name="adj" fmla="val 42544"/>
            </a:avLst>
          </a:prstGeom>
          <a:noFill/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8" idx="1"/>
            <a:endCxn id="11" idx="3"/>
          </p:cNvCxnSpPr>
          <p:nvPr/>
        </p:nvCxnSpPr>
        <p:spPr>
          <a:xfrm flipH="1">
            <a:off x="4152900" y="3382498"/>
            <a:ext cx="209305" cy="89364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841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다음과 같이 </a:t>
            </a:r>
            <a:r>
              <a:rPr lang="en-US" altLang="ko-KR" dirty="0"/>
              <a:t>Turtle</a:t>
            </a:r>
            <a:r>
              <a:rPr lang="ko-KR" altLang="en-US" dirty="0"/>
              <a:t> 그래픽을 사용하여 반지름이 </a:t>
            </a:r>
            <a:r>
              <a:rPr lang="en-US" altLang="ko-KR" dirty="0"/>
              <a:t>100</a:t>
            </a:r>
            <a:r>
              <a:rPr lang="ko-KR" altLang="en-US" dirty="0"/>
              <a:t>인 </a:t>
            </a:r>
            <a:r>
              <a:rPr lang="en-US" altLang="ko-KR" dirty="0"/>
              <a:t>3</a:t>
            </a:r>
            <a:r>
              <a:rPr lang="ko-KR" altLang="en-US" dirty="0"/>
              <a:t>개의 원을 그리는 프로그램이 있다고 하자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변수를 활용하는 목적 </a:t>
            </a:r>
            <a:r>
              <a:rPr lang="en-US" altLang="ko-KR" dirty="0"/>
              <a:t>: </a:t>
            </a:r>
            <a:r>
              <a:rPr lang="ko-KR" altLang="en-US" dirty="0"/>
              <a:t>반복되는 값의 저장 공간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C64D3D-783F-4D32-BEF6-90017DD25634}"/>
              </a:ext>
            </a:extLst>
          </p:cNvPr>
          <p:cNvSpPr txBox="1"/>
          <p:nvPr/>
        </p:nvSpPr>
        <p:spPr>
          <a:xfrm>
            <a:off x="1581673" y="2789894"/>
            <a:ext cx="6834753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import turtle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 = </a:t>
            </a:r>
            <a:r>
              <a:rPr lang="en-US" altLang="ko-KR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turtle.Turtle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()</a:t>
            </a:r>
          </a:p>
          <a:p>
            <a:r>
              <a:rPr lang="en-US" altLang="ko-KR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t.shape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("turtle")</a:t>
            </a:r>
          </a:p>
          <a:p>
            <a:endParaRPr lang="en-US" altLang="ko-KR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radius = 100</a:t>
            </a:r>
          </a:p>
          <a:p>
            <a:r>
              <a:rPr lang="en-US" altLang="ko-KR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(radius)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반지름이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100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인 원이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그려짐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t.fd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(30)</a:t>
            </a:r>
          </a:p>
          <a:p>
            <a:r>
              <a:rPr lang="en-US" altLang="ko-KR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(radius)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반지름이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100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인 원이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그려짐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t.fd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(30)</a:t>
            </a:r>
          </a:p>
          <a:p>
            <a:r>
              <a:rPr lang="en-US" altLang="ko-KR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(radius) 	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반지름이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100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인 원이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그려짐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23" y="1941985"/>
            <a:ext cx="2717409" cy="19716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30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문자열 입력</a:t>
            </a:r>
            <a:r>
              <a:rPr lang="ko-KR" altLang="en-US" dirty="0"/>
              <a:t> 함수 </a:t>
            </a:r>
            <a:r>
              <a:rPr lang="en-US" altLang="ko-KR" dirty="0"/>
              <a:t>input() </a:t>
            </a:r>
          </a:p>
          <a:p>
            <a:r>
              <a:rPr lang="ko-KR" altLang="en-US" dirty="0"/>
              <a:t>변수 </a:t>
            </a:r>
            <a:r>
              <a:rPr lang="en-US" altLang="ko-KR" dirty="0"/>
              <a:t>= input("</a:t>
            </a:r>
            <a:r>
              <a:rPr lang="ko-KR" altLang="en-US" dirty="0"/>
              <a:t>프롬프트 문자열</a:t>
            </a:r>
            <a:r>
              <a:rPr lang="en-US" altLang="ko-KR" dirty="0"/>
              <a:t>") </a:t>
            </a:r>
            <a:r>
              <a:rPr lang="ko-KR" altLang="en-US" dirty="0"/>
              <a:t>함수 실행</a:t>
            </a:r>
          </a:p>
          <a:p>
            <a:pPr lvl="1"/>
            <a:r>
              <a:rPr lang="ko-KR" altLang="en-US" dirty="0"/>
              <a:t>프롬프트 문자열이 출력되고</a:t>
            </a:r>
          </a:p>
          <a:p>
            <a:pPr lvl="1"/>
            <a:r>
              <a:rPr lang="ko-KR" altLang="en-US" dirty="0"/>
              <a:t>사용자로부터 입력 기다림</a:t>
            </a:r>
          </a:p>
          <a:p>
            <a:pPr lvl="1"/>
            <a:r>
              <a:rPr lang="ko-KR" altLang="en-US" dirty="0"/>
              <a:t>사용자가 키보드로 값을 입력하고 </a:t>
            </a:r>
            <a:r>
              <a:rPr lang="en-US" altLang="ko-KR" dirty="0"/>
              <a:t>Enter </a:t>
            </a:r>
            <a:r>
              <a:rPr lang="ko-KR" altLang="en-US" dirty="0"/>
              <a:t>키를 누름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입력한 값이 문자열로 반환되어 변수에 대입됨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dirty="0"/>
              <a:t>문자열이 아닌 다른 </a:t>
            </a:r>
            <a:r>
              <a:rPr lang="ko-KR" altLang="en-US" dirty="0" err="1"/>
              <a:t>자료형을</a:t>
            </a:r>
            <a:r>
              <a:rPr lang="ko-KR" altLang="en-US" dirty="0"/>
              <a:t> 원하면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 err="1"/>
              <a:t>자료형</a:t>
            </a:r>
            <a:r>
              <a:rPr lang="ko-KR" altLang="en-US" dirty="0"/>
              <a:t> 변환 함수 이용하여 변환</a:t>
            </a:r>
            <a:endParaRPr lang="en-US" altLang="ko-KR" dirty="0"/>
          </a:p>
          <a:p>
            <a:pPr lvl="1"/>
            <a:r>
              <a:rPr lang="en-US" altLang="ko-KR" dirty="0" err="1"/>
              <a:t>int</a:t>
            </a:r>
            <a:r>
              <a:rPr lang="en-US" altLang="ko-KR" dirty="0"/>
              <a:t> ( ) or float( )</a:t>
            </a:r>
            <a:br>
              <a:rPr lang="en-US" altLang="ko-KR" dirty="0"/>
            </a:br>
            <a:endParaRPr lang="ko-KR" altLang="en-US" b="1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입력함수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input( 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763000" y="6264275"/>
            <a:ext cx="1905000" cy="457200"/>
          </a:xfrm>
        </p:spPr>
        <p:txBody>
          <a:bodyPr/>
          <a:lstStyle/>
          <a:p>
            <a:pPr>
              <a:defRPr/>
            </a:pPr>
            <a:fld id="{C4EC5EC8-CEB4-404D-92D3-4C80198D9313}" type="slidenum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ko-KR">
              <a:solidFill>
                <a:srgbClr val="00000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9324084" y="2507760"/>
            <a:ext cx="2181862" cy="1801794"/>
            <a:chOff x="8293271" y="3849919"/>
            <a:chExt cx="2181862" cy="180179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D6E64F-FC2F-43F7-B4A4-56EBF3ADD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217" t="36429" r="16281" b="3824"/>
            <a:stretch/>
          </p:blipFill>
          <p:spPr>
            <a:xfrm rot="578503">
              <a:off x="8293271" y="3849919"/>
              <a:ext cx="2181862" cy="180179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 rot="577841">
              <a:off x="8539573" y="4089155"/>
              <a:ext cx="184520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이름 입력</a:t>
              </a:r>
              <a:r>
                <a:rPr lang="en-US" altLang="ko-KR" sz="1600" b="1" dirty="0"/>
                <a:t>: </a:t>
              </a:r>
              <a:r>
                <a:rPr lang="en-US" altLang="ko-KR" sz="1600" b="1" dirty="0" err="1">
                  <a:solidFill>
                    <a:srgbClr val="7030A0"/>
                  </a:solidFill>
                </a:rPr>
                <a:t>Gildong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602589" y="4442327"/>
            <a:ext cx="2378742" cy="1742431"/>
            <a:chOff x="9227105" y="1452526"/>
            <a:chExt cx="2378742" cy="1742431"/>
          </a:xfrm>
        </p:grpSpPr>
        <p:pic>
          <p:nvPicPr>
            <p:cNvPr id="16" name="그림 15" descr="그리기, 표지판, 게임이(가) 표시된 사진&#10;&#10;자동 생성된 설명">
              <a:extLst>
                <a:ext uri="{FF2B5EF4-FFF2-40B4-BE49-F238E27FC236}">
                  <a16:creationId xmlns:a16="http://schemas.microsoft.com/office/drawing/2014/main" id="{FBAF280D-CBD5-FF42-AE4E-E0781F501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105" y="1452526"/>
              <a:ext cx="2378742" cy="1742431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9694847" y="2544019"/>
              <a:ext cx="115031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Consolas" panose="020B0609020204030204" pitchFamily="49" charset="0"/>
                </a:rPr>
                <a:t>name</a:t>
              </a:r>
              <a:endParaRPr lang="ko-KR" altLang="en-US" sz="2400" dirty="0">
                <a:latin typeface="Consolas" panose="020B0609020204030204" pitchFamily="49" charset="0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 rot="20738224">
              <a:off x="9848850" y="1781175"/>
              <a:ext cx="981075" cy="412975"/>
            </a:xfrm>
            <a:prstGeom prst="rect">
              <a:avLst/>
            </a:prstGeom>
            <a:solidFill>
              <a:srgbClr val="9BC9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 rot="21073518">
              <a:off x="9725450" y="1837273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'</a:t>
              </a:r>
              <a:r>
                <a:rPr lang="en-US" altLang="ko-KR" b="1" dirty="0" err="1">
                  <a:latin typeface="Consolas" panose="020B0609020204030204" pitchFamily="49" charset="0"/>
                </a:rPr>
                <a:t>Gildong</a:t>
              </a:r>
              <a:r>
                <a:rPr lang="en-US" altLang="ko-KR" dirty="0"/>
                <a:t>'</a:t>
              </a:r>
              <a:endParaRPr lang="ko-KR" altLang="en-US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70394" y="4655745"/>
            <a:ext cx="409021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name = input("</a:t>
            </a:r>
            <a:r>
              <a:rPr lang="ko-KR" altLang="en-US" dirty="0"/>
              <a:t>이름 입력</a:t>
            </a:r>
            <a:r>
              <a:rPr lang="en-US" altLang="ko-KR" dirty="0"/>
              <a:t>: ")</a:t>
            </a:r>
          </a:p>
          <a:p>
            <a:r>
              <a:rPr lang="ko-KR" altLang="en-US" dirty="0"/>
              <a:t>이름 입력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rgbClr val="7030A0"/>
                </a:solidFill>
              </a:rPr>
              <a:t>Gildong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72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하지만 갑자기 원의 반지름을 </a:t>
            </a:r>
            <a:r>
              <a:rPr lang="en-US" altLang="ko-KR" dirty="0"/>
              <a:t>50</a:t>
            </a:r>
            <a:r>
              <a:rPr lang="ko-KR" altLang="en-US" dirty="0"/>
              <a:t>으로 변경하여 다시 그려야 한다면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⇒ 원의 반지름이 변수로 표현되었기 때문에 </a:t>
            </a:r>
            <a:r>
              <a:rPr lang="ko-KR" altLang="en-US" b="1" dirty="0">
                <a:solidFill>
                  <a:srgbClr val="C00000"/>
                </a:solidFill>
              </a:rPr>
              <a:t>변수 값만 변경</a:t>
            </a:r>
            <a:r>
              <a:rPr lang="en-US" altLang="ko-KR" b="1" dirty="0"/>
              <a:t> 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유용성 </a:t>
            </a:r>
            <a:r>
              <a:rPr lang="en-US" altLang="ko-KR" dirty="0"/>
              <a:t>: </a:t>
            </a:r>
            <a:r>
              <a:rPr lang="ko-KR" altLang="en-US" dirty="0"/>
              <a:t>반복되는 값을 변경하고자 할 경우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2A5E8-6AFE-CF49-9B72-8A9A7985DE7A}"/>
              </a:ext>
            </a:extLst>
          </p:cNvPr>
          <p:cNvSpPr txBox="1"/>
          <p:nvPr/>
        </p:nvSpPr>
        <p:spPr>
          <a:xfrm>
            <a:off x="1639527" y="2238469"/>
            <a:ext cx="3201360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(100) 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t.fd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(30)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(100) 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t.fd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(30)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(100)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2779A-0B45-C642-8046-C700EDE66E1C}"/>
              </a:ext>
            </a:extLst>
          </p:cNvPr>
          <p:cNvSpPr txBox="1"/>
          <p:nvPr/>
        </p:nvSpPr>
        <p:spPr>
          <a:xfrm>
            <a:off x="4976762" y="2238469"/>
            <a:ext cx="3281501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radius</a:t>
            </a:r>
            <a:r>
              <a:rPr lang="ko-KR" altLang="en-US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= 100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(radius) 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t.fd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(30)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(radius) 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t.fd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(30)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(radius)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AE48800-E142-E444-A9BB-58B72489AEB5}"/>
              </a:ext>
            </a:extLst>
          </p:cNvPr>
          <p:cNvGrpSpPr/>
          <p:nvPr/>
        </p:nvGrpSpPr>
        <p:grpSpPr>
          <a:xfrm>
            <a:off x="2595271" y="2223629"/>
            <a:ext cx="308098" cy="1170306"/>
            <a:chOff x="1076379" y="2233769"/>
            <a:chExt cx="308098" cy="117030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4BE965-7C8D-CC44-AD9A-B6373618E374}"/>
                </a:ext>
              </a:extLst>
            </p:cNvPr>
            <p:cNvSpPr txBox="1"/>
            <p:nvPr/>
          </p:nvSpPr>
          <p:spPr>
            <a:xfrm>
              <a:off x="1076379" y="2233769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X</a:t>
              </a:r>
              <a:endParaRPr lang="ko-KR" altLang="en-US" sz="16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AFE975-F752-DC43-B72B-4D14E7E9B9DA}"/>
                </a:ext>
              </a:extLst>
            </p:cNvPr>
            <p:cNvSpPr txBox="1"/>
            <p:nvPr/>
          </p:nvSpPr>
          <p:spPr>
            <a:xfrm>
              <a:off x="1076379" y="2646318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X</a:t>
              </a:r>
              <a:endParaRPr lang="ko-KR" altLang="en-US" sz="16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17181D-4697-CA49-8DDD-357898D51EFA}"/>
                </a:ext>
              </a:extLst>
            </p:cNvPr>
            <p:cNvSpPr txBox="1"/>
            <p:nvPr/>
          </p:nvSpPr>
          <p:spPr>
            <a:xfrm>
              <a:off x="1076379" y="3065521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X</a:t>
              </a:r>
              <a:endParaRPr lang="ko-KR" altLang="en-US" sz="16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F5F3069-0BBA-9A4A-98CD-CB7B2B1D7AA7}"/>
              </a:ext>
            </a:extLst>
          </p:cNvPr>
          <p:cNvSpPr txBox="1"/>
          <p:nvPr/>
        </p:nvSpPr>
        <p:spPr>
          <a:xfrm>
            <a:off x="5933207" y="219070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X</a:t>
            </a:r>
            <a:endParaRPr lang="ko-KR" altLang="en-US" dirty="0">
              <a:solidFill>
                <a:srgbClr val="FF000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DFF1D1-8BD3-0B44-AB7F-9D01DF35681A}"/>
              </a:ext>
            </a:extLst>
          </p:cNvPr>
          <p:cNvSpPr txBox="1"/>
          <p:nvPr/>
        </p:nvSpPr>
        <p:spPr>
          <a:xfrm>
            <a:off x="1639527" y="3815665"/>
            <a:ext cx="6618737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import turtle</a:t>
            </a:r>
          </a:p>
          <a:p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 = </a:t>
            </a:r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turtle.Turtle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()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t.shape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("turtle")</a:t>
            </a:r>
          </a:p>
          <a:p>
            <a:endParaRPr lang="en-US" altLang="ko-KR" sz="14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radius = 50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(radius)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반지름이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50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인 원이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그려짐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t.fd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(30)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(radius)	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반지름이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50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인 원이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그려짐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t.fd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(30)</a:t>
            </a:r>
          </a:p>
          <a:p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t.circle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(radius) 	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반지름이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50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인 원이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그려짐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1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b="1" dirty="0">
                <a:solidFill>
                  <a:srgbClr val="C00000"/>
                </a:solidFill>
              </a:rPr>
              <a:t>소문자와 대문자는 서로 다르게</a:t>
            </a:r>
            <a:r>
              <a:rPr lang="ko-KR" altLang="en-US" dirty="0"/>
              <a:t> 취급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변수의 이름은 </a:t>
            </a:r>
            <a:r>
              <a:rPr lang="ko-KR" altLang="en-US" b="1" dirty="0">
                <a:solidFill>
                  <a:srgbClr val="C00000"/>
                </a:solidFill>
              </a:rPr>
              <a:t>영문자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숫자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밑줄</a:t>
            </a:r>
            <a:r>
              <a:rPr lang="en-US" altLang="ko-KR" b="1" dirty="0">
                <a:solidFill>
                  <a:srgbClr val="C00000"/>
                </a:solidFill>
              </a:rPr>
              <a:t>(_)</a:t>
            </a:r>
            <a:r>
              <a:rPr lang="ko-KR" altLang="en-US" dirty="0"/>
              <a:t>로 이루어질 수 있음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ko-KR" altLang="en-US" dirty="0"/>
              <a:t>숫자로 시작하는 이름은 불가능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변수의 이름 중간에 </a:t>
            </a:r>
            <a:r>
              <a:rPr lang="ko-KR" altLang="en-US" b="1" dirty="0">
                <a:solidFill>
                  <a:srgbClr val="C00000"/>
                </a:solidFill>
              </a:rPr>
              <a:t>공백이 들어가면 안 됨</a:t>
            </a:r>
            <a:endParaRPr lang="en-US" altLang="ko-KR" b="1" dirty="0"/>
          </a:p>
          <a:p>
            <a:pPr>
              <a:lnSpc>
                <a:spcPct val="10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의 주요 </a:t>
            </a:r>
            <a:r>
              <a:rPr lang="ko-KR" altLang="en-US" dirty="0" err="1"/>
              <a:t>예약어는</a:t>
            </a:r>
            <a:r>
              <a:rPr lang="ko-KR" altLang="en-US" dirty="0"/>
              <a:t> 변수 이름으로 사용 불가</a:t>
            </a: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sz="1600" dirty="0"/>
              <a:t>keyword</a:t>
            </a:r>
            <a:r>
              <a:rPr lang="ko-KR" altLang="en-US" sz="1600" dirty="0"/>
              <a:t>를 </a:t>
            </a:r>
            <a:r>
              <a:rPr lang="en-US" altLang="ko-KR" sz="1600" dirty="0"/>
              <a:t>import</a:t>
            </a:r>
            <a:r>
              <a:rPr lang="ko-KR" altLang="en-US" sz="1600" dirty="0"/>
              <a:t>하여 </a:t>
            </a:r>
            <a:r>
              <a:rPr lang="en-US" altLang="ko-KR" sz="1600" dirty="0" err="1"/>
              <a:t>kwlist</a:t>
            </a:r>
            <a:r>
              <a:rPr lang="en-US" altLang="ko-KR" sz="1600" dirty="0"/>
              <a:t> </a:t>
            </a:r>
            <a:r>
              <a:rPr lang="ko-KR" altLang="en-US" sz="1600" dirty="0"/>
              <a:t>명령어를 통해 </a:t>
            </a:r>
            <a:r>
              <a:rPr lang="ko-KR" altLang="en-US" sz="1600" dirty="0" err="1"/>
              <a:t>예약어</a:t>
            </a:r>
            <a:r>
              <a:rPr lang="ko-KR" altLang="en-US" sz="1600" dirty="0"/>
              <a:t> 확인 가능</a:t>
            </a:r>
            <a:endParaRPr lang="en-US" altLang="ko-KR" sz="1600" dirty="0"/>
          </a:p>
          <a:p>
            <a:pPr lvl="1">
              <a:lnSpc>
                <a:spcPct val="100000"/>
              </a:lnSpc>
            </a:pPr>
            <a:endParaRPr lang="en-US" altLang="ko-KR" sz="16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solidFill>
                <a:srgbClr val="C00000"/>
              </a:solidFill>
            </a:endParaRPr>
          </a:p>
          <a:p>
            <a:pPr lvl="1">
              <a:lnSpc>
                <a:spcPct val="100000"/>
              </a:lnSpc>
            </a:pPr>
            <a:endParaRPr lang="en-US" altLang="ko-KR" sz="1600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ko-KR" altLang="en-US" sz="1800" b="1" dirty="0">
                <a:solidFill>
                  <a:srgbClr val="C00000"/>
                </a:solidFill>
              </a:rPr>
              <a:t>의미 있는</a:t>
            </a:r>
            <a:r>
              <a:rPr lang="ko-KR" altLang="en-US" sz="1800" dirty="0"/>
              <a:t> 이름을 사용</a:t>
            </a:r>
            <a:endParaRPr lang="en-US" altLang="ko-KR" sz="1800" dirty="0"/>
          </a:p>
          <a:p>
            <a:pPr lvl="1">
              <a:lnSpc>
                <a:spcPct val="100000"/>
              </a:lnSpc>
            </a:pP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이름 짓기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273273" y="3549840"/>
            <a:ext cx="9862268" cy="2233032"/>
          </a:xfrm>
          <a:prstGeom prst="rect">
            <a:avLst/>
          </a:prstGeom>
          <a:ln w="6350">
            <a:solidFill>
              <a:schemeClr val="accent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36000" tIns="0" rIns="36000" bIns="0" numCol="1" rtlCol="0" anchor="ctr" anchorCtr="0" compatLnSpc="1">
            <a:prstTxWarp prst="textNoShape">
              <a:avLst/>
            </a:prstTxWarp>
          </a:bodyPr>
          <a:lstStyle/>
          <a:p>
            <a:pPr eaLnBrk="0" latin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rgbClr val="C7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1400" kern="0" spc="-30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import</a:t>
            </a:r>
            <a:r>
              <a:rPr lang="en-US" altLang="ko-KR" sz="1400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 keyword</a:t>
            </a:r>
          </a:p>
          <a:p>
            <a:pPr eaLnBrk="0" latin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rgbClr val="C7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</a:t>
            </a:r>
            <a:r>
              <a:rPr lang="en-US" altLang="ko-KR" sz="1400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en-US" altLang="ko-KR" sz="1400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keyword.kwlist</a:t>
            </a:r>
            <a:endParaRPr lang="en-US" altLang="ko-KR" sz="1400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pPr eaLnBrk="0" latin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[‘False’, ‘None’, ‘True’, ‘and’, ‘as’, ‘assert’, </a:t>
            </a:r>
          </a:p>
          <a:p>
            <a:pPr eaLnBrk="0" latin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‘break’, ‘class’, ‘continue’, ‘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def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’, ‘del’, ‘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elif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’, ‘else’, ‘except’, ‘finally’, ‘for, ’from’, ‘global’, ‘if’, ‘import’, ‘in’, ‘is’, ‘lambda’, ‘nonlocal’, ‘not’, ‘or’, ‘pass’, ‘raise’, ‘return’, ‘try’, ‘while’, ‘with’, ‘yield’]</a:t>
            </a:r>
          </a:p>
          <a:p>
            <a:pPr eaLnBrk="0" latinLnBrk="0" hangingPunct="0">
              <a:lnSpc>
                <a:spcPct val="150000"/>
              </a:lnSpc>
            </a:pPr>
            <a:r>
              <a:rPr lang="en-US" altLang="ko-KR" sz="1400" dirty="0">
                <a:solidFill>
                  <a:srgbClr val="C7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685400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사용 가능한 변수 이름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53842" y="1452233"/>
            <a:ext cx="894453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sum						</a:t>
            </a:r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영문 알파벳 문자로 시작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SUM</a:t>
            </a:r>
            <a:r>
              <a:rPr lang="en-US" altLang="ko-KR" dirty="0">
                <a:solidFill>
                  <a:srgbClr val="C00000"/>
                </a:solidFill>
              </a:rPr>
              <a:t>						# </a:t>
            </a:r>
            <a:r>
              <a:rPr lang="ko-KR" altLang="en-US" dirty="0">
                <a:solidFill>
                  <a:srgbClr val="C00000"/>
                </a:solidFill>
              </a:rPr>
              <a:t>대소문자를 구분하므로 </a:t>
            </a:r>
            <a:r>
              <a:rPr lang="en-US" altLang="ko-KR" dirty="0">
                <a:solidFill>
                  <a:srgbClr val="C00000"/>
                </a:solidFill>
              </a:rPr>
              <a:t>sum</a:t>
            </a:r>
            <a:r>
              <a:rPr lang="ko-KR" altLang="en-US" dirty="0">
                <a:solidFill>
                  <a:srgbClr val="C00000"/>
                </a:solidFill>
              </a:rPr>
              <a:t>과 </a:t>
            </a:r>
            <a:r>
              <a:rPr lang="en-US" altLang="ko-KR" dirty="0">
                <a:solidFill>
                  <a:srgbClr val="C00000"/>
                </a:solidFill>
              </a:rPr>
              <a:t>SUM</a:t>
            </a:r>
            <a:r>
              <a:rPr lang="ko-KR" altLang="en-US" dirty="0">
                <a:solidFill>
                  <a:srgbClr val="C00000"/>
                </a:solidFill>
              </a:rPr>
              <a:t>은 서로 다른 변수</a:t>
            </a:r>
          </a:p>
          <a:p>
            <a:r>
              <a:rPr lang="en-US" altLang="ko-KR" dirty="0"/>
              <a:t>_count					</a:t>
            </a:r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밑줄 문자로 시작할 수 있음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 err="1"/>
              <a:t>number_of_pictures</a:t>
            </a:r>
            <a:r>
              <a:rPr lang="en-US" altLang="ko-KR" dirty="0"/>
              <a:t>		</a:t>
            </a:r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중간에 밑줄 문자를 넣을 수 있음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King3					</a:t>
            </a:r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맨 처음이 아니라면 숫자도 넣을 수 있음</a:t>
            </a:r>
            <a:endParaRPr lang="it-IT" altLang="ko-KR" dirty="0">
              <a:solidFill>
                <a:srgbClr val="C0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0ED83F-9184-474D-92B4-9F1DFCBA5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75" r="11312"/>
          <a:stretch/>
        </p:blipFill>
        <p:spPr>
          <a:xfrm>
            <a:off x="2598563" y="2991245"/>
            <a:ext cx="6865033" cy="2771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0ED83F-9184-474D-92B4-9F1DFCBA5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86895"/>
          <a:stretch/>
        </p:blipFill>
        <p:spPr>
          <a:xfrm>
            <a:off x="927500" y="2991244"/>
            <a:ext cx="1622897" cy="277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39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잘못된 변수 이름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32296" y="1434859"/>
            <a:ext cx="7356519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2nd_base     	</a:t>
            </a:r>
            <a:r>
              <a:rPr lang="en-US" altLang="ko-KR" dirty="0">
                <a:solidFill>
                  <a:srgbClr val="C00000"/>
                </a:solidFill>
              </a:rPr>
              <a:t># </a:t>
            </a:r>
            <a:r>
              <a:rPr lang="ko-KR" altLang="en-US" dirty="0">
                <a:solidFill>
                  <a:srgbClr val="C00000"/>
                </a:solidFill>
              </a:rPr>
              <a:t>숫자로 시작할 수 없음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money!      	</a:t>
            </a:r>
            <a:r>
              <a:rPr lang="en-US" altLang="ko-KR" dirty="0">
                <a:solidFill>
                  <a:srgbClr val="C00000"/>
                </a:solidFill>
              </a:rPr>
              <a:t># !</a:t>
            </a:r>
            <a:r>
              <a:rPr lang="ko-KR" altLang="en-US" dirty="0">
                <a:solidFill>
                  <a:srgbClr val="C00000"/>
                </a:solidFill>
              </a:rPr>
              <a:t>과 같은 특수문자는 사용할 수 없음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base camp</a:t>
            </a:r>
            <a:r>
              <a:rPr lang="en-US" altLang="ko-KR" dirty="0">
                <a:solidFill>
                  <a:srgbClr val="C00000"/>
                </a:solidFill>
              </a:rPr>
              <a:t>		# </a:t>
            </a:r>
            <a:r>
              <a:rPr lang="ko-KR" altLang="en-US" dirty="0">
                <a:solidFill>
                  <a:srgbClr val="C00000"/>
                </a:solidFill>
              </a:rPr>
              <a:t>중간에 공백을 사용할 수 없음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if</a:t>
            </a:r>
            <a:r>
              <a:rPr lang="en-US" altLang="ko-KR" dirty="0">
                <a:solidFill>
                  <a:srgbClr val="C00000"/>
                </a:solidFill>
              </a:rPr>
              <a:t>				# </a:t>
            </a:r>
            <a:r>
              <a:rPr lang="ko-KR" altLang="en-US" dirty="0" err="1">
                <a:solidFill>
                  <a:srgbClr val="C00000"/>
                </a:solidFill>
              </a:rPr>
              <a:t>예약어</a:t>
            </a:r>
            <a:r>
              <a:rPr lang="ko-KR" altLang="en-US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</a:rPr>
              <a:t>if</a:t>
            </a:r>
            <a:r>
              <a:rPr lang="ko-KR" altLang="en-US" dirty="0">
                <a:solidFill>
                  <a:srgbClr val="C00000"/>
                </a:solidFill>
              </a:rPr>
              <a:t>를 사용할 수 없음</a:t>
            </a:r>
            <a:endParaRPr lang="it-IT" altLang="ko-KR" dirty="0">
              <a:solidFill>
                <a:srgbClr val="C00000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69458" y="2870198"/>
            <a:ext cx="7356517" cy="1846965"/>
            <a:chOff x="476546" y="3023955"/>
            <a:chExt cx="6660739" cy="184696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48B5CDD-1540-429C-BF5C-AD6A69161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232" r="22752"/>
            <a:stretch/>
          </p:blipFill>
          <p:spPr>
            <a:xfrm>
              <a:off x="2071121" y="3023955"/>
              <a:ext cx="5066164" cy="184696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48B5CDD-1540-429C-BF5C-AD6A69161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7947"/>
            <a:stretch/>
          </p:blipFill>
          <p:spPr>
            <a:xfrm>
              <a:off x="476546" y="3023955"/>
              <a:ext cx="1532483" cy="1846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9985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dirty="0"/>
              <a:t>의미 있는 이름 사용</a:t>
            </a:r>
            <a:endParaRPr lang="en-US" altLang="ko-KR" dirty="0"/>
          </a:p>
          <a:p>
            <a:pPr lvl="1" algn="l"/>
            <a:r>
              <a:rPr lang="ko-KR" altLang="en-US" dirty="0"/>
              <a:t>역할에 맞게 변수 이름을 사용해야</a:t>
            </a:r>
            <a:r>
              <a:rPr lang="en-US" altLang="ko-KR" dirty="0"/>
              <a:t> </a:t>
            </a:r>
            <a:r>
              <a:rPr lang="ko-KR" altLang="en-US" dirty="0"/>
              <a:t>프로그램을 검토할 때 도움이 됨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예제</a:t>
            </a:r>
            <a:r>
              <a:rPr lang="en-US" altLang="ko-KR" dirty="0"/>
              <a:t>) </a:t>
            </a:r>
            <a:r>
              <a:rPr lang="ko-KR" altLang="en-US" dirty="0"/>
              <a:t>실습 </a:t>
            </a:r>
            <a:r>
              <a:rPr lang="en-US" altLang="ko-KR" dirty="0"/>
              <a:t>A</a:t>
            </a:r>
            <a:r>
              <a:rPr lang="ko-KR" altLang="en-US" dirty="0"/>
              <a:t>와 실습 </a:t>
            </a:r>
            <a:r>
              <a:rPr lang="en-US" altLang="ko-KR" dirty="0"/>
              <a:t>B</a:t>
            </a:r>
            <a:r>
              <a:rPr lang="ko-KR" altLang="en-US" dirty="0"/>
              <a:t>의 차이를 보도록 하자</a:t>
            </a:r>
            <a:r>
              <a:rPr lang="en-US" altLang="ko-KR" dirty="0"/>
              <a:t>.</a:t>
            </a:r>
          </a:p>
          <a:p>
            <a:pPr algn="l"/>
            <a:endParaRPr lang="ko-KR" altLang="en-US" dirty="0"/>
          </a:p>
        </p:txBody>
      </p:sp>
      <p:sp>
        <p:nvSpPr>
          <p:cNvPr id="11" name="제목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변수 이름 만들기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1435478" y="2739453"/>
            <a:ext cx="4994967" cy="104403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180000" tIns="180000" rIns="180000" bIns="180000" numCol="1" rtlCol="0" anchor="ctr" anchorCtr="0" compatLnSpc="1">
            <a:prstTxWarp prst="textNoShape">
              <a:avLst/>
            </a:prstTxWarp>
          </a:bodyPr>
          <a:lstStyle/>
          <a:p>
            <a:pPr eaLnBrk="0" latinLnBrk="0" hangingPunct="0"/>
            <a:r>
              <a:rPr kumimoji="0" lang="en-US" altLang="ko-KR" sz="1600" dirty="0">
                <a:latin typeface="+mn-ea"/>
                <a:cs typeface="Courier New" panose="02070309020205020404" pitchFamily="49" charset="0"/>
              </a:rPr>
              <a:t>[</a:t>
            </a:r>
            <a:r>
              <a:rPr kumimoji="0" lang="ko-KR" altLang="en-US" sz="1600" dirty="0">
                <a:latin typeface="+mn-ea"/>
                <a:cs typeface="Courier New" panose="02070309020205020404" pitchFamily="49" charset="0"/>
              </a:rPr>
              <a:t>예제</a:t>
            </a:r>
            <a:r>
              <a:rPr kumimoji="0" lang="en-US" altLang="ko-KR" sz="1600" dirty="0">
                <a:latin typeface="+mn-ea"/>
                <a:cs typeface="Courier New" panose="02070309020205020404" pitchFamily="49" charset="0"/>
              </a:rPr>
              <a:t>] 3</a:t>
            </a:r>
            <a:r>
              <a:rPr kumimoji="0" lang="ko-KR" altLang="en-US" sz="1600" dirty="0">
                <a:latin typeface="+mn-ea"/>
                <a:cs typeface="Courier New" panose="02070309020205020404" pitchFamily="49" charset="0"/>
              </a:rPr>
              <a:t>개의 시험 성적의 총합과 평균을 구하여라</a:t>
            </a:r>
            <a:r>
              <a:rPr kumimoji="0" lang="en-US" altLang="ko-KR" sz="1600" dirty="0">
                <a:latin typeface="+mn-ea"/>
                <a:cs typeface="Courier New" panose="02070309020205020404" pitchFamily="49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ko-KR" altLang="en-US" sz="1600" dirty="0">
                <a:latin typeface="+mn-ea"/>
                <a:cs typeface="Courier New" panose="02070309020205020404" pitchFamily="49" charset="0"/>
              </a:rPr>
              <a:t>수학</a:t>
            </a:r>
            <a:r>
              <a:rPr kumimoji="0" lang="en-US" altLang="ko-KR" sz="1600" dirty="0">
                <a:latin typeface="+mn-ea"/>
                <a:cs typeface="Courier New" panose="02070309020205020404" pitchFamily="49" charset="0"/>
              </a:rPr>
              <a:t>: 26</a:t>
            </a:r>
            <a:r>
              <a:rPr kumimoji="0" lang="ko-KR" altLang="en-US" sz="1600" dirty="0">
                <a:latin typeface="+mn-ea"/>
                <a:cs typeface="Courier New" panose="02070309020205020404" pitchFamily="49" charset="0"/>
              </a:rPr>
              <a:t>점</a:t>
            </a:r>
            <a:endParaRPr kumimoji="0" lang="en-US" altLang="ko-KR" sz="1600" dirty="0">
              <a:latin typeface="+mn-ea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ko-KR" altLang="en-US" sz="1600" dirty="0">
                <a:latin typeface="+mn-ea"/>
                <a:cs typeface="Courier New" panose="02070309020205020404" pitchFamily="49" charset="0"/>
              </a:rPr>
              <a:t>영어</a:t>
            </a:r>
            <a:r>
              <a:rPr kumimoji="0" lang="en-US" altLang="ko-KR" sz="1600" dirty="0">
                <a:latin typeface="+mn-ea"/>
                <a:cs typeface="Courier New" panose="02070309020205020404" pitchFamily="49" charset="0"/>
              </a:rPr>
              <a:t>: 54</a:t>
            </a:r>
            <a:r>
              <a:rPr kumimoji="0" lang="ko-KR" altLang="en-US" sz="1600" dirty="0">
                <a:latin typeface="+mn-ea"/>
                <a:cs typeface="Courier New" panose="02070309020205020404" pitchFamily="49" charset="0"/>
              </a:rPr>
              <a:t>점</a:t>
            </a:r>
            <a:endParaRPr kumimoji="0" lang="en-US" altLang="ko-KR" sz="1600" dirty="0">
              <a:latin typeface="+mn-ea"/>
              <a:cs typeface="Courier New" panose="020703090202050204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0" lang="ko-KR" altLang="en-US" sz="1600" dirty="0">
                <a:latin typeface="+mn-ea"/>
                <a:cs typeface="Courier New" panose="02070309020205020404" pitchFamily="49" charset="0"/>
              </a:rPr>
              <a:t>역사</a:t>
            </a:r>
            <a:r>
              <a:rPr kumimoji="0" lang="en-US" altLang="ko-KR" sz="1600" dirty="0">
                <a:latin typeface="+mn-ea"/>
                <a:cs typeface="Courier New" panose="02070309020205020404" pitchFamily="49" charset="0"/>
              </a:rPr>
              <a:t>: 96</a:t>
            </a:r>
            <a:r>
              <a:rPr kumimoji="0" lang="ko-KR" altLang="en-US" sz="1600" dirty="0">
                <a:latin typeface="+mn-ea"/>
                <a:cs typeface="Courier New" panose="02070309020205020404" pitchFamily="49" charset="0"/>
              </a:rPr>
              <a:t>점</a:t>
            </a:r>
            <a:endParaRPr kumimoji="0" lang="en-US" altLang="ko-KR" sz="1600" dirty="0">
              <a:latin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36020" y="3894162"/>
            <a:ext cx="6316531" cy="1894079"/>
            <a:chOff x="1336020" y="3894162"/>
            <a:chExt cx="6316531" cy="1894079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1438904" y="4223322"/>
              <a:ext cx="2023387" cy="15649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a = 26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b = 54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c = 96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d = a + b + c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f = d / 3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print(d, f)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336020" y="3894162"/>
              <a:ext cx="18133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 실습 </a:t>
              </a:r>
              <a:r>
                <a:rPr lang="en-US" altLang="ko-KR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</a:t>
              </a:r>
              <a:endPara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129295" y="3918551"/>
              <a:ext cx="19423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예제 실습 </a:t>
              </a:r>
              <a:r>
                <a:rPr lang="en-US" altLang="ko-KR" sz="16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</a:t>
              </a:r>
              <a:endParaRPr lang="ko-KR" altLang="en-US" sz="1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4129295" y="4247173"/>
              <a:ext cx="3523256" cy="15410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math = 26</a:t>
              </a:r>
            </a:p>
            <a:p>
              <a:r>
                <a:rPr lang="en-US" altLang="ko-KR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english</a:t>
              </a:r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 = 54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history = 96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sum = math + </a:t>
              </a:r>
              <a:r>
                <a:rPr lang="en-US" altLang="ko-KR" sz="1600" dirty="0" err="1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english</a:t>
              </a:r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 + history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average = sum / 3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Consolas" panose="020B0609020204030204" pitchFamily="49" charset="0"/>
                  <a:ea typeface="Malgun Gothic" panose="020B0503020000020004" pitchFamily="34" charset="-127"/>
                  <a:cs typeface="Consolas" panose="020B0609020204030204" pitchFamily="49" charset="0"/>
                </a:rPr>
                <a:t>print(sum, average)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076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840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154" y="1224356"/>
            <a:ext cx="11019693" cy="486508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9</a:t>
            </a:r>
            <a:r>
              <a:rPr lang="ko-KR" altLang="en-US" dirty="0"/>
              <a:t>가지 기본 자료형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(Data Types)</a:t>
            </a:r>
            <a:endParaRPr lang="ko-KR" altLang="en-US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84C244E7-9DE4-417E-BEAF-F0CDD4414390}"/>
              </a:ext>
            </a:extLst>
          </p:cNvPr>
          <p:cNvSpPr txBox="1">
            <a:spLocks/>
          </p:cNvSpPr>
          <p:nvPr/>
        </p:nvSpPr>
        <p:spPr>
          <a:xfrm>
            <a:off x="586154" y="5398142"/>
            <a:ext cx="11019693" cy="885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4013" indent="-354013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19138" indent="-271463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989013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25888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61448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dirty="0"/>
              <a:t>데이터 프로그래밍 등을 위한 라이브러리 자료형 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, pandas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dirty="0"/>
              <a:t>Series,</a:t>
            </a:r>
            <a:r>
              <a:rPr lang="ko-KR" altLang="en-US" dirty="0"/>
              <a:t> </a:t>
            </a:r>
            <a:r>
              <a:rPr lang="en-US" altLang="ko-KR" dirty="0" err="1"/>
              <a:t>DataFrame</a:t>
            </a:r>
            <a:r>
              <a:rPr lang="ko-KR" altLang="en-US" dirty="0"/>
              <a:t> 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F20CC-DEBE-4876-90A5-87620194B36C}"/>
              </a:ext>
            </a:extLst>
          </p:cNvPr>
          <p:cNvSpPr txBox="1"/>
          <p:nvPr/>
        </p:nvSpPr>
        <p:spPr>
          <a:xfrm>
            <a:off x="1056639" y="4958667"/>
            <a:ext cx="849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* : mutable </a:t>
            </a:r>
            <a:r>
              <a:rPr lang="ko-KR" altLang="en-US" sz="1400" b="1" dirty="0" err="1">
                <a:solidFill>
                  <a:srgbClr val="C00000"/>
                </a:solidFill>
                <a:latin typeface="+mn-ea"/>
              </a:rPr>
              <a:t>자료형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데이터 내부의 값을 변경할 수 있는 형태의 </a:t>
            </a:r>
            <a:r>
              <a:rPr lang="ko-KR" altLang="en-US" sz="1400" b="1" dirty="0" err="1">
                <a:solidFill>
                  <a:srgbClr val="C00000"/>
                </a:solidFill>
                <a:latin typeface="+mn-ea"/>
              </a:rPr>
              <a:t>자료형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나머지는 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immutable 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자료형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)</a:t>
            </a:r>
            <a:endParaRPr lang="ko-KR" altLang="en-US" sz="1400" b="1" dirty="0">
              <a:solidFill>
                <a:srgbClr val="C00000"/>
              </a:solidFill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951864" y="1689738"/>
          <a:ext cx="8468361" cy="320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33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723600659"/>
                    </a:ext>
                  </a:extLst>
                </a:gridCol>
                <a:gridCol w="3362325">
                  <a:extLst>
                    <a:ext uri="{9D8B030D-6E8A-4147-A177-3AD203B41FA5}">
                      <a16:colId xmlns:a16="http://schemas.microsoft.com/office/drawing/2014/main" val="3422924264"/>
                    </a:ext>
                  </a:extLst>
                </a:gridCol>
              </a:tblGrid>
              <a:tr h="3203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분류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자료형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20308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수치 </a:t>
                      </a:r>
                      <a:r>
                        <a:rPr lang="ko-KR" altLang="en-US" sz="14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자료형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정수 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7, 123, -256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20308">
                <a:tc vMerge="1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실수 </a:t>
                      </a:r>
                      <a:r>
                        <a:rPr lang="en-US" altLang="ko-KR" sz="1400" dirty="0"/>
                        <a:t>(float)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3.14, -1.2345, -3.4e5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20308">
                <a:tc vMerge="1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복소수 </a:t>
                      </a:r>
                      <a:r>
                        <a:rPr lang="en-US" altLang="ko-KR" sz="1400" dirty="0"/>
                        <a:t>(complex)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2.5+3.2j, 1+2j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32030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논리 </a:t>
                      </a:r>
                      <a:r>
                        <a:rPr lang="ko-KR" altLang="en-US" sz="14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자료형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논리값 </a:t>
                      </a:r>
                      <a:r>
                        <a:rPr lang="en-US" altLang="ko-KR" sz="1400" dirty="0"/>
                        <a:t>(bool)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True, False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01754"/>
                  </a:ext>
                </a:extLst>
              </a:tr>
              <a:tr h="320308">
                <a:tc rowSpan="5"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군집 </a:t>
                      </a:r>
                      <a:r>
                        <a:rPr lang="ko-KR" altLang="en-US" sz="14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자료형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나열형</a:t>
                      </a:r>
                      <a:endParaRPr lang="en-US" altLang="ko-KR" sz="1400" dirty="0"/>
                    </a:p>
                    <a:p>
                      <a:pPr algn="ctr" latinLnBrk="1"/>
                      <a:r>
                        <a:rPr lang="en-US" altLang="ko-KR" sz="1400" dirty="0"/>
                        <a:t>(sequence)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문자열 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str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>
                          <a:sym typeface="Wingdings" panose="05000000000000000000" pitchFamily="2" charset="2"/>
                        </a:rPr>
                        <a:t>  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'Hello Python', "</a:t>
                      </a:r>
                      <a:r>
                        <a:rPr lang="ko-KR" altLang="en-US" sz="1400" dirty="0"/>
                        <a:t>연세</a:t>
                      </a:r>
                      <a:r>
                        <a:rPr lang="en-US" altLang="ko-KR" sz="1400" dirty="0"/>
                        <a:t>"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357384"/>
                  </a:ext>
                </a:extLst>
              </a:tr>
              <a:tr h="320308">
                <a:tc vMerge="1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/>
                        <a:t>리스트 </a:t>
                      </a:r>
                      <a:r>
                        <a:rPr lang="en-US" altLang="ko-KR" sz="1400" kern="1200" dirty="0"/>
                        <a:t>(list</a:t>
                      </a:r>
                      <a:r>
                        <a:rPr lang="en-US" altLang="ko-KR" sz="1400" dirty="0"/>
                        <a:t>)</a:t>
                      </a:r>
                      <a:r>
                        <a:rPr lang="en-US" altLang="ko-KR" sz="1400" kern="1200" dirty="0">
                          <a:solidFill>
                            <a:srgbClr val="C00000"/>
                          </a:solidFill>
                        </a:rPr>
                        <a:t>*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[1,2,3,4], ['red','green',5]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33902"/>
                  </a:ext>
                </a:extLst>
              </a:tr>
              <a:tr h="320308">
                <a:tc vMerge="1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튜플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(tuple)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(1,2,3,4), ('</a:t>
                      </a:r>
                      <a:r>
                        <a:rPr lang="en-US" altLang="ko-KR" sz="1400" dirty="0" err="1"/>
                        <a:t>r','g','b</a:t>
                      </a:r>
                      <a:r>
                        <a:rPr lang="en-US" altLang="ko-KR" sz="1400" dirty="0"/>
                        <a:t>')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12978"/>
                  </a:ext>
                </a:extLst>
              </a:tr>
              <a:tr h="320308">
                <a:tc vMerge="1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kern="1200" dirty="0"/>
                        <a:t>집합 </a:t>
                      </a:r>
                      <a:r>
                        <a:rPr lang="en-US" altLang="ko-KR" sz="1400" kern="1200" dirty="0"/>
                        <a:t>(set)</a:t>
                      </a:r>
                      <a:r>
                        <a:rPr lang="en-US" altLang="ko-KR" sz="1400" kern="1200" dirty="0">
                          <a:solidFill>
                            <a:srgbClr val="C00000"/>
                          </a:solidFill>
                        </a:rPr>
                        <a:t>*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{1,2,3}, {'</a:t>
                      </a:r>
                      <a:r>
                        <a:rPr lang="en-US" altLang="ko-KR" sz="1400" dirty="0" err="1"/>
                        <a:t>red','green','blue</a:t>
                      </a:r>
                      <a:r>
                        <a:rPr lang="en-US" altLang="ko-KR" sz="1400" dirty="0"/>
                        <a:t>'}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40277"/>
                  </a:ext>
                </a:extLst>
              </a:tr>
              <a:tr h="320308">
                <a:tc vMerge="1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사전 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dict</a:t>
                      </a:r>
                      <a:r>
                        <a:rPr lang="en-US" altLang="ko-KR" sz="1400" dirty="0"/>
                        <a:t>)</a:t>
                      </a:r>
                      <a:r>
                        <a:rPr lang="en-US" altLang="ko-KR" sz="1400" kern="1200" dirty="0">
                          <a:solidFill>
                            <a:srgbClr val="C00000"/>
                          </a:solidFill>
                        </a:rPr>
                        <a:t>*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{1:'mon',2:'yue'}, {'python':100,'math':70}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68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219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자료의 종류</a:t>
            </a:r>
            <a:r>
              <a:rPr lang="en-US" altLang="ko-KR" dirty="0"/>
              <a:t>(</a:t>
            </a:r>
            <a:r>
              <a:rPr lang="ko-KR" altLang="en-US" dirty="0" err="1"/>
              <a:t>자료형</a:t>
            </a:r>
            <a:r>
              <a:rPr lang="en-US" altLang="ko-KR" dirty="0"/>
              <a:t>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변수에 어떤 종류의 자료라도 담을 수 있음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변수의 </a:t>
            </a:r>
            <a:r>
              <a:rPr lang="ko-KR" altLang="en-US" b="1" dirty="0" err="1">
                <a:solidFill>
                  <a:srgbClr val="C00000"/>
                </a:solidFill>
              </a:rPr>
              <a:t>자료형은</a:t>
            </a:r>
            <a:r>
              <a:rPr lang="ko-KR" altLang="en-US" b="1" dirty="0">
                <a:solidFill>
                  <a:srgbClr val="C00000"/>
                </a:solidFill>
              </a:rPr>
              <a:t> 담는 자료의 종류에 따라 결정</a:t>
            </a:r>
            <a:r>
              <a:rPr lang="ko-KR" altLang="en-US" dirty="0"/>
              <a:t>됨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변수의 </a:t>
            </a:r>
            <a:r>
              <a:rPr lang="ko-KR" altLang="en-US" b="1" dirty="0" err="1">
                <a:solidFill>
                  <a:srgbClr val="C00000"/>
                </a:solidFill>
              </a:rPr>
              <a:t>자료형은</a:t>
            </a:r>
            <a:r>
              <a:rPr lang="ko-KR" altLang="en-US" b="1" dirty="0">
                <a:solidFill>
                  <a:srgbClr val="C00000"/>
                </a:solidFill>
              </a:rPr>
              <a:t> 값을 넣는 순간마다 변경</a:t>
            </a:r>
            <a:r>
              <a:rPr lang="ko-KR" altLang="en-US" dirty="0"/>
              <a:t>될 수 있음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type() </a:t>
            </a:r>
            <a:r>
              <a:rPr lang="ko-KR" altLang="en-US" b="1" dirty="0">
                <a:solidFill>
                  <a:srgbClr val="C00000"/>
                </a:solidFill>
              </a:rPr>
              <a:t>함수</a:t>
            </a:r>
            <a:r>
              <a:rPr lang="ko-KR" altLang="en-US" dirty="0"/>
              <a:t>는 변수의 </a:t>
            </a:r>
            <a:r>
              <a:rPr lang="ko-KR" altLang="en-US" dirty="0" err="1"/>
              <a:t>자료형을</a:t>
            </a:r>
            <a:r>
              <a:rPr lang="ko-KR" altLang="en-US" dirty="0"/>
              <a:t> 확인하는 함수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5A84E-62F7-5847-A30D-31A0E57C4763}"/>
              </a:ext>
            </a:extLst>
          </p:cNvPr>
          <p:cNvSpPr txBox="1"/>
          <p:nvPr/>
        </p:nvSpPr>
        <p:spPr>
          <a:xfrm>
            <a:off x="900751" y="3369680"/>
            <a:ext cx="1324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 err="1">
                <a:latin typeface="+mj-ea"/>
                <a:ea typeface="+mj-ea"/>
              </a:rPr>
              <a:t>boolVar</a:t>
            </a:r>
            <a:endParaRPr kumimoji="1" lang="en-US" altLang="x-none" dirty="0">
              <a:latin typeface="+mj-ea"/>
              <a:ea typeface="+mj-ea"/>
            </a:endParaRPr>
          </a:p>
          <a:p>
            <a:r>
              <a:rPr kumimoji="1" lang="x-none" altLang="en-US" sz="1400" dirty="0">
                <a:latin typeface="+mj-ea"/>
                <a:ea typeface="+mj-ea"/>
              </a:rPr>
              <a:t>불리</a:t>
            </a:r>
            <a:r>
              <a:rPr kumimoji="1" lang="ko-KR" altLang="en-US" sz="1400" dirty="0">
                <a:latin typeface="+mj-ea"/>
                <a:ea typeface="+mj-ea"/>
              </a:rPr>
              <a:t>언</a:t>
            </a:r>
            <a:r>
              <a:rPr kumimoji="1" lang="x-none" altLang="en-US" sz="1400" dirty="0">
                <a:latin typeface="+mj-ea"/>
                <a:ea typeface="+mj-ea"/>
              </a:rPr>
              <a:t>형</a:t>
            </a:r>
            <a:r>
              <a:rPr kumimoji="1" lang="ko-KR" altLang="en-US" sz="1400" dirty="0">
                <a:latin typeface="+mj-ea"/>
                <a:ea typeface="+mj-ea"/>
              </a:rPr>
              <a:t> 변수</a:t>
            </a:r>
            <a:endParaRPr kumimoji="1" lang="x-none" altLang="en-US" sz="1400" dirty="0">
              <a:latin typeface="+mj-ea"/>
              <a:ea typeface="+mj-ea"/>
            </a:endParaRPr>
          </a:p>
        </p:txBody>
      </p:sp>
      <p:pic>
        <p:nvPicPr>
          <p:cNvPr id="5" name="그림 4" descr="그리기, 표지판, 시계이(가) 표시된 사진&#10;&#10;자동 생성된 설명">
            <a:extLst>
              <a:ext uri="{FF2B5EF4-FFF2-40B4-BE49-F238E27FC236}">
                <a16:creationId xmlns:a16="http://schemas.microsoft.com/office/drawing/2014/main" id="{6D4BC8D2-2A2D-6649-925F-0A2A2A973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34" y="1719472"/>
            <a:ext cx="7668240" cy="1673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4827AD-7061-2848-86F4-F218CC6AFE5D}"/>
              </a:ext>
            </a:extLst>
          </p:cNvPr>
          <p:cNvSpPr txBox="1"/>
          <p:nvPr/>
        </p:nvSpPr>
        <p:spPr>
          <a:xfrm>
            <a:off x="2854656" y="3369680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 err="1">
                <a:latin typeface="+mj-ea"/>
                <a:ea typeface="+mj-ea"/>
              </a:rPr>
              <a:t>intVar</a:t>
            </a:r>
            <a:endParaRPr kumimoji="1" lang="en-US" altLang="x-none" dirty="0">
              <a:latin typeface="+mj-ea"/>
              <a:ea typeface="+mj-ea"/>
            </a:endParaRPr>
          </a:p>
          <a:p>
            <a:r>
              <a:rPr kumimoji="1" lang="ko-KR" altLang="en-US" sz="1400" dirty="0">
                <a:latin typeface="+mj-ea"/>
                <a:ea typeface="+mj-ea"/>
              </a:rPr>
              <a:t>정수</a:t>
            </a:r>
            <a:r>
              <a:rPr kumimoji="1" lang="x-none" altLang="en-US" sz="1400" dirty="0">
                <a:latin typeface="+mj-ea"/>
                <a:ea typeface="+mj-ea"/>
              </a:rPr>
              <a:t>형</a:t>
            </a:r>
            <a:r>
              <a:rPr kumimoji="1" lang="ko-KR" altLang="en-US" sz="1400" dirty="0">
                <a:latin typeface="+mj-ea"/>
                <a:ea typeface="+mj-ea"/>
              </a:rPr>
              <a:t> 변수</a:t>
            </a:r>
            <a:endParaRPr kumimoji="1" lang="x-none" altLang="en-US" sz="14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0F612-3C91-064F-97F4-07D12774C6BC}"/>
              </a:ext>
            </a:extLst>
          </p:cNvPr>
          <p:cNvSpPr txBox="1"/>
          <p:nvPr/>
        </p:nvSpPr>
        <p:spPr>
          <a:xfrm>
            <a:off x="4900803" y="3369680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 err="1">
                <a:latin typeface="+mj-ea"/>
                <a:ea typeface="+mj-ea"/>
              </a:rPr>
              <a:t>floatVar</a:t>
            </a:r>
            <a:endParaRPr kumimoji="1" lang="en-US" altLang="x-none" dirty="0">
              <a:latin typeface="+mj-ea"/>
              <a:ea typeface="+mj-ea"/>
            </a:endParaRPr>
          </a:p>
          <a:p>
            <a:r>
              <a:rPr kumimoji="1" lang="ko-KR" altLang="en-US" sz="1400" dirty="0">
                <a:latin typeface="+mj-ea"/>
                <a:ea typeface="+mj-ea"/>
              </a:rPr>
              <a:t>실수</a:t>
            </a:r>
            <a:r>
              <a:rPr kumimoji="1" lang="x-none" altLang="en-US" sz="1400" dirty="0">
                <a:latin typeface="+mj-ea"/>
                <a:ea typeface="+mj-ea"/>
              </a:rPr>
              <a:t>형</a:t>
            </a:r>
            <a:r>
              <a:rPr kumimoji="1" lang="ko-KR" altLang="en-US" sz="1400" dirty="0">
                <a:latin typeface="+mj-ea"/>
                <a:ea typeface="+mj-ea"/>
              </a:rPr>
              <a:t> 변수</a:t>
            </a:r>
            <a:endParaRPr kumimoji="1" lang="x-none" altLang="en-US" sz="1400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B7BCA-E3F5-B94D-ADD8-D6B08C8A8E25}"/>
              </a:ext>
            </a:extLst>
          </p:cNvPr>
          <p:cNvSpPr txBox="1"/>
          <p:nvPr/>
        </p:nvSpPr>
        <p:spPr>
          <a:xfrm>
            <a:off x="7093530" y="3369680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 err="1">
                <a:latin typeface="+mj-ea"/>
                <a:ea typeface="+mj-ea"/>
              </a:rPr>
              <a:t>strVar</a:t>
            </a:r>
            <a:endParaRPr kumimoji="1" lang="en-US" altLang="x-none" dirty="0">
              <a:latin typeface="+mj-ea"/>
              <a:ea typeface="+mj-ea"/>
            </a:endParaRPr>
          </a:p>
          <a:p>
            <a:r>
              <a:rPr kumimoji="1" lang="ko-KR" altLang="en-US" sz="1400" dirty="0">
                <a:latin typeface="+mj-ea"/>
                <a:ea typeface="+mj-ea"/>
              </a:rPr>
              <a:t>문자</a:t>
            </a:r>
            <a:r>
              <a:rPr kumimoji="1" lang="x-none" altLang="en-US" sz="1400" dirty="0">
                <a:latin typeface="+mj-ea"/>
                <a:ea typeface="+mj-ea"/>
              </a:rPr>
              <a:t>열</a:t>
            </a:r>
            <a:r>
              <a:rPr kumimoji="1" lang="ko-KR" altLang="en-US" sz="1400" dirty="0">
                <a:latin typeface="+mj-ea"/>
                <a:ea typeface="+mj-ea"/>
              </a:rPr>
              <a:t> 변수</a:t>
            </a:r>
            <a:endParaRPr kumimoji="1" lang="x-none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52932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정수형 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소수점이 없는 데이터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100, -123, 0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31115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실수형</a:t>
            </a:r>
            <a:r>
              <a:rPr lang="ko-KR" altLang="en-US" dirty="0"/>
              <a:t> </a:t>
            </a:r>
            <a:r>
              <a:rPr lang="en-US" altLang="ko-KR" dirty="0"/>
              <a:t>(float)</a:t>
            </a:r>
          </a:p>
          <a:p>
            <a:pPr lvl="1"/>
            <a:r>
              <a:rPr lang="ko-KR" altLang="en-US" dirty="0" err="1"/>
              <a:t>실수형은</a:t>
            </a:r>
            <a:r>
              <a:rPr lang="ko-KR" altLang="en-US" dirty="0"/>
              <a:t> </a:t>
            </a:r>
            <a:r>
              <a:rPr lang="en-US" altLang="ko-KR" dirty="0"/>
              <a:t>3.14, -2.7</a:t>
            </a:r>
            <a:r>
              <a:rPr lang="ko-KR" altLang="en-US" dirty="0"/>
              <a:t>처럼 </a:t>
            </a:r>
            <a:r>
              <a:rPr lang="ko-KR" altLang="en-US" b="1" dirty="0">
                <a:solidFill>
                  <a:srgbClr val="C00000"/>
                </a:solidFill>
              </a:rPr>
              <a:t>소수점이 있는 데이터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324836" y="4841533"/>
            <a:ext cx="594066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b = 3.14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type(b)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&lt;class 'float'&gt;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324836" y="2675533"/>
            <a:ext cx="594066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123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type(a)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&lt;class 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3557876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 연산 수행 가능</a:t>
            </a:r>
            <a:endParaRPr lang="en-US" altLang="ko-KR" dirty="0"/>
          </a:p>
          <a:p>
            <a:pPr lvl="1"/>
            <a:r>
              <a:rPr lang="ko-KR" altLang="en-US" dirty="0"/>
              <a:t>사칙연산 </a:t>
            </a:r>
            <a:r>
              <a:rPr lang="en-US" altLang="ko-KR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R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R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ko-KR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ko-KR" altLang="en-US" dirty="0"/>
              <a:t>를 수행</a:t>
            </a:r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>
              <a:solidFill>
                <a:srgbClr val="C00000"/>
              </a:solidFill>
            </a:endParaRPr>
          </a:p>
          <a:p>
            <a:endParaRPr lang="en-US" altLang="ko-KR" dirty="0">
              <a:solidFill>
                <a:srgbClr val="C000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지수 계산 </a:t>
            </a:r>
            <a:r>
              <a:rPr lang="en-US" altLang="ko-KR" b="1" dirty="0">
                <a:solidFill>
                  <a:srgbClr val="C00000"/>
                </a:solidFill>
              </a:rPr>
              <a:t>**</a:t>
            </a:r>
            <a:r>
              <a:rPr lang="en-US" altLang="ko-KR" dirty="0"/>
              <a:t>, </a:t>
            </a:r>
            <a:r>
              <a:rPr lang="ko-KR" altLang="en-US" dirty="0"/>
              <a:t>나머지를 구하는 </a:t>
            </a:r>
            <a:r>
              <a:rPr lang="en-US" altLang="ko-KR" b="1" dirty="0">
                <a:solidFill>
                  <a:srgbClr val="C00000"/>
                </a:solidFill>
              </a:rPr>
              <a:t>%</a:t>
            </a:r>
            <a:r>
              <a:rPr lang="en-US" altLang="ko-KR" dirty="0"/>
              <a:t>, </a:t>
            </a:r>
            <a:r>
              <a:rPr lang="ko-KR" altLang="en-US" dirty="0"/>
              <a:t>나눈 후에 소수점을 버리는 </a:t>
            </a:r>
            <a:r>
              <a:rPr lang="en-US" altLang="ko-KR" b="1" dirty="0">
                <a:solidFill>
                  <a:srgbClr val="C00000"/>
                </a:solidFill>
              </a:rPr>
              <a:t>//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512052" y="2266932"/>
            <a:ext cx="9094988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10							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정수형</a:t>
            </a:r>
            <a:endParaRPr lang="en-US" altLang="ko-KR" dirty="0">
              <a:solidFill>
                <a:srgbClr val="C00000"/>
              </a:solidFill>
              <a:latin typeface="+mn-ea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b = 20							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정수형</a:t>
            </a:r>
            <a:endParaRPr lang="en-US" altLang="ko-KR" dirty="0">
              <a:solidFill>
                <a:srgbClr val="C00000"/>
              </a:solidFill>
              <a:latin typeface="+mn-ea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c = 30.0						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 err="1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실수형</a:t>
            </a:r>
            <a:endParaRPr lang="en-US" altLang="ko-KR" dirty="0">
              <a:solidFill>
                <a:srgbClr val="C00000"/>
              </a:solidFill>
              <a:latin typeface="+mn-ea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a+b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, a-b, a*b, a/b)		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정수형과 정수형 사이의 </a:t>
            </a:r>
            <a:r>
              <a:rPr lang="ko-KR" altLang="en-US" dirty="0" err="1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산술연산</a:t>
            </a:r>
            <a:endParaRPr lang="en-US" altLang="ko-KR" dirty="0">
              <a:solidFill>
                <a:srgbClr val="C00000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30 -10 200 0.5						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나눗셈은 항상 </a:t>
            </a:r>
            <a:r>
              <a:rPr lang="ko-KR" altLang="en-US" dirty="0" err="1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실수형</a:t>
            </a:r>
            <a:endParaRPr lang="en-US" altLang="ko-KR" dirty="0">
              <a:solidFill>
                <a:srgbClr val="C00000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c+a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, c-a, c*a, c/a)		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 err="1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실수형과</a:t>
            </a:r>
            <a:r>
              <a:rPr lang="ko-KR" altLang="en-US" dirty="0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 정수형 사이의 </a:t>
            </a:r>
            <a:r>
              <a:rPr lang="ko-KR" altLang="en-US" dirty="0" err="1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산술연산</a:t>
            </a:r>
            <a:endParaRPr lang="en-US" altLang="ko-KR" dirty="0">
              <a:solidFill>
                <a:srgbClr val="C00000"/>
              </a:solidFill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40.0 20.0 300.0 3.0				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 err="1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실수형이</a:t>
            </a:r>
            <a:r>
              <a:rPr lang="ko-KR" altLang="en-US" dirty="0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 더 큰 </a:t>
            </a:r>
            <a:r>
              <a:rPr lang="ko-KR" altLang="en-US" dirty="0" err="1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자료형이므로</a:t>
            </a:r>
            <a:r>
              <a:rPr lang="ko-KR" altLang="en-US" dirty="0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 모두 </a:t>
            </a:r>
            <a:r>
              <a:rPr lang="ko-KR" altLang="en-US" dirty="0" err="1">
                <a:solidFill>
                  <a:srgbClr val="C00000"/>
                </a:solidFill>
                <a:latin typeface="+mn-ea"/>
                <a:cs typeface="Consolas" panose="020B0609020204030204" pitchFamily="49" charset="0"/>
              </a:rPr>
              <a:t>실수형</a:t>
            </a:r>
            <a:endParaRPr lang="en-US" altLang="ko-KR" dirty="0">
              <a:solidFill>
                <a:srgbClr val="C00000"/>
              </a:solidFill>
              <a:latin typeface="+mn-ea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512052" y="4833366"/>
            <a:ext cx="594066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9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b = 2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print(a**b, </a:t>
            </a:r>
            <a:r>
              <a:rPr lang="en-US" altLang="ko-KR" dirty="0" err="1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a%b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, a//b)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81 1 4</a:t>
            </a:r>
          </a:p>
        </p:txBody>
      </p:sp>
    </p:spTree>
    <p:extLst>
      <p:ext uri="{BB962C8B-B14F-4D97-AF65-F5344CB8AC3E}">
        <p14:creationId xmlns:p14="http://schemas.microsoft.com/office/powerpoint/2010/main" val="8188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lvl="5"/>
            <a:endParaRPr lang="en-US" altLang="ko-KR" dirty="0"/>
          </a:p>
          <a:p>
            <a:r>
              <a:rPr lang="en-US" altLang="ko-KR" dirty="0" err="1"/>
              <a:t>variable_name</a:t>
            </a:r>
            <a:r>
              <a:rPr lang="en-US" altLang="ko-KR" dirty="0"/>
              <a:t> : </a:t>
            </a:r>
            <a:r>
              <a:rPr lang="ko-KR" altLang="en-US" dirty="0"/>
              <a:t>사용자가 입력한 값을 저장할 변수</a:t>
            </a:r>
            <a:endParaRPr lang="en-US" altLang="ko-KR" dirty="0"/>
          </a:p>
          <a:p>
            <a:r>
              <a:rPr lang="ko-KR" altLang="en-US" dirty="0"/>
              <a:t>사용자가 입력한 값을 </a:t>
            </a:r>
            <a:r>
              <a:rPr lang="en-US" altLang="ko-KR" dirty="0" err="1"/>
              <a:t>variable_name</a:t>
            </a:r>
            <a:r>
              <a:rPr lang="ko-KR" altLang="en-US" dirty="0"/>
              <a:t>에 문자열로 저장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입력함수</a:t>
            </a:r>
            <a:r>
              <a:rPr lang="ko-KR" altLang="en-US" dirty="0"/>
              <a:t> </a:t>
            </a:r>
            <a:r>
              <a:rPr lang="en-US" altLang="ko-KR" dirty="0"/>
              <a:t>input( ): </a:t>
            </a:r>
            <a:r>
              <a:rPr lang="ko-KR" altLang="en-US" dirty="0"/>
              <a:t>기본 사용법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376654"/>
              </p:ext>
            </p:extLst>
          </p:nvPr>
        </p:nvGraphicFramePr>
        <p:xfrm>
          <a:off x="1310299" y="1412763"/>
          <a:ext cx="3547451" cy="54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7451">
                  <a:extLst>
                    <a:ext uri="{9D8B030D-6E8A-4147-A177-3AD203B41FA5}">
                      <a16:colId xmlns:a16="http://schemas.microsoft.com/office/drawing/2014/main" val="836786425"/>
                    </a:ext>
                  </a:extLst>
                </a:gridCol>
              </a:tblGrid>
              <a:tr h="5472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굴림체" panose="020B0609000101010101" pitchFamily="49" charset="-127"/>
                        </a:rPr>
                        <a:t>variable_name = input()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62188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1310299" y="3480808"/>
            <a:ext cx="5715635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name = input()</a:t>
            </a:r>
          </a:p>
          <a:p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Gildong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  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입력하는 값이 변수에 대입됨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name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Gildong</a:t>
            </a:r>
            <a:r>
              <a:rPr lang="en-US" altLang="ko-KR" dirty="0">
                <a:solidFill>
                  <a:srgbClr val="0070C0"/>
                </a:solidFill>
              </a:rPr>
              <a:t>'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864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C00000"/>
                </a:solidFill>
              </a:rPr>
              <a:t>참</a:t>
            </a:r>
            <a:r>
              <a:rPr lang="en-US" altLang="ko-KR" b="1" dirty="0">
                <a:solidFill>
                  <a:srgbClr val="C00000"/>
                </a:solidFill>
              </a:rPr>
              <a:t>(True)</a:t>
            </a:r>
            <a:r>
              <a:rPr lang="ko-KR" altLang="en-US" dirty="0"/>
              <a:t>이나 </a:t>
            </a:r>
            <a:r>
              <a:rPr lang="ko-KR" altLang="en-US" b="1" dirty="0">
                <a:solidFill>
                  <a:srgbClr val="C00000"/>
                </a:solidFill>
              </a:rPr>
              <a:t>거짓</a:t>
            </a:r>
            <a:r>
              <a:rPr lang="en-US" altLang="ko-KR" b="1" dirty="0">
                <a:solidFill>
                  <a:srgbClr val="C00000"/>
                </a:solidFill>
              </a:rPr>
              <a:t>(False)</a:t>
            </a:r>
            <a:r>
              <a:rPr lang="ko-KR" altLang="en-US" dirty="0"/>
              <a:t>만 저장</a:t>
            </a:r>
          </a:p>
          <a:p>
            <a:r>
              <a:rPr lang="ko-KR" altLang="en-US" dirty="0" err="1"/>
              <a:t>불리언</a:t>
            </a:r>
            <a:r>
              <a:rPr lang="ko-KR" altLang="en-US" dirty="0"/>
              <a:t> 형은 단독으로 사용하기보다는 </a:t>
            </a:r>
            <a:r>
              <a:rPr lang="en-US" altLang="ko-KR" dirty="0"/>
              <a:t>if </a:t>
            </a:r>
            <a:r>
              <a:rPr lang="ko-KR" altLang="en-US" dirty="0" err="1"/>
              <a:t>조건문</a:t>
            </a:r>
            <a:r>
              <a:rPr lang="ko-KR" altLang="en-US" dirty="0"/>
              <a:t> 이나 </a:t>
            </a:r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ko-KR" altLang="en-US" dirty="0"/>
              <a:t> 등과 함께 주로 사용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(bool)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290995" y="2524619"/>
            <a:ext cx="5940660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a = True 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type(a)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&lt;class 'bool'&gt;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288896" y="3602320"/>
            <a:ext cx="5940660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score = 72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successful = (score &gt; 60)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print(successful)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True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if successful: print(</a:t>
            </a:r>
            <a:r>
              <a:rPr lang="en-US" altLang="ko-KR" dirty="0">
                <a:latin typeface="+mn-ea"/>
                <a:ea typeface="굴림" panose="020B0600000101010101" pitchFamily="50" charset="-127"/>
                <a:cs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pass</a:t>
            </a:r>
            <a:r>
              <a:rPr lang="en-US" altLang="ko-KR" dirty="0">
                <a:latin typeface="+mn-ea"/>
                <a:cs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else: print(</a:t>
            </a:r>
            <a:r>
              <a:rPr lang="en-US" altLang="ko-KR" dirty="0">
                <a:latin typeface="+mn-ea"/>
                <a:cs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fail</a:t>
            </a:r>
            <a:r>
              <a:rPr lang="en-US" altLang="ko-KR" dirty="0">
                <a:latin typeface="+mn-ea"/>
                <a:cs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619185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문자열은 </a:t>
            </a:r>
            <a:r>
              <a:rPr lang="ko-KR" altLang="en-US" b="1" dirty="0">
                <a:solidFill>
                  <a:srgbClr val="C00000"/>
                </a:solidFill>
              </a:rPr>
              <a:t>양쪽을 큰따옴표</a:t>
            </a: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ko-KR" altLang="en-US" dirty="0"/>
              <a:t>나 </a:t>
            </a:r>
            <a:r>
              <a:rPr lang="ko-KR" altLang="en-US" b="1" dirty="0">
                <a:solidFill>
                  <a:srgbClr val="C00000"/>
                </a:solidFill>
              </a:rPr>
              <a:t>작은따옴표</a:t>
            </a: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ko-KR" altLang="en-US" dirty="0"/>
              <a:t>로 감싸야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 내에 큰따옴표</a:t>
            </a:r>
            <a:r>
              <a:rPr lang="en-US" altLang="ko-KR" dirty="0"/>
              <a:t>(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en-US" altLang="ko-KR" dirty="0"/>
              <a:t>)</a:t>
            </a:r>
            <a:r>
              <a:rPr lang="ko-KR" altLang="en-US" dirty="0"/>
              <a:t>나 작은따옴표</a:t>
            </a:r>
            <a:r>
              <a:rPr lang="en-US" altLang="ko-KR" dirty="0"/>
              <a:t>(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</a:t>
            </a:r>
            <a:r>
              <a:rPr lang="en-US" altLang="ko-KR" dirty="0"/>
              <a:t>)</a:t>
            </a:r>
            <a:r>
              <a:rPr lang="ko-KR" altLang="en-US" dirty="0"/>
              <a:t>가 포함되어 있을 경우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129079" y="1864235"/>
            <a:ext cx="594066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sentence =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파이썬 만세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sentence =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</a:t>
            </a:r>
            <a:r>
              <a:rPr lang="ko-KR" altLang="en-US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파이썬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만세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sentence =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"""</a:t>
            </a:r>
            <a:r>
              <a:rPr lang="ko-KR" altLang="en-US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파이썬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만세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"""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sentence =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'''</a:t>
            </a:r>
            <a:r>
              <a:rPr lang="ko-KR" altLang="en-US" dirty="0" err="1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파이썬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만세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'''</a:t>
            </a:r>
            <a:endParaRPr lang="en-US" altLang="ko-KR" dirty="0">
              <a:latin typeface="Consolas" panose="020B0609020204030204" pitchFamily="49" charset="0"/>
              <a:ea typeface="굴림" panose="020B0600000101010101" pitchFamily="50" charset="-127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129079" y="4189564"/>
            <a:ext cx="5940660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sentence =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큰따옴표는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 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모양입니다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.'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print(sentence)</a:t>
            </a:r>
          </a:p>
          <a:p>
            <a:r>
              <a:rPr lang="ko-KR" altLang="en-US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큰따옴표는 </a:t>
            </a:r>
            <a:r>
              <a:rPr lang="en-US" altLang="ko-KR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" </a:t>
            </a:r>
            <a:r>
              <a:rPr lang="ko-KR" altLang="en-US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모양입니다</a:t>
            </a:r>
            <a:r>
              <a:rPr lang="en-US" altLang="ko-KR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.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sentence =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"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작은따옴표는 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 </a:t>
            </a:r>
            <a:r>
              <a:rPr lang="ko-KR" altLang="en-US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모양입니다</a:t>
            </a:r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."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print(</a:t>
            </a:r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sentence)</a:t>
            </a:r>
            <a:endParaRPr lang="en-US" altLang="ko-KR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작은따옴표는 </a:t>
            </a:r>
            <a:r>
              <a:rPr lang="en-US" altLang="ko-KR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' </a:t>
            </a:r>
            <a:r>
              <a:rPr lang="ko-KR" altLang="en-US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Calibri" panose="020F0502020204030204" pitchFamily="34" charset="0"/>
              </a:rPr>
              <a:t>모양입니다</a:t>
            </a:r>
            <a:endParaRPr lang="en-US" altLang="ko-KR" dirty="0"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078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변수에 대입하는 값이 바뀔 때마다 </a:t>
            </a:r>
            <a:r>
              <a:rPr lang="ko-KR" altLang="en-US" dirty="0" err="1"/>
              <a:t>자료형이</a:t>
            </a:r>
            <a:r>
              <a:rPr lang="ko-KR" altLang="en-US" dirty="0"/>
              <a:t> 자동으로 변경됨</a:t>
            </a:r>
            <a:endParaRPr lang="en-US" altLang="ko-KR" sz="18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  <a:r>
              <a:rPr lang="en-US" altLang="ko-KR" dirty="0"/>
              <a:t>: </a:t>
            </a:r>
            <a:r>
              <a:rPr lang="ko-KR" altLang="en-US" dirty="0"/>
              <a:t>자동 </a:t>
            </a:r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129078" y="1864235"/>
            <a:ext cx="10072321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x = 12	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변수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x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의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자료형은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정수형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type(x)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&lt;class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'&gt;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x = 3.14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실수값이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대입되었으므로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변수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x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의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자료형은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실수형으로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자동 변경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&lt;class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'float'&gt;</a:t>
            </a:r>
          </a:p>
          <a:p>
            <a:r>
              <a:rPr lang="en-US" altLang="ko-KR" dirty="0"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x = "python" 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문자열이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대입되었으므로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변수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x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의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자료형은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 문자열로 자동 변경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&lt;class 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'&gt;</a:t>
            </a:r>
          </a:p>
        </p:txBody>
      </p:sp>
    </p:spTree>
    <p:extLst>
      <p:ext uri="{BB962C8B-B14F-4D97-AF65-F5344CB8AC3E}">
        <p14:creationId xmlns:p14="http://schemas.microsoft.com/office/powerpoint/2010/main" val="3795007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수치 </a:t>
            </a:r>
            <a:r>
              <a:rPr lang="ko-KR" altLang="en-US" dirty="0" err="1"/>
              <a:t>자료형과</a:t>
            </a:r>
            <a:r>
              <a:rPr lang="ko-KR" altLang="en-US" dirty="0"/>
              <a:t> 문자열은 </a:t>
            </a:r>
            <a:r>
              <a:rPr lang="ko-KR" altLang="en-US" dirty="0" err="1"/>
              <a:t>산술연산이</a:t>
            </a:r>
            <a:r>
              <a:rPr lang="ko-KR" altLang="en-US" dirty="0"/>
              <a:t> 불가능</a:t>
            </a:r>
            <a:endParaRPr lang="en-US" altLang="ko-KR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lvl="1"/>
            <a:r>
              <a:rPr lang="ko-KR" altLang="en-US" sz="1600" dirty="0" err="1"/>
              <a:t>파이썬에서는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자료형을</a:t>
            </a:r>
            <a:r>
              <a:rPr lang="ko-KR" altLang="en-US" sz="1600" dirty="0"/>
              <a:t> 강제로 변환할 수 있도록 </a:t>
            </a:r>
            <a:r>
              <a:rPr lang="ko-KR" altLang="en-US" sz="1600" dirty="0" err="1"/>
              <a:t>자료형</a:t>
            </a:r>
            <a:r>
              <a:rPr lang="ko-KR" altLang="en-US" sz="1600" dirty="0"/>
              <a:t> 변환 함수 제공</a:t>
            </a:r>
            <a:endParaRPr lang="en-US" altLang="ko-KR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  <a:r>
              <a:rPr lang="en-US" altLang="ko-KR" dirty="0"/>
              <a:t>: </a:t>
            </a:r>
            <a:r>
              <a:rPr lang="ko-KR" altLang="en-US" dirty="0"/>
              <a:t>강제 </a:t>
            </a:r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1016226" y="1873794"/>
            <a:ext cx="795632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x = 10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y = '20'</a:t>
            </a:r>
          </a:p>
          <a:p>
            <a:r>
              <a:rPr lang="en-US" altLang="ko-KR" dirty="0"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&gt;&gt;&gt; x + y</a:t>
            </a:r>
          </a:p>
          <a:p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TypeError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: unsupported operand type(s) for +: '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 and '</a:t>
            </a:r>
            <a:r>
              <a:rPr lang="en-US" altLang="ko-KR" dirty="0" err="1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252589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원하는 </a:t>
            </a:r>
            <a:r>
              <a:rPr lang="ko-KR" altLang="en-US" dirty="0" err="1"/>
              <a:t>자료형으로</a:t>
            </a:r>
            <a:r>
              <a:rPr lang="ko-KR" altLang="en-US" dirty="0"/>
              <a:t> 변환 가능</a:t>
            </a:r>
            <a:endParaRPr lang="en-US" altLang="ko-KR" dirty="0"/>
          </a:p>
          <a:p>
            <a:pPr lvl="1"/>
            <a:r>
              <a:rPr lang="en-US" altLang="ko-KR" dirty="0"/>
              <a:t>int() </a:t>
            </a:r>
            <a:r>
              <a:rPr lang="ko-KR" altLang="en-US" dirty="0"/>
              <a:t>함수 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sz="1800" dirty="0"/>
              <a:t>정수 형태의 문자열을 정수로 변환</a:t>
            </a:r>
            <a:endParaRPr lang="en-US" altLang="ko-KR" sz="1800" dirty="0"/>
          </a:p>
          <a:p>
            <a:pPr lvl="2"/>
            <a:r>
              <a:rPr lang="ko-KR" altLang="en-US" sz="1800" dirty="0"/>
              <a:t>실수 값을 정수로 변환</a:t>
            </a:r>
            <a:endParaRPr lang="en-US" altLang="ko-KR" sz="1800" dirty="0"/>
          </a:p>
          <a:p>
            <a:pPr lvl="2"/>
            <a:r>
              <a:rPr lang="ko-KR" altLang="en-US" sz="1800" b="1" dirty="0">
                <a:solidFill>
                  <a:srgbClr val="C00000"/>
                </a:solidFill>
              </a:rPr>
              <a:t>실수 형태의 문자열은 정수로 변환 불가</a:t>
            </a:r>
            <a:r>
              <a:rPr lang="en-US" altLang="ko-KR" sz="1800" b="1" dirty="0">
                <a:solidFill>
                  <a:srgbClr val="C00000"/>
                </a:solidFill>
              </a:rPr>
              <a:t>. error!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  <a:r>
              <a:rPr lang="en-US" altLang="ko-KR" dirty="0"/>
              <a:t>: </a:t>
            </a:r>
            <a:r>
              <a:rPr lang="ko-KR" altLang="en-US" dirty="0"/>
              <a:t>강제 </a:t>
            </a:r>
            <a:r>
              <a:rPr lang="ko-KR" altLang="en-US" dirty="0" err="1"/>
              <a:t>자료형</a:t>
            </a:r>
            <a:r>
              <a:rPr lang="ko-KR" altLang="en-US" dirty="0"/>
              <a:t> 변환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2171382" y="3633765"/>
          <a:ext cx="7849236" cy="2615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74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1903095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1903095">
                  <a:extLst>
                    <a:ext uri="{9D8B030D-6E8A-4147-A177-3AD203B41FA5}">
                      <a16:colId xmlns:a16="http://schemas.microsoft.com/office/drawing/2014/main" val="1662803923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3422924264"/>
                    </a:ext>
                  </a:extLst>
                </a:gridCol>
              </a:tblGrid>
              <a:tr h="15049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자료형</a:t>
                      </a:r>
                      <a:r>
                        <a:rPr lang="ko-KR" altLang="en-US" sz="1400" dirty="0"/>
                        <a:t> 변환 함수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변환 전 </a:t>
                      </a:r>
                      <a:r>
                        <a:rPr lang="ko-KR" altLang="en-US" sz="1400" dirty="0" err="1"/>
                        <a:t>자료형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변환 후 </a:t>
                      </a:r>
                      <a:r>
                        <a:rPr lang="ko-KR" altLang="en-US" sz="1400" dirty="0" err="1"/>
                        <a:t>자료형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dirty="0"/>
                        <a:t>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851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int</a:t>
                      </a:r>
                      <a:r>
                        <a:rPr lang="en-US" altLang="ko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ko-KR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함수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실수형</a:t>
                      </a:r>
                      <a:r>
                        <a:rPr lang="en-US" altLang="ko-KR" sz="1400" dirty="0"/>
                        <a:t>(float)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정수형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Consolas" panose="020B0609020204030204" pitchFamily="49" charset="0"/>
                          <a:ea typeface="+mn-ea"/>
                        </a:rPr>
                        <a:t>int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(3.14) =&gt; 3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85172">
                <a:tc vMerge="1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정수형 문자열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str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정수형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Consolas" panose="020B0609020204030204" pitchFamily="49" charset="0"/>
                          <a:ea typeface="+mn-ea"/>
                        </a:rPr>
                        <a:t>int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(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Malgun Gothic" panose="020B0503020000020004" pitchFamily="34" charset="-127"/>
                          <a:cs typeface="Consolas" panose="020B0609020204030204" pitchFamily="49" charset="0"/>
                        </a:rPr>
                        <a:t>"20") =&gt; 20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851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float() </a:t>
                      </a:r>
                      <a:r>
                        <a:rPr lang="ko-KR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함수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정수형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실수형</a:t>
                      </a:r>
                      <a:r>
                        <a:rPr lang="en-US" altLang="ko-KR" sz="1400" dirty="0"/>
                        <a:t>(float)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float(3) =&gt; 3.0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01754"/>
                  </a:ext>
                </a:extLst>
              </a:tr>
              <a:tr h="3851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실수형</a:t>
                      </a:r>
                      <a:r>
                        <a:rPr lang="ko-KR" altLang="en-US" sz="1400" dirty="0"/>
                        <a:t> 문자열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str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실수형</a:t>
                      </a:r>
                      <a:r>
                        <a:rPr lang="en-US" altLang="ko-KR" sz="1400" dirty="0"/>
                        <a:t>(float)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float(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Malgun Gothic" panose="020B0503020000020004" pitchFamily="34" charset="-127"/>
                          <a:cs typeface="Consolas" panose="020B0609020204030204" pitchFamily="49" charset="0"/>
                        </a:rPr>
                        <a:t>"3.14") =&gt; 3.14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513231"/>
                  </a:ext>
                </a:extLst>
              </a:tr>
              <a:tr h="38517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str</a:t>
                      </a:r>
                      <a:r>
                        <a:rPr lang="en-US" altLang="ko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 </a:t>
                      </a:r>
                      <a:r>
                        <a:rPr lang="ko-KR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함수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onsolas" panose="020B0609020204030204" pitchFamily="49" charset="0"/>
                          <a:ea typeface="+mn-ea"/>
                        </a:rPr>
                        <a:t>정수형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(</a:t>
                      </a:r>
                      <a:r>
                        <a:rPr lang="en-US" altLang="ko-KR" sz="1400" dirty="0" err="1">
                          <a:latin typeface="Consolas" panose="020B0609020204030204" pitchFamily="49" charset="0"/>
                          <a:ea typeface="+mn-ea"/>
                        </a:rPr>
                        <a:t>int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Consolas" panose="020B0609020204030204" pitchFamily="49" charset="0"/>
                          <a:ea typeface="+mn-ea"/>
                        </a:rPr>
                        <a:t>정수형 문자열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(</a:t>
                      </a:r>
                      <a:r>
                        <a:rPr lang="en-US" altLang="ko-KR" sz="1400" dirty="0" err="1">
                          <a:latin typeface="Consolas" panose="020B0609020204030204" pitchFamily="49" charset="0"/>
                          <a:ea typeface="+mn-ea"/>
                        </a:rPr>
                        <a:t>str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Consolas" panose="020B0609020204030204" pitchFamily="49" charset="0"/>
                          <a:ea typeface="+mn-ea"/>
                        </a:rPr>
                        <a:t>str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(10) =&gt;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굴림" panose="020B0600000101010101" pitchFamily="50" charset="-127"/>
                          <a:cs typeface="Consolas" panose="020B0609020204030204" pitchFamily="49" charset="0"/>
                        </a:rPr>
                        <a:t>'10'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357384"/>
                  </a:ext>
                </a:extLst>
              </a:tr>
              <a:tr h="385172">
                <a:tc vMerge="1">
                  <a:txBody>
                    <a:bodyPr/>
                    <a:lstStyle/>
                    <a:p>
                      <a:pPr algn="ctr"/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실수형</a:t>
                      </a:r>
                      <a:r>
                        <a:rPr lang="en-US" altLang="ko-KR" sz="1400" dirty="0"/>
                        <a:t>(float)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/>
                        <a:t>실수형</a:t>
                      </a:r>
                      <a:r>
                        <a:rPr lang="ko-KR" altLang="en-US" sz="1400" dirty="0"/>
                        <a:t> 문자열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str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Consolas" panose="020B0609020204030204" pitchFamily="49" charset="0"/>
                          <a:ea typeface="+mn-ea"/>
                        </a:rPr>
                        <a:t>str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+mn-ea"/>
                        </a:rPr>
                        <a:t>(3.14) =&gt;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  <a:ea typeface="굴림" panose="020B0600000101010101" pitchFamily="50" charset="-127"/>
                          <a:cs typeface="Consolas" panose="020B0609020204030204" pitchFamily="49" charset="0"/>
                        </a:rPr>
                        <a:t>'3.14'</a:t>
                      </a:r>
                      <a:endParaRPr lang="ko-KR" altLang="en-US" sz="1400" dirty="0"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40277"/>
                  </a:ext>
                </a:extLst>
              </a:tr>
            </a:tbl>
          </a:graphicData>
        </a:graphic>
      </p:graphicFrame>
      <p:sp>
        <p:nvSpPr>
          <p:cNvPr id="6" name="내용 개체 틀 2"/>
          <p:cNvSpPr txBox="1">
            <a:spLocks/>
          </p:cNvSpPr>
          <p:nvPr/>
        </p:nvSpPr>
        <p:spPr>
          <a:xfrm>
            <a:off x="6096000" y="1695820"/>
            <a:ext cx="6586171" cy="1937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1950" indent="-36195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u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30238" indent="-2682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89693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166813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1436688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12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float()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en-US" altLang="ko-KR" sz="1800" dirty="0"/>
              <a:t> </a:t>
            </a:r>
            <a:r>
              <a:rPr lang="ko-KR" altLang="en-US" sz="1800" dirty="0"/>
              <a:t>실수 형태의 문자열</a:t>
            </a:r>
            <a:r>
              <a:rPr lang="en-US" altLang="ko-KR" sz="1800" dirty="0"/>
              <a:t>/</a:t>
            </a:r>
            <a:r>
              <a:rPr lang="ko-KR" altLang="en-US" sz="1800" dirty="0"/>
              <a:t>정수 값을 실수로 형 변환</a:t>
            </a:r>
            <a:endParaRPr lang="en-US" altLang="ko-KR" sz="1800" dirty="0"/>
          </a:p>
          <a:p>
            <a:pPr lvl="1"/>
            <a:r>
              <a:rPr lang="en-US" altLang="ko-KR" dirty="0" err="1"/>
              <a:t>str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/>
            <a:r>
              <a:rPr lang="ko-KR" altLang="en-US" sz="1800" dirty="0"/>
              <a:t>실수</a:t>
            </a:r>
            <a:r>
              <a:rPr lang="en-US" altLang="ko-KR" sz="1800" dirty="0"/>
              <a:t>/</a:t>
            </a:r>
            <a:r>
              <a:rPr lang="ko-KR" altLang="en-US" sz="1800" dirty="0"/>
              <a:t>정수 값을 문자열로 형 변환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7343268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실수 값을 정수로 변환 </a:t>
            </a:r>
            <a:r>
              <a:rPr lang="en-US" altLang="ko-KR" dirty="0"/>
              <a:t>: </a:t>
            </a:r>
            <a:r>
              <a:rPr lang="ko-KR" altLang="en-US" dirty="0"/>
              <a:t>소수점 아래는 버림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정수 형태의 문자열을 정수로 변환 가능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실수 형태의 문자열은 정수로 변환 불가능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  <a:r>
              <a:rPr lang="en-US" altLang="ko-KR" dirty="0"/>
              <a:t>: </a:t>
            </a:r>
            <a:r>
              <a:rPr lang="en-US" altLang="ko-KR" dirty="0" err="1"/>
              <a:t>int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AEB9535C-1022-AE40-863B-5BD979AED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8243" y="2627524"/>
            <a:ext cx="7013265" cy="3237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3600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a = </a:t>
            </a:r>
            <a:r>
              <a:rPr lang="en-US" altLang="ko-KR" sz="16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(5.6)   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소수점 뒤를 버리고 </a:t>
            </a:r>
            <a:r>
              <a:rPr lang="ko-KR" altLang="en-US" sz="14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정수형으로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변환</a:t>
            </a:r>
            <a:r>
              <a:rPr lang="ko-KR" alt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  <a:endParaRPr lang="en-US" altLang="ko-KR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b = </a:t>
            </a:r>
            <a:r>
              <a:rPr lang="en-US" altLang="ko-KR" sz="16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15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)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정수 형태의 문자열을 </a:t>
            </a:r>
            <a:r>
              <a:rPr lang="ko-KR" altLang="en-US" sz="14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정수형으로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변환</a:t>
            </a:r>
            <a:r>
              <a:rPr lang="ko-KR" altLang="en-US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  <a:endParaRPr lang="en-US" altLang="ko-KR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print(a, b)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5 15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print(type(a), type(b))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&lt;class 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 &lt;class '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'&gt;</a:t>
            </a:r>
            <a:endParaRPr lang="en-US" altLang="ko-KR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score = '85'    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정수 형태의 문자열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score + 5       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 </a:t>
            </a:r>
            <a:r>
              <a:rPr lang="en-US" altLang="ko-KR" sz="14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TypeError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발생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!!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TypeError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can only concatenate str (not "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") to str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(score) + 5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정수로 변환 후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,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계산에 사용</a:t>
            </a:r>
            <a:r>
              <a:rPr lang="ko-KR" altLang="en-US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endParaRPr lang="en-US" altLang="ko-KR" sz="16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90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</a:t>
            </a:r>
            <a:r>
              <a:rPr lang="en-US" altLang="ko-KR" sz="1600" dirty="0" err="1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('5.6')  	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실수 형태의 문자열은 정수로 변환 불가  </a:t>
            </a:r>
            <a:endParaRPr lang="en-US" altLang="ko-KR" sz="1400" dirty="0">
              <a:solidFill>
                <a:srgbClr val="C00000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ValueError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: invalid literal for 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 with base 10: '5.6'</a:t>
            </a:r>
          </a:p>
        </p:txBody>
      </p:sp>
    </p:spTree>
    <p:extLst>
      <p:ext uri="{BB962C8B-B14F-4D97-AF65-F5344CB8AC3E}">
        <p14:creationId xmlns:p14="http://schemas.microsoft.com/office/powerpoint/2010/main" val="34161939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 값을 실수로 변환</a:t>
            </a:r>
            <a:endParaRPr lang="en-US" altLang="ko-KR" dirty="0"/>
          </a:p>
          <a:p>
            <a:r>
              <a:rPr lang="ko-KR" altLang="en-US" dirty="0"/>
              <a:t>실수 형태의 문자열을 실수로 변환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  <a:r>
              <a:rPr lang="en-US" altLang="ko-KR" dirty="0"/>
              <a:t>: float() </a:t>
            </a:r>
            <a:r>
              <a:rPr lang="ko-KR" altLang="en-US" dirty="0"/>
              <a:t>함수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6716E4-E9FA-5547-8122-EA40A4F66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956" y="2517111"/>
            <a:ext cx="7510114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x = float(3)			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소수점 뒤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0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을 추가하여 </a:t>
            </a:r>
            <a:r>
              <a:rPr lang="ko-KR" altLang="en-US" sz="14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실수형으로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변환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y = float('15.7')	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실수 형태의 문자열을 </a:t>
            </a:r>
            <a:r>
              <a:rPr lang="ko-KR" altLang="en-US" sz="14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실수형으로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변환</a:t>
            </a:r>
            <a:r>
              <a:rPr lang="en-US" altLang="ko-KR" sz="14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print(x, z)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3.0 15.7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print(type(x), type(y))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&lt;class 'float'&gt; &lt;class 'float'&gt;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&gt;&gt;&gt; float("15")    			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정수 형태의 문자열도 </a:t>
            </a:r>
            <a:r>
              <a:rPr lang="ko-KR" altLang="en-US" sz="1400" dirty="0" err="1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실수형으로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변환</a:t>
            </a:r>
            <a:endParaRPr lang="en-US" altLang="ko-KR" sz="1400" dirty="0">
              <a:solidFill>
                <a:srgbClr val="C00000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15.0</a:t>
            </a:r>
            <a:endParaRPr lang="ko-KR" altLang="en-US" sz="1600" dirty="0">
              <a:solidFill>
                <a:srgbClr val="0070C0"/>
              </a:solidFill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6525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정수 값을 문자열로 변환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실수 값을 문자열로 변환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변환 </a:t>
            </a:r>
            <a:r>
              <a:rPr lang="en-US" altLang="ko-KR" dirty="0"/>
              <a:t>: </a:t>
            </a:r>
            <a:r>
              <a:rPr lang="en-US" altLang="ko-KR" dirty="0" err="1"/>
              <a:t>str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sp>
        <p:nvSpPr>
          <p:cNvPr id="5" name="직사각형 5">
            <a:extLst>
              <a:ext uri="{FF2B5EF4-FFF2-40B4-BE49-F238E27FC236}">
                <a16:creationId xmlns:a16="http://schemas.microsoft.com/office/drawing/2014/main" id="{8347B007-B4BA-43B0-A246-7A2FB3BB2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849" y="2437783"/>
            <a:ext cx="7348717" cy="2991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36000" bIns="0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 = 123</a:t>
            </a: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c = str(a)		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정수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123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을 문자열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'123'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으로 변환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123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c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'123'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b</a:t>
            </a:r>
            <a:r>
              <a:rPr lang="ko-KR" alt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= 1.23</a:t>
            </a: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d = str(b)		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  <a:cs typeface="Consolas" panose="020B0609020204030204" pitchFamily="49" charset="0"/>
              </a:rPr>
              <a:t>실수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1.23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  <a:cs typeface="Consolas" panose="020B0609020204030204" pitchFamily="49" charset="0"/>
              </a:rPr>
              <a:t>을 문자열</a:t>
            </a:r>
            <a:r>
              <a:rPr lang="ko-KR" alt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'1.23'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  <a:cs typeface="Consolas" panose="020B0609020204030204" pitchFamily="49" charset="0"/>
              </a:rPr>
              <a:t>으로 변환</a:t>
            </a:r>
            <a:endParaRPr lang="en-US" altLang="ko-KR" sz="1600" dirty="0">
              <a:solidFill>
                <a:srgbClr val="C00000"/>
              </a:solidFill>
              <a:latin typeface="+mn-ea"/>
              <a:ea typeface="+mn-ea"/>
              <a:cs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b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1.23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&gt;&gt;&gt; d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'1.23' </a:t>
            </a:r>
          </a:p>
        </p:txBody>
      </p:sp>
    </p:spTree>
    <p:extLst>
      <p:ext uri="{BB962C8B-B14F-4D97-AF65-F5344CB8AC3E}">
        <p14:creationId xmlns:p14="http://schemas.microsoft.com/office/powerpoint/2010/main" val="35467509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E41C2B-936E-0345-86C9-8A3871E6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연산자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888429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CB281F-8259-434E-AE6D-A9E04D7B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목차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03A61-F0F8-5C47-B8E5-7991B4C44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 산술 연산자</a:t>
            </a:r>
            <a:endParaRPr kumimoji="1" lang="en-US" altLang="ko-KR" dirty="0"/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관계 연산자</a:t>
            </a:r>
            <a:endParaRPr kumimoji="1" lang="en-US" altLang="ko-KR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kumimoji="1" lang="ko-KR" altLang="en-US" dirty="0">
                <a:solidFill>
                  <a:schemeClr val="bg2">
                    <a:lumMod val="10000"/>
                  </a:schemeClr>
                </a:solidFill>
              </a:rPr>
              <a:t>논리 연산자</a:t>
            </a:r>
            <a:endParaRPr lang="en-US" altLang="ko-KR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055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lvl="5"/>
            <a:endParaRPr lang="en-US" altLang="ko-KR" dirty="0"/>
          </a:p>
          <a:p>
            <a:r>
              <a:rPr lang="ko-KR" altLang="en-US" dirty="0"/>
              <a:t>사용자에게 입력 받을 때 안내 문구나 질문이 나오도록 하려면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input( ) </a:t>
            </a:r>
            <a:r>
              <a:rPr lang="ko-KR" altLang="en-US" dirty="0"/>
              <a:t>안의 괄호 안에 문자열을 지정하여 프롬프트로 </a:t>
            </a:r>
            <a:r>
              <a:rPr lang="ko-KR" altLang="en-US" dirty="0" err="1"/>
              <a:t>띄워줌</a:t>
            </a:r>
            <a:endParaRPr lang="en-US" altLang="ko-KR" dirty="0"/>
          </a:p>
          <a:p>
            <a:r>
              <a:rPr lang="en-US" altLang="ko-KR" dirty="0">
                <a:solidFill>
                  <a:sysClr val="windowText" lastClr="000000"/>
                </a:solidFill>
                <a:latin typeface="+mn-ea"/>
              </a:rPr>
              <a:t>'</a:t>
            </a:r>
            <a:r>
              <a:rPr lang="ko-KR" altLang="en-US" dirty="0"/>
              <a:t>프롬프트 문자열</a:t>
            </a:r>
            <a:r>
              <a:rPr lang="en-US" altLang="ko-KR" dirty="0">
                <a:solidFill>
                  <a:sysClr val="windowText" lastClr="000000"/>
                </a:solidFill>
                <a:latin typeface="+mn-ea"/>
              </a:rPr>
              <a:t>'</a:t>
            </a:r>
            <a:r>
              <a:rPr lang="en-US" altLang="ko-KR" dirty="0"/>
              <a:t> : </a:t>
            </a:r>
            <a:r>
              <a:rPr lang="ko-KR" altLang="en-US" dirty="0"/>
              <a:t>입력 받기 전에 스크린으로 출력되는 메시지</a:t>
            </a:r>
            <a:endParaRPr lang="en-US" altLang="ko-KR" dirty="0"/>
          </a:p>
          <a:p>
            <a:r>
              <a:rPr lang="ko-KR" altLang="en-US" dirty="0"/>
              <a:t>키보드로부터 문자열을 입력 받음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입력함수</a:t>
            </a:r>
            <a:r>
              <a:rPr lang="ko-KR" altLang="en-US" dirty="0"/>
              <a:t> </a:t>
            </a:r>
            <a:r>
              <a:rPr lang="en-US" altLang="ko-KR" dirty="0"/>
              <a:t>input( ): </a:t>
            </a:r>
            <a:r>
              <a:rPr lang="ko-KR" altLang="en-US" dirty="0"/>
              <a:t>프롬프트를 띄워서 사용자 입력 받기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395491"/>
              </p:ext>
            </p:extLst>
          </p:nvPr>
        </p:nvGraphicFramePr>
        <p:xfrm>
          <a:off x="1310297" y="1384188"/>
          <a:ext cx="5728679" cy="54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8679">
                  <a:extLst>
                    <a:ext uri="{9D8B030D-6E8A-4147-A177-3AD203B41FA5}">
                      <a16:colId xmlns:a16="http://schemas.microsoft.com/office/drawing/2014/main" val="836786425"/>
                    </a:ext>
                  </a:extLst>
                </a:gridCol>
              </a:tblGrid>
              <a:tr h="54721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variable_name = input('</a:t>
                      </a:r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프롬프트 문자열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')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62188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 bwMode="auto">
          <a:xfrm>
            <a:off x="1310297" y="4435359"/>
            <a:ext cx="5832078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name = input(</a:t>
            </a:r>
            <a:r>
              <a:rPr lang="en-US" altLang="ko-KR" b="1" dirty="0">
                <a:solidFill>
                  <a:sysClr val="windowText" lastClr="000000"/>
                </a:solidFill>
                <a:latin typeface="+mn-ea"/>
              </a:rPr>
              <a:t>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What is your first name? </a:t>
            </a:r>
            <a:r>
              <a:rPr lang="en-US" altLang="ko-KR" b="1" dirty="0">
                <a:solidFill>
                  <a:sysClr val="windowText" lastClr="000000"/>
                </a:solidFill>
                <a:latin typeface="+mn-ea"/>
              </a:rPr>
              <a:t>'</a:t>
            </a:r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What is your first name? </a:t>
            </a:r>
            <a:r>
              <a:rPr lang="en-US" altLang="ko-KR" dirty="0">
                <a:solidFill>
                  <a:srgbClr val="7030A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Gildong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&gt;&gt;&gt; name</a:t>
            </a:r>
          </a:p>
          <a:p>
            <a:r>
              <a:rPr lang="en-US" altLang="ko-KR" b="1" dirty="0">
                <a:solidFill>
                  <a:srgbClr val="0070C0"/>
                </a:solidFill>
                <a:latin typeface="+mn-ea"/>
              </a:rPr>
              <a:t>'</a:t>
            </a:r>
            <a:r>
              <a:rPr lang="en-US" altLang="ko-KR" dirty="0" err="1">
                <a:solidFill>
                  <a:srgbClr val="0070C0"/>
                </a:solidFill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rPr>
              <a:t>Gildong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'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Malgun Gothic" panose="020B0503020000020004" pitchFamily="34" charset="-127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994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연산자</a:t>
            </a:r>
          </a:p>
        </p:txBody>
      </p:sp>
    </p:spTree>
    <p:extLst>
      <p:ext uri="{BB962C8B-B14F-4D97-AF65-F5344CB8AC3E}">
        <p14:creationId xmlns:p14="http://schemas.microsoft.com/office/powerpoint/2010/main" val="3683410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069501" y="3190875"/>
            <a:ext cx="3455249" cy="150613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</a:t>
            </a:r>
            <a:r>
              <a:rPr lang="en-US" altLang="ko-KR" dirty="0"/>
              <a:t>(expression) = </a:t>
            </a:r>
            <a:r>
              <a:rPr lang="ko-KR" altLang="en-US" dirty="0" err="1"/>
              <a:t>피연산자들과</a:t>
            </a:r>
            <a:r>
              <a:rPr lang="ko-KR" altLang="en-US" dirty="0"/>
              <a:t> 연산자의 조합</a:t>
            </a:r>
            <a:endParaRPr lang="en-US" altLang="ko-KR" dirty="0"/>
          </a:p>
          <a:p>
            <a:r>
              <a:rPr lang="ko-KR" altLang="en-US" dirty="0"/>
              <a:t>연산자</a:t>
            </a:r>
            <a:r>
              <a:rPr lang="en-US" altLang="ko-KR" dirty="0"/>
              <a:t>(operator):</a:t>
            </a:r>
            <a:r>
              <a:rPr lang="ko-KR" altLang="en-US" dirty="0"/>
              <a:t> 연산을 나타내는 기호</a:t>
            </a:r>
            <a:endParaRPr lang="en-US" altLang="ko-KR" dirty="0"/>
          </a:p>
          <a:p>
            <a:r>
              <a:rPr lang="ko-KR" altLang="en-US" dirty="0" err="1"/>
              <a:t>피연산자</a:t>
            </a:r>
            <a:r>
              <a:rPr lang="en-US" altLang="ko-KR" dirty="0"/>
              <a:t>(operand):</a:t>
            </a:r>
            <a:r>
              <a:rPr lang="ko-KR" altLang="en-US" dirty="0"/>
              <a:t> 연산의 대상이 되는 값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수식과 연산자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2F7080-B728-4341-9AF7-64C14F3FBB9B}"/>
              </a:ext>
            </a:extLst>
          </p:cNvPr>
          <p:cNvGrpSpPr/>
          <p:nvPr/>
        </p:nvGrpSpPr>
        <p:grpSpPr>
          <a:xfrm>
            <a:off x="4069501" y="3296709"/>
            <a:ext cx="4369083" cy="2449200"/>
            <a:chOff x="3516608" y="2988365"/>
            <a:chExt cx="4369083" cy="24492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9EB8ADF-31D6-434F-868F-B158848D0B3C}"/>
                </a:ext>
              </a:extLst>
            </p:cNvPr>
            <p:cNvSpPr/>
            <p:nvPr/>
          </p:nvSpPr>
          <p:spPr>
            <a:xfrm>
              <a:off x="3728391" y="3481708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dirty="0">
                  <a:latin typeface="+mj-ea"/>
                  <a:ea typeface="+mj-ea"/>
                </a:rPr>
                <a:t>5</a:t>
              </a:r>
              <a:endParaRPr kumimoji="1" lang="x-none" altLang="en-US" dirty="0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C154A23-932A-7749-9917-96009107799F}"/>
                </a:ext>
              </a:extLst>
            </p:cNvPr>
            <p:cNvSpPr/>
            <p:nvPr/>
          </p:nvSpPr>
          <p:spPr>
            <a:xfrm>
              <a:off x="4930552" y="3617200"/>
              <a:ext cx="526459" cy="526459"/>
            </a:xfrm>
            <a:prstGeom prst="rect">
              <a:avLst/>
            </a:prstGeom>
            <a:solidFill>
              <a:srgbClr val="9AC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x-none" altLang="en-US" dirty="0">
                  <a:latin typeface="+mj-ea"/>
                  <a:ea typeface="+mj-ea"/>
                </a:rPr>
                <a:t>*</a:t>
              </a: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FF91F1F-0861-C941-A877-432F5A0434FB}"/>
                </a:ext>
              </a:extLst>
            </p:cNvPr>
            <p:cNvSpPr/>
            <p:nvPr/>
          </p:nvSpPr>
          <p:spPr>
            <a:xfrm>
              <a:off x="5871494" y="3481708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dirty="0">
                  <a:latin typeface="+mj-ea"/>
                  <a:ea typeface="+mj-ea"/>
                </a:rPr>
                <a:t>5</a:t>
              </a:r>
              <a:endParaRPr kumimoji="1" lang="x-none" altLang="en-US" dirty="0">
                <a:latin typeface="+mj-ea"/>
                <a:ea typeface="+mj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3CE100F-72F6-BD4C-A8D8-57B6098FE17E}"/>
                </a:ext>
              </a:extLst>
            </p:cNvPr>
            <p:cNvSpPr/>
            <p:nvPr/>
          </p:nvSpPr>
          <p:spPr>
            <a:xfrm>
              <a:off x="4795060" y="4640123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x-none" dirty="0">
                  <a:latin typeface="+mj-ea"/>
                  <a:ea typeface="+mj-ea"/>
                </a:rPr>
                <a:t>5</a:t>
              </a:r>
              <a:endParaRPr kumimoji="1" lang="x-none" altLang="en-US" dirty="0">
                <a:latin typeface="+mj-ea"/>
                <a:ea typeface="+mj-ea"/>
              </a:endParaRPr>
            </a:p>
          </p:txBody>
        </p:sp>
        <p:cxnSp>
          <p:nvCxnSpPr>
            <p:cNvPr id="12" name="직선 연결선[R] 12">
              <a:extLst>
                <a:ext uri="{FF2B5EF4-FFF2-40B4-BE49-F238E27FC236}">
                  <a16:creationId xmlns:a16="http://schemas.microsoft.com/office/drawing/2014/main" id="{0AD902AF-2469-3D4B-9840-7B68CD19EE4E}"/>
                </a:ext>
              </a:extLst>
            </p:cNvPr>
            <p:cNvCxnSpPr/>
            <p:nvPr/>
          </p:nvCxnSpPr>
          <p:spPr>
            <a:xfrm>
              <a:off x="3516608" y="4388663"/>
              <a:ext cx="3354346" cy="0"/>
            </a:xfrm>
            <a:prstGeom prst="line">
              <a:avLst/>
            </a:prstGeom>
            <a:ln w="28575">
              <a:solidFill>
                <a:srgbClr val="E77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51675102-F293-F74E-9ED5-37374514F6E8}"/>
                </a:ext>
              </a:extLst>
            </p:cNvPr>
            <p:cNvCxnSpPr/>
            <p:nvPr/>
          </p:nvCxnSpPr>
          <p:spPr>
            <a:xfrm>
              <a:off x="5193781" y="4388663"/>
              <a:ext cx="0" cy="251460"/>
            </a:xfrm>
            <a:prstGeom prst="straightConnector1">
              <a:avLst/>
            </a:prstGeom>
            <a:ln w="28575">
              <a:solidFill>
                <a:srgbClr val="E77A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8B7D7-72FF-1E40-A413-2D6E550F63B0}"/>
                </a:ext>
              </a:extLst>
            </p:cNvPr>
            <p:cNvSpPr txBox="1"/>
            <p:nvPr/>
          </p:nvSpPr>
          <p:spPr>
            <a:xfrm>
              <a:off x="7341952" y="320435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400" dirty="0"/>
                <a:t>수식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0782B3C-BC32-924C-A18B-D9AAA6F25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5328" y="3338624"/>
              <a:ext cx="316624" cy="330176"/>
            </a:xfrm>
            <a:prstGeom prst="straightConnector1">
              <a:avLst/>
            </a:prstGeom>
            <a:ln>
              <a:solidFill>
                <a:srgbClr val="E77A3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49F1D65-86B3-4444-9C68-45F56485D677}"/>
                </a:ext>
              </a:extLst>
            </p:cNvPr>
            <p:cNvSpPr txBox="1"/>
            <p:nvPr/>
          </p:nvSpPr>
          <p:spPr>
            <a:xfrm>
              <a:off x="6389054" y="4929536"/>
              <a:ext cx="9893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수식의 결과</a:t>
              </a:r>
              <a:endParaRPr kumimoji="1" lang="x-none" altLang="en-US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F5AEF9-4C40-D247-AA58-46B025E34940}"/>
                </a:ext>
              </a:extLst>
            </p:cNvPr>
            <p:cNvSpPr txBox="1"/>
            <p:nvPr/>
          </p:nvSpPr>
          <p:spPr>
            <a:xfrm>
              <a:off x="3675706" y="298836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400" dirty="0"/>
                <a:t>피연산자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AD7D93-689F-1549-BA19-37A6A5E7EED5}"/>
                </a:ext>
              </a:extLst>
            </p:cNvPr>
            <p:cNvSpPr txBox="1"/>
            <p:nvPr/>
          </p:nvSpPr>
          <p:spPr>
            <a:xfrm>
              <a:off x="4832143" y="2988365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400" dirty="0"/>
                <a:t>연산자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78F1A6-0CF1-E64C-BDB4-C1F6BC8CDC8C}"/>
                </a:ext>
              </a:extLst>
            </p:cNvPr>
            <p:cNvSpPr txBox="1"/>
            <p:nvPr/>
          </p:nvSpPr>
          <p:spPr>
            <a:xfrm>
              <a:off x="5809044" y="298836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400" dirty="0"/>
                <a:t>피연산자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19111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 연산자의 종류</a:t>
            </a:r>
            <a:endParaRPr lang="en-US" altLang="ko-KR" dirty="0"/>
          </a:p>
          <a:p>
            <a:pPr lvl="1"/>
            <a:r>
              <a:rPr lang="ko-KR" altLang="en-US" dirty="0" err="1"/>
              <a:t>피연산자</a:t>
            </a:r>
            <a:r>
              <a:rPr lang="ko-KR" altLang="en-US" dirty="0"/>
              <a:t> 모두 정수형이 아닐 경우</a:t>
            </a:r>
            <a:r>
              <a:rPr lang="en-US" altLang="ko-KR" dirty="0"/>
              <a:t>, </a:t>
            </a:r>
            <a:r>
              <a:rPr lang="ko-KR" altLang="en-US" dirty="0"/>
              <a:t>결과는 항상 실수 </a:t>
            </a:r>
            <a:r>
              <a:rPr lang="en-US" altLang="ko-KR" dirty="0"/>
              <a:t>(</a:t>
            </a:r>
            <a:r>
              <a:rPr lang="ko-KR" altLang="en-US" dirty="0"/>
              <a:t>정수와 실수를 연산하면 결과는 실수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나누기</a:t>
            </a:r>
            <a:r>
              <a:rPr lang="en-US" altLang="ko-KR" dirty="0"/>
              <a:t> (/) </a:t>
            </a:r>
            <a:r>
              <a:rPr lang="ko-KR" altLang="en-US" dirty="0"/>
              <a:t>연산 결과는 항상 실수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(Arithmetic operator)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1414126" y="2763722"/>
          <a:ext cx="838301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7776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1352938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1614196">
                  <a:extLst>
                    <a:ext uri="{9D8B030D-6E8A-4147-A177-3AD203B41FA5}">
                      <a16:colId xmlns:a16="http://schemas.microsoft.com/office/drawing/2014/main" val="2723600659"/>
                    </a:ext>
                  </a:extLst>
                </a:gridCol>
                <a:gridCol w="4208106">
                  <a:extLst>
                    <a:ext uri="{9D8B030D-6E8A-4147-A177-3AD203B41FA5}">
                      <a16:colId xmlns:a16="http://schemas.microsoft.com/office/drawing/2014/main" val="342292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산술</a:t>
                      </a:r>
                      <a:r>
                        <a:rPr lang="ko-KR" altLang="en-US" sz="1400" dirty="0"/>
                        <a:t> 연산자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</a:t>
                      </a:r>
                      <a:r>
                        <a:rPr lang="ko-KR" altLang="en-US" sz="1400" dirty="0"/>
                        <a:t> 예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예</a:t>
                      </a:r>
                      <a:r>
                        <a:rPr lang="ko-KR" altLang="en-US" sz="1400" dirty="0"/>
                        <a:t> 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대입</a:t>
                      </a:r>
                      <a:r>
                        <a:rPr lang="ko-KR" altLang="en-US" sz="1400" dirty="0"/>
                        <a:t> 연산자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3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정수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+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더하기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5 + 3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와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을 더한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-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빼기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5 – 3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에서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을 뺀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곱하기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5 * 3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와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을 곱한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01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나누기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5 / 3 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를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으로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나눈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33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en-US" altLang="ko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나누기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몫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5 // 3  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를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으로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나눈 뒤 소수점을 버리고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1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%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나머지</a:t>
                      </a:r>
                      <a:r>
                        <a:rPr lang="ko-KR" altLang="en-US" sz="1400" dirty="0"/>
                        <a:t> 값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5 % 3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를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으로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나눈 뒤 나머지 값을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340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**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제곱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b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 = 5**3 </a:t>
                      </a:r>
                      <a:endParaRPr lang="ko-Kore-KR" altLang="en-US" sz="1400" b="1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5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의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제곱을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에 대입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468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0091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피연산자</a:t>
            </a:r>
            <a:r>
              <a:rPr lang="ko-KR" altLang="en-US" dirty="0"/>
              <a:t> 모두 정수일 경우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결과도 정수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/>
              <a:t>피연산자</a:t>
            </a:r>
            <a:r>
              <a:rPr lang="ko-KR" altLang="en-US" dirty="0"/>
              <a:t> 중 하나라도 정수가 아닐 경우 </a:t>
            </a:r>
            <a:r>
              <a:rPr lang="en-US" altLang="ko-KR" dirty="0">
                <a:sym typeface="Wingdings" panose="05000000000000000000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결과는 항상 실수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: +, -, *, **</a:t>
            </a:r>
            <a:endParaRPr lang="ko-KR" altLang="en-US" dirty="0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1089170" y="2507039"/>
            <a:ext cx="4159105" cy="27447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36000" bIns="0">
            <a:spAutoFit/>
          </a:bodyPr>
          <a:lstStyle/>
          <a:p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 = 7</a:t>
            </a:r>
          </a:p>
          <a:p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b = 4</a:t>
            </a:r>
          </a:p>
          <a:p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x = 4.0</a:t>
            </a:r>
          </a:p>
          <a:p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print(a + b, a + x)</a:t>
            </a:r>
          </a:p>
          <a:p>
            <a:r>
              <a:rPr kumimoji="1"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11 11.0</a:t>
            </a:r>
          </a:p>
          <a:p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print(a – b, a – x)</a:t>
            </a:r>
          </a:p>
          <a:p>
            <a:r>
              <a:rPr kumimoji="1"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3 3.0</a:t>
            </a:r>
          </a:p>
          <a:p>
            <a:r>
              <a:rPr kumimoji="1"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print(a * b, a * x)</a:t>
            </a:r>
          </a:p>
          <a:p>
            <a:r>
              <a:rPr kumimoji="1"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28 28.0</a:t>
            </a:r>
          </a:p>
          <a:p>
            <a:r>
              <a:rPr kumimoji="1"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print(a ** b, a ** x)</a:t>
            </a:r>
          </a:p>
          <a:p>
            <a:r>
              <a:rPr kumimoji="1"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2401 2401.0</a:t>
            </a:r>
            <a:endParaRPr kumimoji="1" lang="pt-BR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6172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나눗셈의 몫 연산</a:t>
            </a:r>
            <a:endParaRPr lang="en-US" altLang="ko-KR" dirty="0"/>
          </a:p>
          <a:p>
            <a:pPr lvl="1"/>
            <a:r>
              <a:rPr lang="en-US" altLang="ko-KR" dirty="0"/>
              <a:t>// : </a:t>
            </a:r>
            <a:r>
              <a:rPr lang="ko-KR" altLang="en-US" dirty="0"/>
              <a:t>나눗셈의 몫</a:t>
            </a:r>
            <a:endParaRPr lang="en-US" altLang="ko-KR" dirty="0"/>
          </a:p>
          <a:p>
            <a:pPr lvl="1"/>
            <a:r>
              <a:rPr lang="en-US" altLang="ko-KR" dirty="0"/>
              <a:t>/ : </a:t>
            </a:r>
            <a:r>
              <a:rPr lang="ko-KR" altLang="en-US" dirty="0"/>
              <a:t>나눗셈 </a:t>
            </a:r>
            <a:r>
              <a:rPr lang="en-US" altLang="ko-KR" dirty="0"/>
              <a:t>(</a:t>
            </a:r>
            <a:r>
              <a:rPr lang="ko-KR" altLang="en-US" dirty="0"/>
              <a:t>결과는 항상 실수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: /, //</a:t>
            </a:r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BB65494-F7B9-AA47-9F48-81D41C7037BE}"/>
              </a:ext>
            </a:extLst>
          </p:cNvPr>
          <p:cNvGrpSpPr/>
          <p:nvPr/>
        </p:nvGrpSpPr>
        <p:grpSpPr>
          <a:xfrm>
            <a:off x="6761891" y="2929454"/>
            <a:ext cx="3643237" cy="2597312"/>
            <a:chOff x="5000782" y="1572339"/>
            <a:chExt cx="4791924" cy="3416226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19DB4E3-3373-074C-8B79-B83BE96C1F72}"/>
                </a:ext>
              </a:extLst>
            </p:cNvPr>
            <p:cNvGrpSpPr/>
            <p:nvPr/>
          </p:nvGrpSpPr>
          <p:grpSpPr>
            <a:xfrm>
              <a:off x="5000782" y="1617358"/>
              <a:ext cx="2342906" cy="1733209"/>
              <a:chOff x="5431245" y="1254405"/>
              <a:chExt cx="2797578" cy="2069562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E0E8E76-88CF-7C4C-9BB3-1146CF4A5606}"/>
                  </a:ext>
                </a:extLst>
              </p:cNvPr>
              <p:cNvSpPr/>
              <p:nvPr/>
            </p:nvSpPr>
            <p:spPr>
              <a:xfrm>
                <a:off x="5692939" y="1254405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+mj-ea"/>
                    <a:ea typeface="+mj-ea"/>
                  </a:rPr>
                  <a:t>7</a:t>
                </a:r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4243D8A-2A3F-7240-B032-675AFD0CCF03}"/>
                  </a:ext>
                </a:extLst>
              </p:cNvPr>
              <p:cNvSpPr/>
              <p:nvPr/>
            </p:nvSpPr>
            <p:spPr>
              <a:xfrm>
                <a:off x="6610497" y="1367407"/>
                <a:ext cx="439075" cy="439075"/>
              </a:xfrm>
              <a:prstGeom prst="rect">
                <a:avLst/>
              </a:prstGeom>
              <a:solidFill>
                <a:srgbClr val="9AC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atin typeface="+mj-ea"/>
                    <a:ea typeface="+mj-ea"/>
                  </a:rPr>
                  <a:t>/</a:t>
                </a:r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D91DE304-FD13-F745-A60C-598E19F3F2DD}"/>
                  </a:ext>
                </a:extLst>
              </p:cNvPr>
              <p:cNvSpPr/>
              <p:nvPr/>
            </p:nvSpPr>
            <p:spPr>
              <a:xfrm>
                <a:off x="7310193" y="1254405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+mj-ea"/>
                    <a:ea typeface="+mj-ea"/>
                  </a:rPr>
                  <a:t>4</a:t>
                </a:r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536E5F3F-0C5E-9845-A16C-720813BA311A}"/>
                  </a:ext>
                </a:extLst>
              </p:cNvPr>
              <p:cNvSpPr/>
              <p:nvPr/>
            </p:nvSpPr>
            <p:spPr>
              <a:xfrm>
                <a:off x="6497494" y="2220542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30D0CDB3-B4E8-C54D-A072-0F78066BDDC8}"/>
                  </a:ext>
                </a:extLst>
              </p:cNvPr>
              <p:cNvCxnSpPr/>
              <p:nvPr/>
            </p:nvCxnSpPr>
            <p:spPr>
              <a:xfrm>
                <a:off x="6830034" y="2010820"/>
                <a:ext cx="0" cy="20972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F9269A-C195-E344-BE6B-AA021D375487}"/>
                  </a:ext>
                </a:extLst>
              </p:cNvPr>
              <p:cNvSpPr txBox="1"/>
              <p:nvPr/>
            </p:nvSpPr>
            <p:spPr>
              <a:xfrm>
                <a:off x="6419416" y="2336609"/>
                <a:ext cx="821237" cy="483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r>
                  <a:rPr kumimoji="1" lang="en-US" altLang="ko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.75</a:t>
                </a:r>
                <a:endParaRPr kumimoji="1" lang="ko-Kore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69E827D-543E-474E-B466-6D00A4912343}"/>
                  </a:ext>
                </a:extLst>
              </p:cNvPr>
              <p:cNvSpPr txBox="1"/>
              <p:nvPr/>
            </p:nvSpPr>
            <p:spPr>
              <a:xfrm>
                <a:off x="6156327" y="2925181"/>
                <a:ext cx="1347411" cy="398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ore-KR" altLang="en-US" sz="1050" dirty="0">
                    <a:latin typeface="+mj-ea"/>
                    <a:ea typeface="+mj-ea"/>
                  </a:rPr>
                  <a:t>실수나눗셈</a:t>
                </a:r>
              </a:p>
            </p:txBody>
          </p:sp>
          <p:cxnSp>
            <p:nvCxnSpPr>
              <p:cNvPr id="46" name="직선 연결선[R] 45">
                <a:extLst>
                  <a:ext uri="{FF2B5EF4-FFF2-40B4-BE49-F238E27FC236}">
                    <a16:creationId xmlns:a16="http://schemas.microsoft.com/office/drawing/2014/main" id="{6F946D3D-6BC2-6A4E-95F4-398D81ABD568}"/>
                  </a:ext>
                </a:extLst>
              </p:cNvPr>
              <p:cNvCxnSpPr/>
              <p:nvPr/>
            </p:nvCxnSpPr>
            <p:spPr>
              <a:xfrm>
                <a:off x="5431245" y="2010820"/>
                <a:ext cx="2797578" cy="0"/>
              </a:xfrm>
              <a:prstGeom prst="line">
                <a:avLst/>
              </a:prstGeom>
              <a:ln w="28575">
                <a:solidFill>
                  <a:srgbClr val="E77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76D9E58-CEDA-3441-88F7-B23B32E19ACC}"/>
                </a:ext>
              </a:extLst>
            </p:cNvPr>
            <p:cNvGrpSpPr/>
            <p:nvPr/>
          </p:nvGrpSpPr>
          <p:grpSpPr>
            <a:xfrm>
              <a:off x="7449800" y="1572339"/>
              <a:ext cx="2342906" cy="1733211"/>
              <a:chOff x="5431245" y="1254405"/>
              <a:chExt cx="2797578" cy="2069563"/>
            </a:xfrm>
          </p:grpSpPr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5ECD2A5B-50CC-7642-9DE7-C5691CA7230B}"/>
                  </a:ext>
                </a:extLst>
              </p:cNvPr>
              <p:cNvSpPr/>
              <p:nvPr/>
            </p:nvSpPr>
            <p:spPr>
              <a:xfrm>
                <a:off x="5692939" y="1254405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+mj-ea"/>
                    <a:ea typeface="+mj-ea"/>
                  </a:rPr>
                  <a:t>7</a:t>
                </a:r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757E41F-431A-5F48-A822-20FE0AE8106C}"/>
                  </a:ext>
                </a:extLst>
              </p:cNvPr>
              <p:cNvSpPr/>
              <p:nvPr/>
            </p:nvSpPr>
            <p:spPr>
              <a:xfrm>
                <a:off x="6610497" y="1367407"/>
                <a:ext cx="439075" cy="439075"/>
              </a:xfrm>
              <a:prstGeom prst="rect">
                <a:avLst/>
              </a:prstGeom>
              <a:solidFill>
                <a:srgbClr val="9AC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>
                    <a:latin typeface="+mj-ea"/>
                    <a:ea typeface="+mj-ea"/>
                  </a:rPr>
                  <a:t>/</a:t>
                </a:r>
                <a:r>
                  <a:rPr kumimoji="1" lang="en-US" altLang="ko-Kore-KR" sz="1100" dirty="0">
                    <a:latin typeface="+mj-ea"/>
                    <a:ea typeface="+mj-ea"/>
                  </a:rPr>
                  <a:t>/</a:t>
                </a:r>
                <a:endParaRPr kumimoji="1" lang="ko-Kore-KR" altLang="en-US" sz="1100" dirty="0">
                  <a:latin typeface="+mj-ea"/>
                  <a:ea typeface="+mj-ea"/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656FF777-19A1-AF48-9E62-BCEE2579B164}"/>
                  </a:ext>
                </a:extLst>
              </p:cNvPr>
              <p:cNvSpPr/>
              <p:nvPr/>
            </p:nvSpPr>
            <p:spPr>
              <a:xfrm>
                <a:off x="7310193" y="1254405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+mj-ea"/>
                    <a:ea typeface="+mj-ea"/>
                  </a:rPr>
                  <a:t>4</a:t>
                </a:r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ADBBA50-BC4E-9B40-9AF5-68B643EF4031}"/>
                  </a:ext>
                </a:extLst>
              </p:cNvPr>
              <p:cNvSpPr/>
              <p:nvPr/>
            </p:nvSpPr>
            <p:spPr>
              <a:xfrm>
                <a:off x="6497494" y="2220542"/>
                <a:ext cx="665079" cy="665079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59BBF20-DA5F-8043-85EF-3D8DB9331D81}"/>
                  </a:ext>
                </a:extLst>
              </p:cNvPr>
              <p:cNvCxnSpPr/>
              <p:nvPr/>
            </p:nvCxnSpPr>
            <p:spPr>
              <a:xfrm>
                <a:off x="6830034" y="2010820"/>
                <a:ext cx="0" cy="209722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0A21E1F-3275-AD41-8204-DA68821B07A0}"/>
                  </a:ext>
                </a:extLst>
              </p:cNvPr>
              <p:cNvSpPr txBox="1"/>
              <p:nvPr/>
            </p:nvSpPr>
            <p:spPr>
              <a:xfrm>
                <a:off x="6606974" y="2353307"/>
                <a:ext cx="446116" cy="483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endParaRPr kumimoji="1" lang="ko-Kore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83BA47B-4269-0542-9362-3D1E318ECDA1}"/>
                  </a:ext>
                </a:extLst>
              </p:cNvPr>
              <p:cNvSpPr txBox="1"/>
              <p:nvPr/>
            </p:nvSpPr>
            <p:spPr>
              <a:xfrm>
                <a:off x="6156327" y="2925182"/>
                <a:ext cx="1347411" cy="3987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ore-KR" altLang="en-US" sz="1050" dirty="0">
                    <a:latin typeface="+mj-ea"/>
                    <a:ea typeface="+mj-ea"/>
                  </a:rPr>
                  <a:t>정수나눗셈</a:t>
                </a:r>
              </a:p>
            </p:txBody>
          </p:sp>
          <p:cxnSp>
            <p:nvCxnSpPr>
              <p:cNvPr id="56" name="직선 연결선[R] 55">
                <a:extLst>
                  <a:ext uri="{FF2B5EF4-FFF2-40B4-BE49-F238E27FC236}">
                    <a16:creationId xmlns:a16="http://schemas.microsoft.com/office/drawing/2014/main" id="{A49EDF53-8D18-B349-8345-2AF5FA1A7DC8}"/>
                  </a:ext>
                </a:extLst>
              </p:cNvPr>
              <p:cNvCxnSpPr/>
              <p:nvPr/>
            </p:nvCxnSpPr>
            <p:spPr>
              <a:xfrm>
                <a:off x="5431245" y="2010820"/>
                <a:ext cx="2797578" cy="0"/>
              </a:xfrm>
              <a:prstGeom prst="line">
                <a:avLst/>
              </a:prstGeom>
              <a:ln w="28575">
                <a:solidFill>
                  <a:srgbClr val="E77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BBFCA26-94D6-0B4D-9F3B-DD97BA4B56E4}"/>
                </a:ext>
              </a:extLst>
            </p:cNvPr>
            <p:cNvGrpSpPr/>
            <p:nvPr/>
          </p:nvGrpSpPr>
          <p:grpSpPr>
            <a:xfrm>
              <a:off x="5000782" y="3622460"/>
              <a:ext cx="2342906" cy="1366105"/>
              <a:chOff x="7857257" y="3534269"/>
              <a:chExt cx="2342906" cy="1366105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56B95C6A-D896-164C-A11D-01F43A20E734}"/>
                  </a:ext>
                </a:extLst>
              </p:cNvPr>
              <p:cNvSpPr/>
              <p:nvPr/>
            </p:nvSpPr>
            <p:spPr>
              <a:xfrm>
                <a:off x="8076420" y="3534269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D740E89B-6AEE-1644-A8C4-B12BCA5246C0}"/>
                  </a:ext>
                </a:extLst>
              </p:cNvPr>
              <p:cNvSpPr/>
              <p:nvPr/>
            </p:nvSpPr>
            <p:spPr>
              <a:xfrm>
                <a:off x="8844853" y="3628906"/>
                <a:ext cx="367715" cy="367715"/>
              </a:xfrm>
              <a:prstGeom prst="rect">
                <a:avLst/>
              </a:prstGeom>
              <a:solidFill>
                <a:srgbClr val="9AC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atin typeface="+mj-ea"/>
                    <a:ea typeface="+mj-ea"/>
                  </a:rPr>
                  <a:t>/</a:t>
                </a:r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D799F254-A986-F346-B11A-7C5C6B447DA0}"/>
                  </a:ext>
                </a:extLst>
              </p:cNvPr>
              <p:cNvSpPr/>
              <p:nvPr/>
            </p:nvSpPr>
            <p:spPr>
              <a:xfrm>
                <a:off x="9430832" y="3534269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C1186CE8-715A-C24B-BCBC-B218623E7AD1}"/>
                  </a:ext>
                </a:extLst>
              </p:cNvPr>
              <p:cNvSpPr/>
              <p:nvPr/>
            </p:nvSpPr>
            <p:spPr>
              <a:xfrm>
                <a:off x="8750216" y="4343386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8F47FC8A-89D0-5D47-9A5D-53B170983667}"/>
                  </a:ext>
                </a:extLst>
              </p:cNvPr>
              <p:cNvCxnSpPr/>
              <p:nvPr/>
            </p:nvCxnSpPr>
            <p:spPr>
              <a:xfrm>
                <a:off x="9028710" y="4167749"/>
                <a:ext cx="0" cy="17563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1DD8175-CE19-624B-BCC1-4803C730A9F4}"/>
                  </a:ext>
                </a:extLst>
              </p:cNvPr>
              <p:cNvSpPr txBox="1"/>
              <p:nvPr/>
            </p:nvSpPr>
            <p:spPr>
              <a:xfrm>
                <a:off x="8684826" y="4440588"/>
                <a:ext cx="687767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ore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1</a:t>
                </a:r>
                <a:r>
                  <a:rPr kumimoji="1" lang="en-US" altLang="ko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.75</a:t>
                </a:r>
                <a:endParaRPr kumimoji="1" lang="ko-Kore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65" name="직선 연결선[R] 64">
                <a:extLst>
                  <a:ext uri="{FF2B5EF4-FFF2-40B4-BE49-F238E27FC236}">
                    <a16:creationId xmlns:a16="http://schemas.microsoft.com/office/drawing/2014/main" id="{129FCADB-A168-CF4B-A4E1-8AE4C0E3067F}"/>
                  </a:ext>
                </a:extLst>
              </p:cNvPr>
              <p:cNvCxnSpPr/>
              <p:nvPr/>
            </p:nvCxnSpPr>
            <p:spPr>
              <a:xfrm>
                <a:off x="7857257" y="4167749"/>
                <a:ext cx="2342906" cy="0"/>
              </a:xfrm>
              <a:prstGeom prst="line">
                <a:avLst/>
              </a:prstGeom>
              <a:ln w="28575">
                <a:solidFill>
                  <a:srgbClr val="E77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D1E1C8B-C00A-9E4A-B35E-F1EFEF2F5AE8}"/>
                  </a:ext>
                </a:extLst>
              </p:cNvPr>
              <p:cNvSpPr txBox="1"/>
              <p:nvPr/>
            </p:nvSpPr>
            <p:spPr>
              <a:xfrm>
                <a:off x="8086568" y="3622782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7.0</a:t>
                </a:r>
                <a:endParaRPr kumimoji="1" lang="ko-Kore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9971689-D883-5D4A-9467-4C5FD273FB92}"/>
                  </a:ext>
                </a:extLst>
              </p:cNvPr>
              <p:cNvSpPr txBox="1"/>
              <p:nvPr/>
            </p:nvSpPr>
            <p:spPr>
              <a:xfrm>
                <a:off x="9430805" y="3622782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4.0</a:t>
                </a:r>
                <a:endParaRPr kumimoji="1" lang="ko-Kore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3B011974-D5AA-B54A-B575-21EC8686FA95}"/>
                </a:ext>
              </a:extLst>
            </p:cNvPr>
            <p:cNvGrpSpPr/>
            <p:nvPr/>
          </p:nvGrpSpPr>
          <p:grpSpPr>
            <a:xfrm>
              <a:off x="7449800" y="3622460"/>
              <a:ext cx="2342906" cy="1366105"/>
              <a:chOff x="7857257" y="3534269"/>
              <a:chExt cx="2342906" cy="1366105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2450A6BE-8533-4F43-BE57-6F4F23EB7A3C}"/>
                  </a:ext>
                </a:extLst>
              </p:cNvPr>
              <p:cNvSpPr/>
              <p:nvPr/>
            </p:nvSpPr>
            <p:spPr>
              <a:xfrm>
                <a:off x="8076420" y="3534269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2B757482-388C-D34C-ACCA-E2329EC54299}"/>
                  </a:ext>
                </a:extLst>
              </p:cNvPr>
              <p:cNvSpPr/>
              <p:nvPr/>
            </p:nvSpPr>
            <p:spPr>
              <a:xfrm>
                <a:off x="8844853" y="3628906"/>
                <a:ext cx="367715" cy="367715"/>
              </a:xfrm>
              <a:prstGeom prst="rect">
                <a:avLst/>
              </a:prstGeom>
              <a:solidFill>
                <a:srgbClr val="9AC3D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>
                    <a:latin typeface="+mj-ea"/>
                    <a:ea typeface="+mj-ea"/>
                  </a:rPr>
                  <a:t>/</a:t>
                </a:r>
                <a:r>
                  <a:rPr kumimoji="1" lang="en-US" altLang="ko-Kore-KR" sz="1100" dirty="0">
                    <a:latin typeface="+mj-ea"/>
                    <a:ea typeface="+mj-ea"/>
                  </a:rPr>
                  <a:t>/</a:t>
                </a:r>
                <a:endParaRPr kumimoji="1" lang="ko-Kore-KR" altLang="en-US" sz="1100" dirty="0">
                  <a:latin typeface="+mj-ea"/>
                  <a:ea typeface="+mj-ea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DD3B91F7-2DFB-8441-9E02-37F0E93581E8}"/>
                  </a:ext>
                </a:extLst>
              </p:cNvPr>
              <p:cNvSpPr/>
              <p:nvPr/>
            </p:nvSpPr>
            <p:spPr>
              <a:xfrm>
                <a:off x="9430832" y="3534269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E818503-1EC5-CF43-B8A6-855622502A98}"/>
                  </a:ext>
                </a:extLst>
              </p:cNvPr>
              <p:cNvSpPr/>
              <p:nvPr/>
            </p:nvSpPr>
            <p:spPr>
              <a:xfrm>
                <a:off x="8750216" y="4343386"/>
                <a:ext cx="556988" cy="556988"/>
              </a:xfrm>
              <a:prstGeom prst="ellipse">
                <a:avLst/>
              </a:prstGeom>
              <a:solidFill>
                <a:srgbClr val="1D449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400" dirty="0">
                  <a:latin typeface="+mj-ea"/>
                  <a:ea typeface="+mj-ea"/>
                </a:endParaRPr>
              </a:p>
            </p:txBody>
          </p:sp>
          <p:cxnSp>
            <p:nvCxnSpPr>
              <p:cNvPr id="74" name="직선 화살표 연결선 73">
                <a:extLst>
                  <a:ext uri="{FF2B5EF4-FFF2-40B4-BE49-F238E27FC236}">
                    <a16:creationId xmlns:a16="http://schemas.microsoft.com/office/drawing/2014/main" id="{9E7EF05C-F805-9345-B1E8-2A268E1036B7}"/>
                  </a:ext>
                </a:extLst>
              </p:cNvPr>
              <p:cNvCxnSpPr/>
              <p:nvPr/>
            </p:nvCxnSpPr>
            <p:spPr>
              <a:xfrm>
                <a:off x="9028710" y="4167749"/>
                <a:ext cx="0" cy="175637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AA9DDC0-B1CF-8D4A-AA7D-1430B63620BC}"/>
                  </a:ext>
                </a:extLst>
              </p:cNvPr>
              <p:cNvSpPr txBox="1"/>
              <p:nvPr/>
            </p:nvSpPr>
            <p:spPr>
              <a:xfrm>
                <a:off x="8750187" y="4440588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1.0</a:t>
                </a:r>
                <a:endParaRPr kumimoji="1" lang="ko-Kore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76" name="직선 연결선[R] 75">
                <a:extLst>
                  <a:ext uri="{FF2B5EF4-FFF2-40B4-BE49-F238E27FC236}">
                    <a16:creationId xmlns:a16="http://schemas.microsoft.com/office/drawing/2014/main" id="{BD01BD94-786C-404E-BE91-CBDF4FA0C43F}"/>
                  </a:ext>
                </a:extLst>
              </p:cNvPr>
              <p:cNvCxnSpPr/>
              <p:nvPr/>
            </p:nvCxnSpPr>
            <p:spPr>
              <a:xfrm>
                <a:off x="7857257" y="4167749"/>
                <a:ext cx="2342906" cy="0"/>
              </a:xfrm>
              <a:prstGeom prst="line">
                <a:avLst/>
              </a:prstGeom>
              <a:ln w="28575">
                <a:solidFill>
                  <a:srgbClr val="E77A3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7B0A066-DF1F-944E-973B-EAA671704C36}"/>
                  </a:ext>
                </a:extLst>
              </p:cNvPr>
              <p:cNvSpPr txBox="1"/>
              <p:nvPr/>
            </p:nvSpPr>
            <p:spPr>
              <a:xfrm>
                <a:off x="8086568" y="3622782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7.0</a:t>
                </a:r>
                <a:endParaRPr kumimoji="1" lang="ko-Kore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6C632884-5671-9F4E-B5F1-E9D2DC0D98A6}"/>
                  </a:ext>
                </a:extLst>
              </p:cNvPr>
              <p:cNvSpPr txBox="1"/>
              <p:nvPr/>
            </p:nvSpPr>
            <p:spPr>
              <a:xfrm>
                <a:off x="9430805" y="3622782"/>
                <a:ext cx="557045" cy="4048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400" dirty="0">
                    <a:solidFill>
                      <a:schemeClr val="bg1"/>
                    </a:solidFill>
                    <a:latin typeface="+mj-ea"/>
                    <a:ea typeface="+mj-ea"/>
                  </a:rPr>
                  <a:t>4.0</a:t>
                </a:r>
                <a:endParaRPr kumimoji="1" lang="ko-Kore-KR" altLang="en-US" sz="14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57" name="직사각형 5"/>
          <p:cNvSpPr>
            <a:spLocks noChangeArrowheads="1"/>
          </p:cNvSpPr>
          <p:nvPr/>
        </p:nvSpPr>
        <p:spPr bwMode="auto">
          <a:xfrm>
            <a:off x="1349433" y="2845142"/>
            <a:ext cx="440156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7 / 4	    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ea typeface="+mn-ea"/>
                <a:cs typeface="Arial" panose="020B0604020202020204" pitchFamily="34" charset="0"/>
              </a:rPr>
              <a:t># </a:t>
            </a:r>
            <a:r>
              <a:rPr lang="ko-KR" altLang="en-US" sz="1400" dirty="0" err="1">
                <a:solidFill>
                  <a:srgbClr val="C00000"/>
                </a:solidFill>
                <a:latin typeface="+mn-ea"/>
                <a:ea typeface="+mn-ea"/>
                <a:cs typeface="Arial" panose="020B0604020202020204" pitchFamily="34" charset="0"/>
              </a:rPr>
              <a:t>피연산자가</a:t>
            </a:r>
            <a:r>
              <a:rPr lang="ko-KR" altLang="en-US" sz="1400" dirty="0">
                <a:solidFill>
                  <a:srgbClr val="C00000"/>
                </a:solidFill>
                <a:latin typeface="+mn-ea"/>
                <a:ea typeface="+mn-ea"/>
                <a:cs typeface="Arial" panose="020B0604020202020204" pitchFamily="34" charset="0"/>
              </a:rPr>
              <a:t> 정수인 경우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</a:t>
            </a:r>
            <a:endParaRPr lang="en-US" altLang="ko-KR" sz="1800" b="1" dirty="0">
              <a:solidFill>
                <a:srgbClr val="00B05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1.75</a:t>
            </a:r>
          </a:p>
          <a:p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7 // 4 </a:t>
            </a:r>
          </a:p>
          <a:p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64" name="직사각형 5"/>
          <p:cNvSpPr>
            <a:spLocks noChangeArrowheads="1"/>
          </p:cNvSpPr>
          <p:nvPr/>
        </p:nvSpPr>
        <p:spPr bwMode="auto">
          <a:xfrm>
            <a:off x="1349433" y="4420916"/>
            <a:ext cx="4401564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7.0 / 4.0 </a:t>
            </a:r>
            <a:r>
              <a:rPr lang="ko-KR" altLang="en-US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40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피연산자가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실수인 경우</a:t>
            </a:r>
            <a:endParaRPr lang="en-US" altLang="ko-KR" sz="14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1.75</a:t>
            </a:r>
          </a:p>
          <a:p>
            <a:r>
              <a:rPr lang="en-US" altLang="ko-KR" sz="18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7.0 // 4.0 </a:t>
            </a:r>
          </a:p>
          <a:p>
            <a:r>
              <a:rPr lang="en-US" altLang="ko-KR" sz="18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577149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2600"/>
              </a:lnSpc>
            </a:pPr>
            <a:r>
              <a:rPr lang="ko-KR" altLang="en-US" dirty="0"/>
              <a:t>나머지 연산자</a:t>
            </a:r>
            <a:endParaRPr lang="en-US" altLang="ko-KR" dirty="0"/>
          </a:p>
          <a:p>
            <a:pPr lvl="1">
              <a:lnSpc>
                <a:spcPts val="2600"/>
              </a:lnSpc>
            </a:pPr>
            <a:r>
              <a:rPr lang="en-US" altLang="ko-KR" dirty="0"/>
              <a:t>% </a:t>
            </a:r>
            <a:r>
              <a:rPr lang="ko-KR" altLang="en-US" dirty="0"/>
              <a:t>연산자</a:t>
            </a:r>
          </a:p>
          <a:p>
            <a:pPr lvl="1">
              <a:lnSpc>
                <a:spcPts val="2600"/>
              </a:lnSpc>
            </a:pPr>
            <a:r>
              <a:rPr lang="ko-KR" altLang="en-US" dirty="0"/>
              <a:t>나눗셈이 수행된 후 나머지 값을 결과로 산출</a:t>
            </a:r>
            <a:endParaRPr lang="en-US" altLang="ko-KR" dirty="0"/>
          </a:p>
          <a:p>
            <a:pPr lvl="1">
              <a:lnSpc>
                <a:spcPts val="2600"/>
              </a:lnSpc>
            </a:pPr>
            <a:endParaRPr lang="en-US" altLang="ko-KR" dirty="0"/>
          </a:p>
          <a:p>
            <a:pPr lvl="1">
              <a:lnSpc>
                <a:spcPts val="2600"/>
              </a:lnSpc>
            </a:pPr>
            <a:endParaRPr lang="en-US" altLang="ko-KR" dirty="0"/>
          </a:p>
          <a:p>
            <a:pPr lvl="1">
              <a:lnSpc>
                <a:spcPts val="2600"/>
              </a:lnSpc>
            </a:pPr>
            <a:endParaRPr lang="ko-KR" altLang="en-US" dirty="0"/>
          </a:p>
          <a:p>
            <a:pPr>
              <a:lnSpc>
                <a:spcPts val="2600"/>
              </a:lnSpc>
            </a:pPr>
            <a:endParaRPr lang="ko-KR" altLang="en-US" dirty="0"/>
          </a:p>
          <a:p>
            <a:pPr>
              <a:lnSpc>
                <a:spcPts val="2600"/>
              </a:lnSpc>
            </a:pPr>
            <a:r>
              <a:rPr lang="ko-KR" altLang="en-US" dirty="0"/>
              <a:t>나머지 연산자 활용 예</a:t>
            </a:r>
            <a:r>
              <a:rPr lang="en-US" altLang="ko-KR" dirty="0"/>
              <a:t> : </a:t>
            </a:r>
            <a:r>
              <a:rPr lang="ko-KR" altLang="en-US" dirty="0"/>
              <a:t>숫자가 짝수</a:t>
            </a:r>
            <a:r>
              <a:rPr lang="en-US" altLang="ko-KR" dirty="0"/>
              <a:t>(</a:t>
            </a:r>
            <a:r>
              <a:rPr lang="ko-KR" altLang="en-US" dirty="0"/>
              <a:t>홀수</a:t>
            </a:r>
            <a:r>
              <a:rPr lang="en-US" altLang="ko-KR" dirty="0"/>
              <a:t>)</a:t>
            </a:r>
            <a:r>
              <a:rPr lang="ko-KR" altLang="en-US" dirty="0"/>
              <a:t>인지 나머지 연산자를 사용하여 확인</a:t>
            </a:r>
            <a:endParaRPr lang="en-US" altLang="ko-KR" dirty="0"/>
          </a:p>
          <a:p>
            <a:pPr lvl="1">
              <a:lnSpc>
                <a:spcPts val="2600"/>
              </a:lnSpc>
            </a:pPr>
            <a:r>
              <a:rPr lang="ko-KR" altLang="en-US" dirty="0"/>
              <a:t>짝수 </a:t>
            </a:r>
            <a:r>
              <a:rPr lang="en-US" altLang="ko-KR" dirty="0"/>
              <a:t>% 2</a:t>
            </a:r>
            <a:r>
              <a:rPr lang="ko-KR" altLang="en-US" dirty="0"/>
              <a:t>는 항상 </a:t>
            </a:r>
            <a:r>
              <a:rPr lang="en-US" altLang="ko-KR" dirty="0"/>
              <a:t>0</a:t>
            </a:r>
          </a:p>
          <a:p>
            <a:pPr lvl="1">
              <a:lnSpc>
                <a:spcPts val="2600"/>
              </a:lnSpc>
            </a:pPr>
            <a:r>
              <a:rPr lang="ko-KR" altLang="en-US" dirty="0"/>
              <a:t>홀수 </a:t>
            </a:r>
            <a:r>
              <a:rPr lang="en-US" altLang="ko-KR" dirty="0"/>
              <a:t>% 2</a:t>
            </a:r>
            <a:r>
              <a:rPr lang="ko-KR" altLang="en-US" dirty="0"/>
              <a:t>는 항상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연산자 </a:t>
            </a:r>
            <a:r>
              <a:rPr lang="en-US" altLang="ko-KR" dirty="0"/>
              <a:t>: %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7480D5-A663-DA4B-9389-8FAE0DF73F56}"/>
              </a:ext>
            </a:extLst>
          </p:cNvPr>
          <p:cNvGrpSpPr/>
          <p:nvPr/>
        </p:nvGrpSpPr>
        <p:grpSpPr>
          <a:xfrm>
            <a:off x="5904534" y="2650229"/>
            <a:ext cx="2055101" cy="1211390"/>
            <a:chOff x="3516608" y="3481708"/>
            <a:chExt cx="3354346" cy="195585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262BDE1-7E7D-3E49-A0BC-BBA8309F9FFF}"/>
                </a:ext>
              </a:extLst>
            </p:cNvPr>
            <p:cNvSpPr/>
            <p:nvPr/>
          </p:nvSpPr>
          <p:spPr>
            <a:xfrm>
              <a:off x="3728391" y="3481708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j-ea"/>
                  <a:ea typeface="+mj-ea"/>
                </a:rPr>
                <a:t>7</a:t>
              </a:r>
              <a:endParaRPr kumimoji="1" lang="ko-Kore-KR" altLang="en-US" dirty="0">
                <a:latin typeface="+mj-ea"/>
                <a:ea typeface="+mj-ea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8823F4F-EE72-FF47-A8C3-4295034CE22E}"/>
                </a:ext>
              </a:extLst>
            </p:cNvPr>
            <p:cNvSpPr/>
            <p:nvPr/>
          </p:nvSpPr>
          <p:spPr>
            <a:xfrm>
              <a:off x="4930552" y="3617200"/>
              <a:ext cx="526459" cy="526459"/>
            </a:xfrm>
            <a:prstGeom prst="rect">
              <a:avLst/>
            </a:prstGeom>
            <a:solidFill>
              <a:srgbClr val="9AC3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atin typeface="+mj-ea"/>
                  <a:ea typeface="+mj-ea"/>
                </a:rPr>
                <a:t>%</a:t>
              </a:r>
              <a:endParaRPr kumimoji="1" lang="ko-Kore-KR" altLang="en-US" dirty="0">
                <a:latin typeface="+mj-ea"/>
                <a:ea typeface="+mj-ea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266F656-823F-144C-8631-6FE592998597}"/>
                </a:ext>
              </a:extLst>
            </p:cNvPr>
            <p:cNvSpPr/>
            <p:nvPr/>
          </p:nvSpPr>
          <p:spPr>
            <a:xfrm>
              <a:off x="5871494" y="3481708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j-ea"/>
                  <a:ea typeface="+mj-ea"/>
                </a:rPr>
                <a:t>4</a:t>
              </a:r>
              <a:endParaRPr kumimoji="1" lang="ko-Kore-KR" altLang="en-US" dirty="0">
                <a:latin typeface="+mj-ea"/>
                <a:ea typeface="+mj-ea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1EFD9CB-F230-DA41-83E4-3C82FFF36307}"/>
                </a:ext>
              </a:extLst>
            </p:cNvPr>
            <p:cNvSpPr/>
            <p:nvPr/>
          </p:nvSpPr>
          <p:spPr>
            <a:xfrm>
              <a:off x="4795060" y="4640123"/>
              <a:ext cx="797442" cy="797442"/>
            </a:xfrm>
            <a:prstGeom prst="ellipse">
              <a:avLst/>
            </a:prstGeom>
            <a:solidFill>
              <a:srgbClr val="1D449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+mj-ea"/>
                  <a:ea typeface="+mj-ea"/>
                </a:rPr>
                <a:t>3</a:t>
              </a:r>
              <a:endParaRPr kumimoji="1" lang="ko-Kore-KR" altLang="en-US" dirty="0">
                <a:latin typeface="+mj-ea"/>
                <a:ea typeface="+mj-ea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800314BC-A25D-8240-B6C1-77AA32921C8B}"/>
                </a:ext>
              </a:extLst>
            </p:cNvPr>
            <p:cNvCxnSpPr/>
            <p:nvPr/>
          </p:nvCxnSpPr>
          <p:spPr>
            <a:xfrm>
              <a:off x="5193781" y="4388663"/>
              <a:ext cx="0" cy="25146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>
              <a:extLst>
                <a:ext uri="{FF2B5EF4-FFF2-40B4-BE49-F238E27FC236}">
                  <a16:creationId xmlns:a16="http://schemas.microsoft.com/office/drawing/2014/main" id="{FC788D6A-882F-DD4B-AD09-9240CA3CC22B}"/>
                </a:ext>
              </a:extLst>
            </p:cNvPr>
            <p:cNvCxnSpPr/>
            <p:nvPr/>
          </p:nvCxnSpPr>
          <p:spPr>
            <a:xfrm>
              <a:off x="3516608" y="4388663"/>
              <a:ext cx="3354346" cy="0"/>
            </a:xfrm>
            <a:prstGeom prst="line">
              <a:avLst/>
            </a:prstGeom>
            <a:ln w="28575">
              <a:solidFill>
                <a:srgbClr val="E77A3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5"/>
          <p:cNvSpPr>
            <a:spLocks noChangeArrowheads="1"/>
          </p:cNvSpPr>
          <p:nvPr/>
        </p:nvSpPr>
        <p:spPr bwMode="auto">
          <a:xfrm>
            <a:off x="1992602" y="2536714"/>
            <a:ext cx="267492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e = 7 % 4</a:t>
            </a: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e</a:t>
            </a:r>
          </a:p>
          <a:p>
            <a:pPr latinLnBrk="1"/>
            <a:r>
              <a:rPr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20" name="직사각형 19"/>
          <p:cNvSpPr>
            <a:spLocks noChangeArrowheads="1"/>
          </p:cNvSpPr>
          <p:nvPr/>
        </p:nvSpPr>
        <p:spPr bwMode="auto">
          <a:xfrm>
            <a:off x="3558300" y="4793585"/>
            <a:ext cx="3788998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n1 = 30;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n2 = 35</a:t>
            </a:r>
            <a:endParaRPr lang="pt-BR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n1 % 2    </a:t>
            </a:r>
            <a:r>
              <a:rPr lang="pt-BR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짝수</a:t>
            </a:r>
            <a:endParaRPr lang="pt-BR" altLang="ko-KR" sz="14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</a:t>
            </a: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n2 %2     </a:t>
            </a:r>
            <a:r>
              <a:rPr lang="pt-BR" altLang="ko-KR" sz="14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</a:t>
            </a:r>
            <a:r>
              <a:rPr lang="ko-KR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홀수</a:t>
            </a:r>
            <a:endParaRPr lang="pt-BR" altLang="ko-KR" sz="14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12309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정수와 실수를 함께 연산하면 결과는 실수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컴퓨터 메모리는 한정되어 있기 때문에 무한 소수는 일정 소수점</a:t>
            </a:r>
            <a:r>
              <a:rPr lang="en-US" altLang="ko-KR" dirty="0"/>
              <a:t>(16</a:t>
            </a:r>
            <a:r>
              <a:rPr lang="ko-KR" altLang="en-US" dirty="0"/>
              <a:t>자리 정도</a:t>
            </a:r>
            <a:r>
              <a:rPr lang="en-US" altLang="ko-KR" dirty="0"/>
              <a:t>)</a:t>
            </a:r>
            <a:r>
              <a:rPr lang="ko-KR" altLang="en-US" dirty="0"/>
              <a:t>까지만 표현함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실수는 부동소수점이라는 특수한 방식으로 표현되어 근사치 표현으로 미세한 오차가 발생할 수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실수 연산에서 주의할 점</a:t>
            </a:r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1230179" y="1796286"/>
            <a:ext cx="2674921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1 + 2</a:t>
            </a:r>
          </a:p>
          <a:p>
            <a:pPr latinLnBrk="1"/>
            <a:r>
              <a:rPr kumimoji="1"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</a:t>
            </a:r>
          </a:p>
          <a:p>
            <a:pPr latinLnBrk="1"/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1 + 2.0</a:t>
            </a:r>
          </a:p>
          <a:p>
            <a:pPr latinLnBrk="1"/>
            <a:r>
              <a:rPr kumimoji="1"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3.0</a:t>
            </a: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6E365F2A-EEF8-4037-9FA8-8368DAFC3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179" y="3529476"/>
            <a:ext cx="277615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2 / 3</a:t>
            </a:r>
          </a:p>
          <a:p>
            <a:pPr latinLnBrk="1"/>
            <a:r>
              <a:rPr kumimoji="1"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0.6666666666666666</a:t>
            </a:r>
          </a:p>
        </p:txBody>
      </p:sp>
      <p:sp>
        <p:nvSpPr>
          <p:cNvPr id="20" name="직사각형 5">
            <a:extLst>
              <a:ext uri="{FF2B5EF4-FFF2-40B4-BE49-F238E27FC236}">
                <a16:creationId xmlns:a16="http://schemas.microsoft.com/office/drawing/2014/main" id="{26E8F8E7-E6A5-40A7-B5E8-56E99B6D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179" y="5178625"/>
            <a:ext cx="2776152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0.1 + 0.2</a:t>
            </a:r>
          </a:p>
          <a:p>
            <a:pPr latinLnBrk="1"/>
            <a:r>
              <a:rPr kumimoji="1"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0.30000000000000004</a:t>
            </a:r>
          </a:p>
        </p:txBody>
      </p:sp>
    </p:spTree>
    <p:extLst>
      <p:ext uri="{BB962C8B-B14F-4D97-AF65-F5344CB8AC3E}">
        <p14:creationId xmlns:p14="http://schemas.microsoft.com/office/powerpoint/2010/main" val="13708508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수치연산</a:t>
            </a:r>
            <a:r>
              <a:rPr lang="ko-KR" altLang="en-US" dirty="0"/>
              <a:t> 관련 내장 함수</a:t>
            </a: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164244" y="3418827"/>
            <a:ext cx="3636371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de-DE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abs(10)</a:t>
            </a:r>
          </a:p>
          <a:p>
            <a:pPr latinLnBrk="1"/>
            <a:r>
              <a:rPr kumimoji="1" lang="de-DE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10</a:t>
            </a:r>
          </a:p>
          <a:p>
            <a:pPr latinLnBrk="1"/>
            <a:r>
              <a:rPr kumimoji="1" lang="de-DE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abs(-10)</a:t>
            </a:r>
          </a:p>
          <a:p>
            <a:pPr latinLnBrk="1"/>
            <a:r>
              <a:rPr kumimoji="1" lang="de-DE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10</a:t>
            </a:r>
          </a:p>
          <a:p>
            <a:pPr latinLnBrk="1"/>
            <a:r>
              <a:rPr kumimoji="1" lang="de-DE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kumimoji="1"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round(3.14159, 2)</a:t>
            </a:r>
          </a:p>
          <a:p>
            <a:pPr latinLnBrk="1"/>
            <a:r>
              <a:rPr kumimoji="1"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3.14</a:t>
            </a:r>
            <a:endParaRPr kumimoji="1" lang="de-DE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kumimoji="1"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kumimoji="1" lang="en-US" altLang="ko-KR" sz="1600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divmod</a:t>
            </a:r>
            <a:r>
              <a:rPr kumimoji="1"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(17, 4) </a:t>
            </a:r>
          </a:p>
          <a:p>
            <a:pPr latinLnBrk="1"/>
            <a:r>
              <a:rPr kumimoji="1"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(4, 1)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06A095-8074-4F16-BE0B-36B953213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898" y="3418827"/>
            <a:ext cx="5491361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0.1 + 0.2</a:t>
            </a:r>
          </a:p>
          <a:p>
            <a:pPr latinLnBrk="1"/>
            <a:r>
              <a:rPr kumimoji="1"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0.30000000000000004</a:t>
            </a:r>
          </a:p>
          <a:p>
            <a:pPr latinLnBrk="1"/>
            <a:r>
              <a:rPr kumimoji="1"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round(0.1+0.2, 10)</a:t>
            </a:r>
          </a:p>
          <a:p>
            <a:pPr latinLnBrk="1"/>
            <a:r>
              <a:rPr kumimoji="1"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0.3</a:t>
            </a:r>
          </a:p>
          <a:p>
            <a:pPr latinLnBrk="1"/>
            <a:r>
              <a:rPr kumimoji="1"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round(0.1+0.2, 15)</a:t>
            </a:r>
          </a:p>
          <a:p>
            <a:pPr latinLnBrk="1"/>
            <a:r>
              <a:rPr kumimoji="1"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0.3</a:t>
            </a:r>
            <a:endParaRPr kumimoji="1" lang="pt-BR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1164244" y="1485492"/>
          <a:ext cx="6608156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8081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2714625">
                  <a:extLst>
                    <a:ext uri="{9D8B030D-6E8A-4147-A177-3AD203B41FA5}">
                      <a16:colId xmlns:a16="http://schemas.microsoft.com/office/drawing/2014/main" val="2723600659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42292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함수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비고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abs(x)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절대값 반환 함수</a:t>
                      </a:r>
                      <a:endParaRPr lang="ko-Kore-KR" altLang="en-US" sz="1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내장 함수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round()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반올림 계산 함수</a:t>
                      </a:r>
                      <a:endParaRPr lang="ko-Kore-KR" altLang="en-US" sz="1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내장 함수</a:t>
                      </a:r>
                      <a:endParaRPr lang="ko-Kore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 err="1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divmod</a:t>
                      </a:r>
                      <a:r>
                        <a:rPr lang="en-US" altLang="en-US" sz="1400" b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(x, y)</a:t>
                      </a:r>
                      <a:endParaRPr lang="ko-Kore-KR" altLang="en-US" sz="1400" b="1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몫과 나머지 반환</a:t>
                      </a:r>
                      <a:endParaRPr lang="en-US" altLang="ko-KR" sz="1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altLang="en-US" sz="14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(x//y,</a:t>
                      </a:r>
                      <a:r>
                        <a:rPr lang="en-US" altLang="en-US" sz="14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altLang="en-US" sz="1400" b="0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x%y</a:t>
                      </a:r>
                      <a:r>
                        <a:rPr lang="en-US" altLang="en-US" sz="14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 </a:t>
                      </a:r>
                      <a:r>
                        <a:rPr lang="ko-KR" altLang="en-US" sz="1400" b="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쌍을 반환</a:t>
                      </a:r>
                      <a:endParaRPr lang="ko-Kore-KR" altLang="en-US" sz="14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내장 함수</a:t>
                      </a:r>
                      <a:endParaRPr lang="ko-Kore-KR" altLang="en-US" sz="1400" kern="1200" dirty="0">
                        <a:solidFill>
                          <a:schemeClr val="dk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31718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 연산자의 우선순위는 괄호가 가장 우선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곱셈</a:t>
            </a:r>
            <a:r>
              <a:rPr lang="en-US" altLang="ko-KR" dirty="0"/>
              <a:t>(</a:t>
            </a:r>
            <a:r>
              <a:rPr lang="ko-KR" altLang="en-US" dirty="0"/>
              <a:t>또는 나눗셈</a:t>
            </a:r>
            <a:r>
              <a:rPr lang="en-US" altLang="ko-KR" dirty="0"/>
              <a:t>)</a:t>
            </a:r>
            <a:r>
              <a:rPr lang="ko-KR" altLang="en-US" dirty="0"/>
              <a:t>이 그 다음</a:t>
            </a:r>
            <a:r>
              <a:rPr lang="en-US" altLang="ko-KR" dirty="0"/>
              <a:t>, </a:t>
            </a:r>
            <a:r>
              <a:rPr lang="ko-KR" altLang="en-US" dirty="0"/>
              <a:t>덧셈</a:t>
            </a:r>
            <a:r>
              <a:rPr lang="en-US" altLang="ko-KR" dirty="0"/>
              <a:t>(</a:t>
            </a:r>
            <a:r>
              <a:rPr lang="ko-KR" altLang="en-US" dirty="0"/>
              <a:t>또는 뺄셈</a:t>
            </a:r>
            <a:r>
              <a:rPr lang="en-US" altLang="ko-KR" dirty="0"/>
              <a:t>)</a:t>
            </a:r>
            <a:r>
              <a:rPr lang="ko-KR" altLang="en-US" dirty="0"/>
              <a:t>이 가장 마지막으로 수행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덧셈</a:t>
            </a:r>
            <a:r>
              <a:rPr lang="en-US" altLang="ko-KR" dirty="0"/>
              <a:t>(</a:t>
            </a:r>
            <a:r>
              <a:rPr lang="ko-KR" altLang="en-US" dirty="0"/>
              <a:t>또는 뺄셈</a:t>
            </a:r>
            <a:r>
              <a:rPr lang="en-US" altLang="ko-KR" dirty="0"/>
              <a:t>)</a:t>
            </a:r>
            <a:r>
              <a:rPr lang="ko-KR" altLang="en-US" dirty="0"/>
              <a:t>끼리 나오거나 곱셈</a:t>
            </a:r>
            <a:r>
              <a:rPr lang="en-US" altLang="ko-KR" dirty="0"/>
              <a:t>(</a:t>
            </a:r>
            <a:r>
              <a:rPr lang="ko-KR" altLang="en-US" dirty="0"/>
              <a:t>또는 나눗셈</a:t>
            </a:r>
            <a:r>
              <a:rPr lang="en-US" altLang="ko-KR" dirty="0"/>
              <a:t>)</a:t>
            </a:r>
            <a:r>
              <a:rPr lang="ko-KR" altLang="en-US" dirty="0"/>
              <a:t>끼리 나오면 왼쪽에서 오른쪽으로 계산이 진행됨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 연산의 우선순위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6459527" y="3825131"/>
            <a:ext cx="3897635" cy="1337354"/>
            <a:chOff x="2302366" y="3631634"/>
            <a:chExt cx="5768654" cy="155059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l="3118" b="42963"/>
            <a:stretch/>
          </p:blipFill>
          <p:spPr>
            <a:xfrm>
              <a:off x="2302366" y="3631634"/>
              <a:ext cx="5598725" cy="92249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573189" y="4447168"/>
              <a:ext cx="603809" cy="382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①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79232" y="4745853"/>
              <a:ext cx="945106" cy="382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②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66774" y="4411471"/>
              <a:ext cx="945106" cy="382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①</a:t>
              </a:r>
            </a:p>
          </p:txBody>
        </p:sp>
        <p:sp>
          <p:nvSpPr>
            <p:cNvPr id="5" name="왼쪽 중괄호 4"/>
            <p:cNvSpPr/>
            <p:nvPr/>
          </p:nvSpPr>
          <p:spPr>
            <a:xfrm rot="16200000">
              <a:off x="2848201" y="4135034"/>
              <a:ext cx="256020" cy="1077660"/>
            </a:xfrm>
            <a:prstGeom prst="leftBrace">
              <a:avLst/>
            </a:prstGeom>
            <a:ln w="19050">
              <a:solidFill>
                <a:schemeClr val="accent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125914" y="4800031"/>
              <a:ext cx="945106" cy="382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②</a:t>
              </a:r>
            </a:p>
          </p:txBody>
        </p:sp>
        <p:sp>
          <p:nvSpPr>
            <p:cNvPr id="12" name="왼쪽 중괄호 11"/>
            <p:cNvSpPr/>
            <p:nvPr/>
          </p:nvSpPr>
          <p:spPr>
            <a:xfrm rot="16200000">
              <a:off x="6854246" y="4220341"/>
              <a:ext cx="388193" cy="1039218"/>
            </a:xfrm>
            <a:prstGeom prst="leftBrace">
              <a:avLst/>
            </a:prstGeom>
            <a:ln w="19050">
              <a:solidFill>
                <a:schemeClr val="accent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4" name="직사각형 13"/>
          <p:cNvSpPr>
            <a:spLocks noChangeArrowheads="1"/>
          </p:cNvSpPr>
          <p:nvPr/>
        </p:nvSpPr>
        <p:spPr bwMode="auto">
          <a:xfrm>
            <a:off x="1574023" y="3347367"/>
            <a:ext cx="3897635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3 + 4 * 5		</a:t>
            </a:r>
            <a:r>
              <a:rPr kumimoji="1"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3 + 20</a:t>
            </a:r>
          </a:p>
          <a:p>
            <a:pPr latinLnBrk="1"/>
            <a:r>
              <a:rPr kumimoji="1"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23</a:t>
            </a:r>
          </a:p>
          <a:p>
            <a:pPr latinLnBrk="1"/>
            <a:r>
              <a:rPr kumimoji="1"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(3 + 4) * 5 		</a:t>
            </a:r>
            <a:r>
              <a:rPr kumimoji="1"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7 * 5</a:t>
            </a:r>
          </a:p>
          <a:p>
            <a:pPr latinLnBrk="1"/>
            <a:r>
              <a:rPr kumimoji="1"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35</a:t>
            </a:r>
          </a:p>
        </p:txBody>
      </p:sp>
      <p:sp>
        <p:nvSpPr>
          <p:cNvPr id="15" name="직사각형 14"/>
          <p:cNvSpPr>
            <a:spLocks noChangeArrowheads="1"/>
          </p:cNvSpPr>
          <p:nvPr/>
        </p:nvSpPr>
        <p:spPr bwMode="auto">
          <a:xfrm>
            <a:off x="1583355" y="4728846"/>
            <a:ext cx="3888303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atinLnBrk="1"/>
            <a:r>
              <a:rPr kumimoji="1"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3 + 4 – 5    	</a:t>
            </a:r>
            <a:r>
              <a:rPr kumimoji="1"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7 – 5</a:t>
            </a:r>
          </a:p>
          <a:p>
            <a:pPr latinLnBrk="1"/>
            <a:r>
              <a:rPr kumimoji="1"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2</a:t>
            </a:r>
          </a:p>
          <a:p>
            <a:pPr latinLnBrk="1"/>
            <a:r>
              <a:rPr kumimoji="1"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3 + (4 – 5)   	</a:t>
            </a:r>
            <a:r>
              <a:rPr kumimoji="1"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# 3 + -1</a:t>
            </a:r>
          </a:p>
          <a:p>
            <a:pPr latinLnBrk="1"/>
            <a:r>
              <a:rPr kumimoji="1"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6396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연산과 할당을 동시에 표현</a:t>
            </a:r>
            <a:endParaRPr lang="en-US" altLang="ko-KR" dirty="0"/>
          </a:p>
          <a:p>
            <a:r>
              <a:rPr lang="en-US" altLang="ko-KR" dirty="0"/>
              <a:t>+= </a:t>
            </a:r>
            <a:r>
              <a:rPr lang="ko-KR" altLang="en-US" dirty="0"/>
              <a:t>처럼 대입 연산자와 다른 연산자를 합쳐 놓은 연산자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복합 연산자</a:t>
            </a:r>
          </a:p>
        </p:txBody>
      </p:sp>
      <p:pic>
        <p:nvPicPr>
          <p:cNvPr id="26" name="그래픽 25">
            <a:extLst>
              <a:ext uri="{FF2B5EF4-FFF2-40B4-BE49-F238E27FC236}">
                <a16:creationId xmlns:a16="http://schemas.microsoft.com/office/drawing/2014/main" id="{9E3D1546-A106-584D-BB2A-9196201052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32" t="14875" r="39525" b="25771"/>
          <a:stretch/>
        </p:blipFill>
        <p:spPr>
          <a:xfrm>
            <a:off x="1509117" y="2552199"/>
            <a:ext cx="3678865" cy="305287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4D92E9-0E48-BC47-AAA6-E07BFC39B6D7}"/>
              </a:ext>
            </a:extLst>
          </p:cNvPr>
          <p:cNvGraphicFramePr>
            <a:graphicFrameLocks noGrp="1"/>
          </p:cNvGraphicFramePr>
          <p:nvPr/>
        </p:nvGraphicFramePr>
        <p:xfrm>
          <a:off x="5920445" y="2638352"/>
          <a:ext cx="52904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6230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23600659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3422924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복합 연산자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사용 예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/>
                        <a:t>의미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1" dirty="0">
                          <a:effectLst/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+=</a:t>
                      </a:r>
                      <a:endParaRPr lang="ko-Kore-KR" altLang="en-US" sz="1400" b="1" dirty="0">
                        <a:effectLst/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 err="1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en-US" sz="1400" b="0" dirty="0">
                          <a:latin typeface="Consolas" panose="020B0609020204030204" pitchFamily="49" charset="0"/>
                          <a:cs typeface="Courier New" panose="02070309020205020404" pitchFamily="49" charset="0"/>
                        </a:rPr>
                        <a:t> += 8</a:t>
                      </a:r>
                      <a:endParaRPr lang="ko-Kore-KR" altLang="en-US" sz="1400" b="0" dirty="0">
                        <a:latin typeface="Consolas" panose="020B06090202040302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dirty="0" err="1"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lang="en-US" altLang="en-US" sz="1400" dirty="0">
                          <a:latin typeface="Consolas" panose="020B0609020204030204" pitchFamily="49" charset="0"/>
                          <a:ea typeface="+mj-ea"/>
                        </a:rPr>
                        <a:t> = </a:t>
                      </a:r>
                      <a:r>
                        <a:rPr lang="en-US" altLang="en-US" sz="1400" dirty="0" err="1">
                          <a:latin typeface="Consolas" panose="020B0609020204030204" pitchFamily="49" charset="0"/>
                          <a:ea typeface="+mj-ea"/>
                        </a:rPr>
                        <a:t>i</a:t>
                      </a:r>
                      <a:r>
                        <a:rPr lang="en-US" altLang="en-US" sz="1400" baseline="0" dirty="0">
                          <a:latin typeface="Consolas" panose="020B0609020204030204" pitchFamily="49" charset="0"/>
                          <a:ea typeface="+mj-ea"/>
                        </a:rPr>
                        <a:t> + 8</a:t>
                      </a:r>
                      <a:endParaRPr lang="ko-Kore-KR" altLang="en-US" sz="1400" dirty="0">
                        <a:latin typeface="Consolas" panose="020B0609020204030204" pitchFamily="49" charset="0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-=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-=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- 8</a:t>
                      </a: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*=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*=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* 8</a:t>
                      </a: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/=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/=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/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96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//=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//=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//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4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%=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%=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%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695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**=</a:t>
                      </a:r>
                      <a:endParaRPr lang="ko-KR" altLang="en-US" sz="1400" b="1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**=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= </a:t>
                      </a:r>
                      <a:r>
                        <a:rPr lang="en-US" altLang="ko-KR" sz="1400" b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urier New" panose="02070309020205020404" pitchFamily="49" charset="0"/>
                        </a:rPr>
                        <a:t> ** 8</a:t>
                      </a:r>
                      <a:endParaRPr lang="ko-KR" altLang="en-US" sz="1400" b="0" kern="1200" dirty="0">
                        <a:solidFill>
                          <a:schemeClr val="dk1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</a:txBody>
                  <a:tcPr marL="117435" marR="117435" marT="34291" marB="3429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4283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582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문자열 </a:t>
            </a:r>
            <a:r>
              <a:rPr lang="ko-KR" altLang="en-US" dirty="0" err="1"/>
              <a:t>메소드인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split( )</a:t>
            </a:r>
            <a:r>
              <a:rPr lang="ko-KR" altLang="en-US" dirty="0"/>
              <a:t>을 사용하여 분리</a:t>
            </a:r>
            <a:endParaRPr lang="en-US" altLang="ko-KR" dirty="0"/>
          </a:p>
          <a:p>
            <a:r>
              <a:rPr lang="ko-KR" altLang="en-US" dirty="0"/>
              <a:t>예제</a:t>
            </a:r>
            <a:r>
              <a:rPr lang="en-US" altLang="ko-KR" dirty="0"/>
              <a:t>: input( )</a:t>
            </a:r>
            <a:r>
              <a:rPr lang="ko-KR" altLang="en-US" dirty="0"/>
              <a:t>으로 문자열을 입력 받아 </a:t>
            </a:r>
            <a:r>
              <a:rPr lang="en-US" altLang="ko-KR" dirty="0"/>
              <a:t>split( 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사용하여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개의 문자열로 분리 후 </a:t>
            </a:r>
            <a:r>
              <a:rPr lang="en-US" altLang="ko-KR" dirty="0"/>
              <a:t>n1, n2</a:t>
            </a:r>
            <a:r>
              <a:rPr lang="ko-KR" altLang="en-US" dirty="0"/>
              <a:t>에 저장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입력함수</a:t>
            </a:r>
            <a:r>
              <a:rPr lang="ko-KR" altLang="en-US" dirty="0"/>
              <a:t> </a:t>
            </a:r>
            <a:r>
              <a:rPr lang="en-US" altLang="ko-KR" dirty="0"/>
              <a:t>input( ): n</a:t>
            </a:r>
            <a:r>
              <a:rPr lang="ko-KR" altLang="en-US" dirty="0"/>
              <a:t> 개의 문자열 입력 받기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4824" y="3431287"/>
            <a:ext cx="7125726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n = input("Enter two names : ")</a:t>
            </a:r>
          </a:p>
          <a:p>
            <a:r>
              <a:rPr lang="en-US" altLang="ko-KR" dirty="0"/>
              <a:t>Enter two names : </a:t>
            </a:r>
            <a:r>
              <a:rPr lang="en-US" altLang="ko-KR" dirty="0">
                <a:solidFill>
                  <a:srgbClr val="7030A0"/>
                </a:solidFill>
              </a:rPr>
              <a:t>Tom Bob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n = 'Tom Bob'</a:t>
            </a:r>
          </a:p>
          <a:p>
            <a:r>
              <a:rPr lang="en-US" altLang="ko-KR" dirty="0"/>
              <a:t>&gt;&gt;&gt; n1, n2 = </a:t>
            </a:r>
            <a:r>
              <a:rPr lang="en-US" altLang="ko-KR" dirty="0" err="1"/>
              <a:t>n</a:t>
            </a:r>
            <a:r>
              <a:rPr lang="en-US" altLang="ko-KR" dirty="0" err="1">
                <a:solidFill>
                  <a:srgbClr val="C00000"/>
                </a:solidFill>
              </a:rPr>
              <a:t>.split</a:t>
            </a:r>
            <a:r>
              <a:rPr lang="en-US" altLang="ko-KR" dirty="0">
                <a:solidFill>
                  <a:srgbClr val="C00000"/>
                </a:solidFill>
              </a:rPr>
              <a:t>() </a:t>
            </a:r>
            <a:r>
              <a:rPr lang="en-US" altLang="ko-KR" dirty="0"/>
              <a:t>  	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n1 = 'Tom', n2 = 'Bob'</a:t>
            </a:r>
          </a:p>
          <a:p>
            <a:r>
              <a:rPr lang="en-US" altLang="ko-KR" dirty="0"/>
              <a:t>&gt;&gt;&gt; print(n1, n2)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type of n1 and n2 is string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Tom Bob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4824" y="5001643"/>
            <a:ext cx="712572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onsolas" panose="020B0609020204030204" pitchFamily="49" charset="0"/>
                <a:ea typeface="Malgun Gothic" panose="020B0503020000020004" pitchFamily="34" charset="-127"/>
                <a:cs typeface="Consolas" panose="020B0609020204030204" pitchFamily="49" charset="0"/>
              </a:defRPr>
            </a:lvl1pPr>
          </a:lstStyle>
          <a:p>
            <a:r>
              <a:rPr lang="en-US" altLang="ko-KR" dirty="0"/>
              <a:t>&gt;&gt;&gt; n1, n2 = input("Enter two names : ")</a:t>
            </a:r>
            <a:r>
              <a:rPr lang="en-US" altLang="ko-KR" dirty="0">
                <a:solidFill>
                  <a:srgbClr val="C00000"/>
                </a:solidFill>
              </a:rPr>
              <a:t>.split()</a:t>
            </a:r>
          </a:p>
          <a:p>
            <a:r>
              <a:rPr lang="en-US" altLang="ko-KR" dirty="0"/>
              <a:t>Enter two names : </a:t>
            </a:r>
            <a:r>
              <a:rPr lang="en-US" altLang="ko-KR" dirty="0">
                <a:solidFill>
                  <a:srgbClr val="7030A0"/>
                </a:solidFill>
              </a:rPr>
              <a:t>Tom Bob</a:t>
            </a:r>
          </a:p>
          <a:p>
            <a:r>
              <a:rPr lang="en-US" altLang="ko-KR" dirty="0"/>
              <a:t>&gt;&gt;&gt; print(n1, n2) 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</a:rPr>
              <a:t># type of n1 and n2 is string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>
                <a:solidFill>
                  <a:srgbClr val="0070C0"/>
                </a:solidFill>
              </a:rPr>
              <a:t>Tom Bob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80426"/>
              </p:ext>
            </p:extLst>
          </p:nvPr>
        </p:nvGraphicFramePr>
        <p:xfrm>
          <a:off x="1084824" y="1327038"/>
          <a:ext cx="9633928" cy="54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3928">
                  <a:extLst>
                    <a:ext uri="{9D8B030D-6E8A-4147-A177-3AD203B41FA5}">
                      <a16:colId xmlns:a16="http://schemas.microsoft.com/office/drawing/2014/main" val="836786425"/>
                    </a:ext>
                  </a:extLst>
                </a:gridCol>
              </a:tblGrid>
              <a:tr h="54721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변수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1, </a:t>
                      </a:r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변수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2, …, </a:t>
                      </a:r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변수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n = input('</a:t>
                      </a:r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프롬프트 문자열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').split('</a:t>
                      </a:r>
                      <a:r>
                        <a:rPr lang="ko-KR" altLang="en-US" sz="2000" b="1" dirty="0" err="1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기준문자열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  <a:latin typeface="Consolas" panose="020B0609020204030204" pitchFamily="49" charset="0"/>
                          <a:ea typeface="+mn-ea"/>
                        </a:rPr>
                        <a:t>')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  <a:latin typeface="Consolas" panose="020B0609020204030204" pitchFamily="49" charset="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621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8637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연산자</a:t>
            </a:r>
          </a:p>
        </p:txBody>
      </p:sp>
    </p:spTree>
    <p:extLst>
      <p:ext uri="{BB962C8B-B14F-4D97-AF65-F5344CB8AC3E}">
        <p14:creationId xmlns:p14="http://schemas.microsoft.com/office/powerpoint/2010/main" val="3138112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관계 </a:t>
            </a:r>
            <a:r>
              <a:rPr lang="ko-KR" altLang="en-US" dirty="0" err="1"/>
              <a:t>연산자란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두 값 중 어떤 것이 </a:t>
            </a:r>
            <a:r>
              <a:rPr lang="ko-KR" altLang="en-US" b="1" dirty="0">
                <a:solidFill>
                  <a:srgbClr val="C00000"/>
                </a:solidFill>
              </a:rPr>
              <a:t>큰지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작은지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같은지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다른지를 비교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결과는 참</a:t>
            </a:r>
            <a:r>
              <a:rPr lang="en-US" altLang="ko-KR" b="1" dirty="0">
                <a:solidFill>
                  <a:srgbClr val="C00000"/>
                </a:solidFill>
              </a:rPr>
              <a:t>(True)</a:t>
            </a:r>
            <a:r>
              <a:rPr lang="ko-KR" altLang="en-US" b="1" dirty="0">
                <a:solidFill>
                  <a:srgbClr val="C00000"/>
                </a:solidFill>
              </a:rPr>
              <a:t>이나 거짓</a:t>
            </a:r>
            <a:r>
              <a:rPr lang="en-US" altLang="ko-KR" b="1" dirty="0">
                <a:solidFill>
                  <a:srgbClr val="C00000"/>
                </a:solidFill>
              </a:rPr>
              <a:t>(False)</a:t>
            </a:r>
            <a:r>
              <a:rPr lang="ko-KR" altLang="en-US" b="1" dirty="0">
                <a:solidFill>
                  <a:srgbClr val="C00000"/>
                </a:solidFill>
              </a:rPr>
              <a:t>의 논리 </a:t>
            </a:r>
            <a:r>
              <a:rPr lang="ko-KR" altLang="en-US" b="1" dirty="0" err="1">
                <a:solidFill>
                  <a:srgbClr val="C00000"/>
                </a:solidFill>
              </a:rPr>
              <a:t>자료형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주로 </a:t>
            </a:r>
            <a:r>
              <a:rPr lang="ko-KR" altLang="en-US" dirty="0" err="1"/>
              <a:t>조건문</a:t>
            </a:r>
            <a:r>
              <a:rPr lang="en-US" altLang="ko-KR" dirty="0"/>
              <a:t>(if )</a:t>
            </a:r>
            <a:r>
              <a:rPr lang="ko-KR" altLang="en-US" dirty="0"/>
              <a:t>이나 </a:t>
            </a:r>
            <a:r>
              <a:rPr lang="ko-KR" altLang="en-US" dirty="0" err="1"/>
              <a:t>반복문</a:t>
            </a:r>
            <a:r>
              <a:rPr lang="en-US" altLang="ko-KR" dirty="0"/>
              <a:t>(for, while)</a:t>
            </a:r>
            <a:r>
              <a:rPr lang="ko-KR" altLang="en-US" dirty="0"/>
              <a:t>에서 사용</a:t>
            </a:r>
            <a:endParaRPr lang="en-US" altLang="ko-KR" dirty="0"/>
          </a:p>
          <a:p>
            <a:r>
              <a:rPr lang="ko-KR" altLang="en-US" dirty="0"/>
              <a:t>관계 연산자의 종류</a:t>
            </a:r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연산자 </a:t>
            </a:r>
            <a:r>
              <a:rPr lang="en-US" altLang="ko-KR" dirty="0"/>
              <a:t>(Relational operator)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06" y="2374617"/>
            <a:ext cx="2243700" cy="717984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900DE68-54B9-2344-AD6B-13A9507DF5AA}"/>
              </a:ext>
            </a:extLst>
          </p:cNvPr>
          <p:cNvGraphicFramePr>
            <a:graphicFrameLocks noGrp="1"/>
          </p:cNvGraphicFramePr>
          <p:nvPr/>
        </p:nvGraphicFramePr>
        <p:xfrm>
          <a:off x="1186557" y="3788371"/>
          <a:ext cx="7609299" cy="2340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458">
                  <a:extLst>
                    <a:ext uri="{9D8B030D-6E8A-4147-A177-3AD203B41FA5}">
                      <a16:colId xmlns:a16="http://schemas.microsoft.com/office/drawing/2014/main" val="2767772659"/>
                    </a:ext>
                  </a:extLst>
                </a:gridCol>
                <a:gridCol w="3442438">
                  <a:extLst>
                    <a:ext uri="{9D8B030D-6E8A-4147-A177-3AD203B41FA5}">
                      <a16:colId xmlns:a16="http://schemas.microsoft.com/office/drawing/2014/main" val="1508566799"/>
                    </a:ext>
                  </a:extLst>
                </a:gridCol>
                <a:gridCol w="2349403">
                  <a:extLst>
                    <a:ext uri="{9D8B030D-6E8A-4147-A177-3AD203B41FA5}">
                      <a16:colId xmlns:a16="http://schemas.microsoft.com/office/drawing/2014/main" val="2723600659"/>
                    </a:ext>
                  </a:extLst>
                </a:gridCol>
              </a:tblGrid>
              <a:tr h="328997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관계 연산자</a:t>
                      </a:r>
                      <a:endParaRPr lang="ko-Kore-KR" altLang="en-US" sz="1400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 예</a:t>
                      </a:r>
                      <a:endParaRPr lang="ko-Kore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692407"/>
                  </a:ext>
                </a:extLst>
              </a:tr>
              <a:tr h="3289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==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equal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 5 == 7   </a:t>
                      </a:r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# False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0419"/>
                  </a:ext>
                </a:extLst>
              </a:tr>
              <a:tr h="3289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!=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not equal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 5 != 7    </a:t>
                      </a:r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# True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904216"/>
                  </a:ext>
                </a:extLst>
              </a:tr>
              <a:tr h="3289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&gt;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greater than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 5 &gt; 7     </a:t>
                      </a:r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# False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926737"/>
                  </a:ext>
                </a:extLst>
              </a:tr>
              <a:tr h="3289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&lt;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less than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 5 &lt; 7     </a:t>
                      </a:r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# True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01754"/>
                  </a:ext>
                </a:extLst>
              </a:tr>
              <a:tr h="3289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&gt;=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greater than or equal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 5 &gt;= 7   </a:t>
                      </a:r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# False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333902"/>
                  </a:ext>
                </a:extLst>
              </a:tr>
              <a:tr h="32899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+mj-ea"/>
                          <a:ea typeface="+mj-ea"/>
                        </a:rPr>
                        <a:t>&lt;=</a:t>
                      </a:r>
                      <a:endParaRPr lang="ko-Kore-KR" altLang="en-US" sz="1600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72000"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less than or equal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indent="144000" algn="l" rtl="0" fontAlgn="ctr"/>
                      <a:r>
                        <a:rPr lang="en-US" sz="1400" u="none" strike="noStrike" dirty="0">
                          <a:effectLst/>
                          <a:latin typeface="+mj-ea"/>
                          <a:ea typeface="+mj-ea"/>
                        </a:rPr>
                        <a:t> 5 &lt;= 7   </a:t>
                      </a:r>
                      <a:r>
                        <a:rPr lang="en-US" sz="1400" u="none" strike="noStrike" dirty="0">
                          <a:solidFill>
                            <a:srgbClr val="C00000"/>
                          </a:solidFill>
                          <a:effectLst/>
                          <a:latin typeface="+mj-ea"/>
                          <a:ea typeface="+mj-ea"/>
                        </a:rPr>
                        <a:t># True</a:t>
                      </a:r>
                      <a:endParaRPr lang="en-US" sz="1400" b="1" i="0" u="none" strike="noStrike" dirty="0">
                        <a:solidFill>
                          <a:srgbClr val="C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12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5930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참</a:t>
            </a:r>
            <a:r>
              <a:rPr lang="en-US" altLang="ko-KR" dirty="0"/>
              <a:t>(True)</a:t>
            </a:r>
            <a:r>
              <a:rPr lang="ko-KR" altLang="en-US" dirty="0"/>
              <a:t>이나 거짓</a:t>
            </a:r>
            <a:r>
              <a:rPr lang="en-US" altLang="ko-KR" dirty="0"/>
              <a:t>(False)</a:t>
            </a:r>
            <a:r>
              <a:rPr lang="ko-KR" altLang="en-US" dirty="0"/>
              <a:t>를 생성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연산자의 결과값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6ECD181-6B9D-D842-B464-A7089055C6E2}"/>
              </a:ext>
            </a:extLst>
          </p:cNvPr>
          <p:cNvGrpSpPr/>
          <p:nvPr/>
        </p:nvGrpSpPr>
        <p:grpSpPr>
          <a:xfrm>
            <a:off x="3005818" y="3151150"/>
            <a:ext cx="6180365" cy="1124024"/>
            <a:chOff x="1405985" y="2914175"/>
            <a:chExt cx="6180365" cy="112402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654BE633-4EFE-694B-9393-123DFFE38948}"/>
                </a:ext>
              </a:extLst>
            </p:cNvPr>
            <p:cNvGrpSpPr/>
            <p:nvPr/>
          </p:nvGrpSpPr>
          <p:grpSpPr>
            <a:xfrm>
              <a:off x="1405985" y="2914175"/>
              <a:ext cx="2464774" cy="1124024"/>
              <a:chOff x="974278" y="2914182"/>
              <a:chExt cx="2464774" cy="1124024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CAAA368C-7ECD-D544-82D6-F5FF20B7B5DA}"/>
                  </a:ext>
                </a:extLst>
              </p:cNvPr>
              <p:cNvGrpSpPr/>
              <p:nvPr/>
            </p:nvGrpSpPr>
            <p:grpSpPr>
              <a:xfrm>
                <a:off x="974278" y="2914182"/>
                <a:ext cx="2464774" cy="675714"/>
                <a:chOff x="356649" y="4755658"/>
                <a:chExt cx="2464774" cy="675714"/>
              </a:xfrm>
            </p:grpSpPr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EDF10F2C-28E6-FD49-B7CA-7190453C5A2D}"/>
                    </a:ext>
                  </a:extLst>
                </p:cNvPr>
                <p:cNvSpPr/>
                <p:nvPr/>
              </p:nvSpPr>
              <p:spPr>
                <a:xfrm>
                  <a:off x="1368125" y="4869368"/>
                  <a:ext cx="441822" cy="441822"/>
                </a:xfrm>
                <a:prstGeom prst="rect">
                  <a:avLst/>
                </a:prstGeom>
                <a:solidFill>
                  <a:srgbClr val="9AC3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latin typeface="+mj-ea"/>
                      <a:ea typeface="+mj-ea"/>
                    </a:rPr>
                    <a:t>&gt;</a:t>
                  </a:r>
                  <a:endParaRPr kumimoji="1" lang="ko-Kore-KR" altLang="en-US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2FCFCCB-7B28-7E4F-A361-3CD2489C5F65}"/>
                    </a:ext>
                  </a:extLst>
                </p:cNvPr>
                <p:cNvGrpSpPr/>
                <p:nvPr/>
              </p:nvGrpSpPr>
              <p:grpSpPr>
                <a:xfrm>
                  <a:off x="356649" y="4755658"/>
                  <a:ext cx="669241" cy="669241"/>
                  <a:chOff x="356649" y="4755658"/>
                  <a:chExt cx="669241" cy="669241"/>
                </a:xfrm>
              </p:grpSpPr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9A557C63-00CC-494F-8ABF-A4F913D31B50}"/>
                      </a:ext>
                    </a:extLst>
                  </p:cNvPr>
                  <p:cNvSpPr/>
                  <p:nvPr/>
                </p:nvSpPr>
                <p:spPr>
                  <a:xfrm>
                    <a:off x="356649" y="4755658"/>
                    <a:ext cx="669241" cy="669241"/>
                  </a:xfrm>
                  <a:prstGeom prst="ellipse">
                    <a:avLst/>
                  </a:prstGeom>
                  <a:solidFill>
                    <a:srgbClr val="1D44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53904361-809C-CA42-ABF6-5A270C002BC0}"/>
                      </a:ext>
                    </a:extLst>
                  </p:cNvPr>
                  <p:cNvSpPr txBox="1"/>
                  <p:nvPr/>
                </p:nvSpPr>
                <p:spPr>
                  <a:xfrm>
                    <a:off x="406576" y="4904170"/>
                    <a:ext cx="56938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100</a:t>
                    </a:r>
                    <a:endParaRPr kumimoji="1" lang="ko-Kore-KR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C56532D6-1C96-B949-BB64-59F818BDAF4E}"/>
                    </a:ext>
                  </a:extLst>
                </p:cNvPr>
                <p:cNvGrpSpPr/>
                <p:nvPr/>
              </p:nvGrpSpPr>
              <p:grpSpPr>
                <a:xfrm>
                  <a:off x="2152182" y="4762131"/>
                  <a:ext cx="669241" cy="669241"/>
                  <a:chOff x="356649" y="4755658"/>
                  <a:chExt cx="669241" cy="669241"/>
                </a:xfrm>
              </p:grpSpPr>
              <p:sp>
                <p:nvSpPr>
                  <p:cNvPr id="27" name="타원 26">
                    <a:extLst>
                      <a:ext uri="{FF2B5EF4-FFF2-40B4-BE49-F238E27FC236}">
                        <a16:creationId xmlns:a16="http://schemas.microsoft.com/office/drawing/2014/main" id="{3BB5FE66-523A-0D44-AA42-CF541924AF5A}"/>
                      </a:ext>
                    </a:extLst>
                  </p:cNvPr>
                  <p:cNvSpPr/>
                  <p:nvPr/>
                </p:nvSpPr>
                <p:spPr>
                  <a:xfrm>
                    <a:off x="356649" y="4755658"/>
                    <a:ext cx="669241" cy="669241"/>
                  </a:xfrm>
                  <a:prstGeom prst="ellipse">
                    <a:avLst/>
                  </a:prstGeom>
                  <a:solidFill>
                    <a:srgbClr val="1D44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A18B85C6-57CC-7444-BD5E-1A8BA4A055F3}"/>
                      </a:ext>
                    </a:extLst>
                  </p:cNvPr>
                  <p:cNvSpPr txBox="1"/>
                  <p:nvPr/>
                </p:nvSpPr>
                <p:spPr>
                  <a:xfrm>
                    <a:off x="534816" y="4904170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endParaRPr kumimoji="1" lang="ko-Kore-KR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B484492-F36D-C742-9427-12F27F94D0F7}"/>
                  </a:ext>
                </a:extLst>
              </p:cNvPr>
              <p:cNvSpPr txBox="1"/>
              <p:nvPr/>
            </p:nvSpPr>
            <p:spPr>
              <a:xfrm>
                <a:off x="1207607" y="3668874"/>
                <a:ext cx="1993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dirty="0">
                    <a:solidFill>
                      <a:srgbClr val="1C449D"/>
                    </a:solidFill>
                    <a:latin typeface="+mj-ea"/>
                    <a:ea typeface="+mj-ea"/>
                  </a:rPr>
                  <a:t>계산 결과값</a:t>
                </a:r>
                <a:r>
                  <a:rPr lang="en-US" altLang="ko-KR" dirty="0">
                    <a:solidFill>
                      <a:srgbClr val="1C449D"/>
                    </a:solidFill>
                    <a:latin typeface="+mj-ea"/>
                    <a:ea typeface="+mj-ea"/>
                  </a:rPr>
                  <a:t>: </a:t>
                </a:r>
                <a:r>
                  <a:rPr lang="en-US" altLang="ko-KR" dirty="0">
                    <a:solidFill>
                      <a:srgbClr val="C00000"/>
                    </a:solidFill>
                    <a:latin typeface="+mj-ea"/>
                    <a:ea typeface="+mj-ea"/>
                  </a:rPr>
                  <a:t>True</a:t>
                </a:r>
                <a:endParaRPr lang="ko-KR" altLang="en-US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AC141AF-E4CA-A64C-981E-78E6F935DB64}"/>
                </a:ext>
              </a:extLst>
            </p:cNvPr>
            <p:cNvGrpSpPr/>
            <p:nvPr/>
          </p:nvGrpSpPr>
          <p:grpSpPr>
            <a:xfrm>
              <a:off x="5121576" y="2914175"/>
              <a:ext cx="2464774" cy="1124024"/>
              <a:chOff x="974278" y="2914182"/>
              <a:chExt cx="2464774" cy="1124024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580BB8E3-6B9B-DB4F-802B-1F1489D1777B}"/>
                  </a:ext>
                </a:extLst>
              </p:cNvPr>
              <p:cNvGrpSpPr/>
              <p:nvPr/>
            </p:nvGrpSpPr>
            <p:grpSpPr>
              <a:xfrm>
                <a:off x="974278" y="2914182"/>
                <a:ext cx="2464774" cy="675714"/>
                <a:chOff x="356649" y="4755658"/>
                <a:chExt cx="2464774" cy="675714"/>
              </a:xfrm>
            </p:grpSpPr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21D319BB-260D-474D-B5D7-0B84EBFD57FA}"/>
                    </a:ext>
                  </a:extLst>
                </p:cNvPr>
                <p:cNvSpPr/>
                <p:nvPr/>
              </p:nvSpPr>
              <p:spPr>
                <a:xfrm>
                  <a:off x="1368125" y="4869368"/>
                  <a:ext cx="441822" cy="441822"/>
                </a:xfrm>
                <a:prstGeom prst="rect">
                  <a:avLst/>
                </a:prstGeom>
                <a:solidFill>
                  <a:srgbClr val="9AC3D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ore-KR" dirty="0">
                      <a:latin typeface="+mj-ea"/>
                      <a:ea typeface="+mj-ea"/>
                    </a:rPr>
                    <a:t>&gt;</a:t>
                  </a:r>
                  <a:endParaRPr kumimoji="1" lang="ko-Kore-KR" altLang="en-US" dirty="0">
                    <a:latin typeface="+mj-ea"/>
                    <a:ea typeface="+mj-ea"/>
                  </a:endParaRPr>
                </a:p>
              </p:txBody>
            </p: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624BE05D-9A40-F648-89A2-06511D1E7ACB}"/>
                    </a:ext>
                  </a:extLst>
                </p:cNvPr>
                <p:cNvGrpSpPr/>
                <p:nvPr/>
              </p:nvGrpSpPr>
              <p:grpSpPr>
                <a:xfrm>
                  <a:off x="356649" y="4755658"/>
                  <a:ext cx="669241" cy="669241"/>
                  <a:chOff x="356649" y="4755658"/>
                  <a:chExt cx="669241" cy="669241"/>
                </a:xfrm>
              </p:grpSpPr>
              <p:sp>
                <p:nvSpPr>
                  <p:cNvPr id="40" name="타원 39">
                    <a:extLst>
                      <a:ext uri="{FF2B5EF4-FFF2-40B4-BE49-F238E27FC236}">
                        <a16:creationId xmlns:a16="http://schemas.microsoft.com/office/drawing/2014/main" id="{74C5E307-7A8E-CF45-8B00-6FF3B063FD73}"/>
                      </a:ext>
                    </a:extLst>
                  </p:cNvPr>
                  <p:cNvSpPr/>
                  <p:nvPr/>
                </p:nvSpPr>
                <p:spPr>
                  <a:xfrm>
                    <a:off x="356649" y="4755658"/>
                    <a:ext cx="669241" cy="669241"/>
                  </a:xfrm>
                  <a:prstGeom prst="ellipse">
                    <a:avLst/>
                  </a:prstGeom>
                  <a:solidFill>
                    <a:srgbClr val="1D44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A1885053-747C-D546-9697-F3D6730B1C4C}"/>
                      </a:ext>
                    </a:extLst>
                  </p:cNvPr>
                  <p:cNvSpPr txBox="1"/>
                  <p:nvPr/>
                </p:nvSpPr>
                <p:spPr>
                  <a:xfrm>
                    <a:off x="534816" y="4904170"/>
                    <a:ext cx="31290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</a:t>
                    </a:r>
                    <a:endParaRPr kumimoji="1" lang="ko-Kore-KR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2F97FC71-5F0E-0F40-9E09-7C36AABF6315}"/>
                    </a:ext>
                  </a:extLst>
                </p:cNvPr>
                <p:cNvGrpSpPr/>
                <p:nvPr/>
              </p:nvGrpSpPr>
              <p:grpSpPr>
                <a:xfrm>
                  <a:off x="2152182" y="4762131"/>
                  <a:ext cx="669241" cy="669241"/>
                  <a:chOff x="356649" y="4755658"/>
                  <a:chExt cx="669241" cy="669241"/>
                </a:xfrm>
              </p:grpSpPr>
              <p:sp>
                <p:nvSpPr>
                  <p:cNvPr id="38" name="타원 37">
                    <a:extLst>
                      <a:ext uri="{FF2B5EF4-FFF2-40B4-BE49-F238E27FC236}">
                        <a16:creationId xmlns:a16="http://schemas.microsoft.com/office/drawing/2014/main" id="{118B6CA4-3119-D74C-A9C8-2EBF7E3E09D0}"/>
                      </a:ext>
                    </a:extLst>
                  </p:cNvPr>
                  <p:cNvSpPr/>
                  <p:nvPr/>
                </p:nvSpPr>
                <p:spPr>
                  <a:xfrm>
                    <a:off x="356649" y="4755658"/>
                    <a:ext cx="669241" cy="669241"/>
                  </a:xfrm>
                  <a:prstGeom prst="ellipse">
                    <a:avLst/>
                  </a:prstGeom>
                  <a:solidFill>
                    <a:srgbClr val="1D449C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>
                      <a:latin typeface="+mj-ea"/>
                      <a:ea typeface="+mj-ea"/>
                    </a:endParaRPr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022ADCEB-0F52-1645-AA9F-9E5BA7B19D3B}"/>
                      </a:ext>
                    </a:extLst>
                  </p:cNvPr>
                  <p:cNvSpPr txBox="1"/>
                  <p:nvPr/>
                </p:nvSpPr>
                <p:spPr>
                  <a:xfrm>
                    <a:off x="406576" y="4904170"/>
                    <a:ext cx="5693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kumimoji="1" lang="en-US" altLang="ko-Kore-KR" dirty="0">
                        <a:solidFill>
                          <a:schemeClr val="bg1"/>
                        </a:solidFill>
                        <a:latin typeface="+mj-ea"/>
                        <a:ea typeface="+mj-ea"/>
                      </a:rPr>
                      <a:t>100</a:t>
                    </a:r>
                    <a:endParaRPr kumimoji="1" lang="ko-Kore-KR" altLang="en-US" dirty="0">
                      <a:solidFill>
                        <a:schemeClr val="bg1"/>
                      </a:solidFill>
                      <a:latin typeface="+mj-ea"/>
                      <a:ea typeface="+mj-ea"/>
                    </a:endParaRPr>
                  </a:p>
                </p:txBody>
              </p:sp>
            </p:grp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9F4B048-BAC5-1F45-A984-9E63ADF47EFB}"/>
                  </a:ext>
                </a:extLst>
              </p:cNvPr>
              <p:cNvSpPr txBox="1"/>
              <p:nvPr/>
            </p:nvSpPr>
            <p:spPr>
              <a:xfrm>
                <a:off x="1174939" y="3668874"/>
                <a:ext cx="2058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algn="ctr"/>
                <a:r>
                  <a:rPr lang="ko-KR" altLang="en-US" dirty="0">
                    <a:solidFill>
                      <a:srgbClr val="1C449D"/>
                    </a:solidFill>
                    <a:latin typeface="+mj-ea"/>
                    <a:ea typeface="+mj-ea"/>
                  </a:rPr>
                  <a:t>계산 결과값</a:t>
                </a:r>
                <a:r>
                  <a:rPr lang="en-US" altLang="ko-KR" dirty="0">
                    <a:solidFill>
                      <a:srgbClr val="1C449D"/>
                    </a:solidFill>
                    <a:latin typeface="+mj-ea"/>
                    <a:ea typeface="+mj-ea"/>
                  </a:rPr>
                  <a:t>: </a:t>
                </a:r>
                <a:r>
                  <a:rPr lang="en-US" altLang="ko-KR" dirty="0">
                    <a:solidFill>
                      <a:srgbClr val="C00000"/>
                    </a:solidFill>
                    <a:latin typeface="+mj-ea"/>
                    <a:ea typeface="+mj-ea"/>
                  </a:rPr>
                  <a:t>False</a:t>
                </a:r>
                <a:endParaRPr lang="ko-KR" altLang="en-US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56228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피연산자로</a:t>
            </a:r>
            <a:r>
              <a:rPr lang="ko-KR" altLang="en-US" dirty="0"/>
              <a:t> 숫자 </a:t>
            </a:r>
            <a:r>
              <a:rPr lang="ko-KR" altLang="en-US" dirty="0" err="1"/>
              <a:t>자료형</a:t>
            </a:r>
            <a:r>
              <a:rPr lang="ko-KR" altLang="en-US" dirty="0"/>
              <a:t> 뿐만 아니라 문자열</a:t>
            </a:r>
            <a:r>
              <a:rPr lang="en-US" altLang="ko-KR" dirty="0"/>
              <a:t>, </a:t>
            </a:r>
            <a:r>
              <a:rPr lang="ko-KR" altLang="en-US" dirty="0"/>
              <a:t>리스트 등과 같은 </a:t>
            </a:r>
            <a:r>
              <a:rPr lang="ko-KR" altLang="en-US" dirty="0" err="1"/>
              <a:t>자료형도</a:t>
            </a:r>
            <a:r>
              <a:rPr lang="ko-KR" altLang="en-US" dirty="0"/>
              <a:t> 사용될 수 있음</a:t>
            </a:r>
            <a:endParaRPr lang="en-US" altLang="ko-KR" dirty="0"/>
          </a:p>
          <a:p>
            <a:pPr lvl="1"/>
            <a:r>
              <a:rPr lang="ko-KR" altLang="en-US" dirty="0"/>
              <a:t>문자열의 경우 </a:t>
            </a:r>
            <a:r>
              <a:rPr lang="ko-KR" altLang="en-US" dirty="0" err="1"/>
              <a:t>사전순으로</a:t>
            </a:r>
            <a:r>
              <a:rPr lang="ko-KR" altLang="en-US" dirty="0"/>
              <a:t> 크기 비교</a:t>
            </a:r>
            <a:r>
              <a:rPr lang="en-US" altLang="ko-KR" dirty="0"/>
              <a:t>, </a:t>
            </a:r>
            <a:r>
              <a:rPr lang="ko-KR" altLang="en-US" dirty="0"/>
              <a:t>대소문자를 서로 다른 문자로 구분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연산자 </a:t>
            </a:r>
            <a:r>
              <a:rPr lang="en-US" altLang="ko-KR" dirty="0"/>
              <a:t>(Relational operator)</a:t>
            </a:r>
            <a:endParaRPr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296754" y="2196353"/>
            <a:ext cx="409731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 = 10</a:t>
            </a: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b =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2</a:t>
            </a:r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0</a:t>
            </a: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c = 10</a:t>
            </a: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print(a == b, a == c)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 True</a:t>
            </a:r>
            <a:endParaRPr lang="pt-BR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</a:t>
            </a:r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 != b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a != c)</a:t>
            </a:r>
            <a:endParaRPr lang="pt-BR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 </a:t>
            </a:r>
            <a:r>
              <a:rPr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print(a &gt; b, a &gt; c)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print(a &lt; b, a &lt; c)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False</a:t>
            </a: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print(a &gt;= b, a &gt;= c)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 True</a:t>
            </a: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print(a &lt;= b, a &lt;= c)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sp>
        <p:nvSpPr>
          <p:cNvPr id="13" name="직사각형 12"/>
          <p:cNvSpPr>
            <a:spLocks noChangeArrowheads="1"/>
          </p:cNvSpPr>
          <p:nvPr/>
        </p:nvSpPr>
        <p:spPr bwMode="auto">
          <a:xfrm>
            <a:off x="5563954" y="2196353"/>
            <a:ext cx="4097312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x</a:t>
            </a:r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</a:t>
            </a:r>
            <a:r>
              <a:rPr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Python</a:t>
            </a:r>
            <a:r>
              <a:rPr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pt-BR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y</a:t>
            </a:r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</a:t>
            </a:r>
            <a:r>
              <a:rPr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pt-BR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z = </a:t>
            </a:r>
            <a:r>
              <a:rPr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print(x == y, x == z)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 False</a:t>
            </a:r>
            <a:endParaRPr lang="pt-BR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print(x</a:t>
            </a:r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!= y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, x != z)</a:t>
            </a:r>
            <a:endParaRPr lang="pt-BR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 True</a:t>
            </a: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print(x &gt; y, x &gt; z)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print(x &lt; y, x &lt; z)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 True</a:t>
            </a: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print(x &gt;= y, x &gt;= z)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False</a:t>
            </a: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print(x &lt;= y, x &lt;= z)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 </a:t>
            </a:r>
            <a:r>
              <a:rPr lang="en-US" altLang="ko-KR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endParaRPr lang="en-US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162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피연산자의</a:t>
            </a:r>
            <a:r>
              <a:rPr lang="ko-KR" altLang="en-US" dirty="0"/>
              <a:t> </a:t>
            </a:r>
            <a:r>
              <a:rPr lang="ko-KR" altLang="en-US" dirty="0" err="1"/>
              <a:t>자료형이</a:t>
            </a:r>
            <a:r>
              <a:rPr lang="ko-KR" altLang="en-US" dirty="0"/>
              <a:t> 서로 다른 경우</a:t>
            </a:r>
            <a:endParaRPr lang="en-US" altLang="ko-KR" dirty="0"/>
          </a:p>
          <a:p>
            <a:pPr lvl="1"/>
            <a:r>
              <a:rPr lang="ko-KR" altLang="en-US" dirty="0"/>
              <a:t>동등 비교</a:t>
            </a:r>
            <a:r>
              <a:rPr lang="en-US" altLang="ko-KR" dirty="0"/>
              <a:t>(==, !=) </a:t>
            </a:r>
            <a:r>
              <a:rPr lang="ko-KR" altLang="en-US" dirty="0"/>
              <a:t>연산은 가능</a:t>
            </a:r>
            <a:endParaRPr lang="en-US" altLang="ko-KR" dirty="0"/>
          </a:p>
          <a:p>
            <a:pPr lvl="1"/>
            <a:r>
              <a:rPr lang="ko-KR" altLang="en-US" dirty="0"/>
              <a:t>대소 비교</a:t>
            </a:r>
            <a:r>
              <a:rPr lang="en-US" altLang="ko-KR" dirty="0"/>
              <a:t>(&gt;, &lt;, &gt;=, &lt;=) </a:t>
            </a:r>
            <a:r>
              <a:rPr lang="ko-KR" altLang="en-US" dirty="0"/>
              <a:t>연산은 서로 크기 값을 비교할 수 없으므로 </a:t>
            </a:r>
            <a:r>
              <a:rPr lang="en-US" altLang="ko-KR" dirty="0" err="1"/>
              <a:t>TypeError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연산자 </a:t>
            </a:r>
            <a:r>
              <a:rPr lang="en-US" altLang="ko-KR" dirty="0"/>
              <a:t>(Relational operator)</a:t>
            </a:r>
            <a:endParaRPr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1249128" y="2777378"/>
            <a:ext cx="7494821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 = 10</a:t>
            </a: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x = </a:t>
            </a:r>
            <a:r>
              <a:rPr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Python</a:t>
            </a:r>
            <a:r>
              <a:rPr lang="pt-BR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pt-BR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print(a == x)</a:t>
            </a: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False</a:t>
            </a:r>
            <a:endParaRPr lang="pt-BR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print(</a:t>
            </a:r>
            <a:r>
              <a:rPr lang="pt-BR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a != x</a:t>
            </a:r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  <a:endParaRPr lang="pt-BR" altLang="ko-KR" sz="1600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en-US" altLang="ko-KR" sz="1600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True</a:t>
            </a:r>
            <a:endParaRPr lang="pt-BR" altLang="ko-KR" sz="1600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print(a &gt; x)</a:t>
            </a:r>
          </a:p>
          <a:p>
            <a:pPr latinLnBrk="1"/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TypeError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'&gt;' not supported between instance of '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 and '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str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atinLnBrk="1"/>
            <a:r>
              <a:rPr lang="en-US" altLang="ko-KR" sz="1600" dirty="0">
                <a:latin typeface="Consolas" panose="020B0609020204030204" pitchFamily="49" charset="0"/>
                <a:cs typeface="Consolas" panose="020B0609020204030204" pitchFamily="49" charset="0"/>
              </a:rPr>
              <a:t>&gt;&gt;&gt; print(a &lt; x)</a:t>
            </a:r>
          </a:p>
          <a:p>
            <a:pPr latinLnBrk="1"/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TypeError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'&lt;' not supported between instance of '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 and '</a:t>
            </a:r>
            <a:r>
              <a:rPr lang="en-US" altLang="ko-KR" sz="1600" dirty="0" err="1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str</a:t>
            </a:r>
            <a:r>
              <a:rPr lang="en-US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굴림" panose="020B0600000101010101" pitchFamily="50" charset="-127"/>
                <a:cs typeface="Consolas" panose="020B0609020204030204" pitchFamily="49" charset="0"/>
              </a:rPr>
              <a:t>'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535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를 비교하기 위한 관계 연산자는 </a:t>
            </a:r>
            <a:r>
              <a:rPr lang="en-US" altLang="ko-KR" b="1" dirty="0">
                <a:solidFill>
                  <a:srgbClr val="C00000"/>
                </a:solidFill>
              </a:rPr>
              <a:t>==</a:t>
            </a:r>
          </a:p>
          <a:p>
            <a:pPr lvl="1"/>
            <a:r>
              <a:rPr lang="en-US" altLang="ko-KR" b="1" dirty="0"/>
              <a:t>=</a:t>
            </a:r>
            <a:r>
              <a:rPr lang="ko-KR" altLang="en-US" dirty="0"/>
              <a:t>을 하나만 쓰는 경우 → 할당연산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관계 연산에서 주의할 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90612" y="2542695"/>
            <a:ext cx="1489587" cy="486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 = 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85404" y="2542695"/>
            <a:ext cx="1489587" cy="4866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 == 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51050" y="2585125"/>
            <a:ext cx="48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j-ea"/>
                <a:ea typeface="+mj-ea"/>
              </a:rPr>
              <a:t>vs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86298" y="3104839"/>
            <a:ext cx="1967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변수 </a:t>
            </a:r>
            <a:r>
              <a:rPr lang="en-US" altLang="ko-KR" sz="1600" dirty="0">
                <a:latin typeface="+mj-ea"/>
                <a:ea typeface="+mj-ea"/>
              </a:rPr>
              <a:t>a</a:t>
            </a:r>
            <a:r>
              <a:rPr lang="ko-KR" altLang="en-US" sz="1600" dirty="0">
                <a:latin typeface="+mj-ea"/>
                <a:ea typeface="+mj-ea"/>
              </a:rPr>
              <a:t>에 </a:t>
            </a:r>
            <a:r>
              <a:rPr lang="en-US" altLang="ko-KR" sz="1600" dirty="0">
                <a:latin typeface="+mj-ea"/>
                <a:ea typeface="+mj-ea"/>
              </a:rPr>
              <a:t>10</a:t>
            </a:r>
            <a:r>
              <a:rPr lang="ko-KR" altLang="en-US" sz="1600" dirty="0">
                <a:latin typeface="+mj-ea"/>
                <a:ea typeface="+mj-ea"/>
              </a:rPr>
              <a:t>을 할당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11879" y="3104839"/>
            <a:ext cx="3137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변수 </a:t>
            </a:r>
            <a:r>
              <a:rPr lang="en-US" altLang="ko-KR" sz="1600" dirty="0">
                <a:latin typeface="+mj-ea"/>
                <a:ea typeface="+mj-ea"/>
              </a:rPr>
              <a:t>a</a:t>
            </a:r>
            <a:r>
              <a:rPr lang="ko-KR" altLang="en-US" sz="1600" dirty="0">
                <a:latin typeface="+mj-ea"/>
                <a:ea typeface="+mj-ea"/>
              </a:rPr>
              <a:t>의 값이 </a:t>
            </a:r>
            <a:r>
              <a:rPr lang="en-US" altLang="ko-KR" sz="1600" dirty="0">
                <a:latin typeface="+mj-ea"/>
                <a:ea typeface="+mj-ea"/>
              </a:rPr>
              <a:t>10</a:t>
            </a:r>
            <a:r>
              <a:rPr lang="ko-KR" altLang="en-US" sz="1600" dirty="0">
                <a:latin typeface="+mj-ea"/>
                <a:ea typeface="+mj-ea"/>
              </a:rPr>
              <a:t>과 같은지 비교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642FFF-4CC1-4C39-BFD7-3BBD87D49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612" y="3713163"/>
            <a:ext cx="4097312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lnSpc>
                <a:spcPts val="2400"/>
              </a:lnSpc>
            </a:pPr>
            <a:r>
              <a:rPr lang="pt-BR" altLang="ko-KR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a = 10</a:t>
            </a:r>
          </a:p>
          <a:p>
            <a:pPr latinLnBrk="1">
              <a:lnSpc>
                <a:spcPts val="2400"/>
              </a:lnSpc>
            </a:pPr>
            <a:r>
              <a:rPr lang="pt-BR" altLang="ko-KR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&gt;&gt;&gt; if(a</a:t>
            </a:r>
            <a:r>
              <a:rPr lang="pt-BR" altLang="ko-KR" sz="1600" dirty="0">
                <a:solidFill>
                  <a:schemeClr val="bg2">
                    <a:lumMod val="50000"/>
                  </a:schemeClr>
                </a:solidFill>
                <a:highlight>
                  <a:srgbClr val="FF0000"/>
                </a:highlight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=</a:t>
            </a:r>
            <a:r>
              <a:rPr lang="pt-BR" altLang="ko-KR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10):</a:t>
            </a:r>
          </a:p>
          <a:p>
            <a:pPr latinLnBrk="1">
              <a:lnSpc>
                <a:spcPts val="2400"/>
              </a:lnSpc>
            </a:pPr>
            <a:r>
              <a:rPr lang="pt-BR" altLang="ko-KR" sz="16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	</a:t>
            </a:r>
          </a:p>
          <a:p>
            <a:pPr latinLnBrk="1">
              <a:lnSpc>
                <a:spcPts val="2400"/>
              </a:lnSpc>
            </a:pPr>
            <a:r>
              <a:rPr lang="pt-BR" altLang="ko-KR" sz="1600" dirty="0">
                <a:solidFill>
                  <a:srgbClr val="C0000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SyntaxError: invalid syntax</a:t>
            </a:r>
            <a:endParaRPr lang="en-US" altLang="ko-KR" sz="1600" dirty="0">
              <a:solidFill>
                <a:srgbClr val="C0000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268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연산자</a:t>
            </a:r>
          </a:p>
        </p:txBody>
      </p:sp>
    </p:spTree>
    <p:extLst>
      <p:ext uri="{BB962C8B-B14F-4D97-AF65-F5344CB8AC3E}">
        <p14:creationId xmlns:p14="http://schemas.microsoft.com/office/powerpoint/2010/main" val="41569370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논리 연산자의 종류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err="1"/>
              <a:t>진리표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 연산자 </a:t>
            </a:r>
            <a:r>
              <a:rPr lang="en-US" altLang="ko-KR" dirty="0"/>
              <a:t>(Logical operator)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C7A5295-792B-F842-826F-F261F3435D1C}"/>
              </a:ext>
            </a:extLst>
          </p:cNvPr>
          <p:cNvGraphicFramePr>
            <a:graphicFrameLocks noGrp="1"/>
          </p:cNvGraphicFramePr>
          <p:nvPr/>
        </p:nvGraphicFramePr>
        <p:xfrm>
          <a:off x="2096774" y="3713163"/>
          <a:ext cx="6096000" cy="227819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94262376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1201347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032943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0871121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4855839"/>
                    </a:ext>
                  </a:extLst>
                </a:gridCol>
              </a:tblGrid>
              <a:tr h="410822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400" dirty="0" err="1">
                          <a:latin typeface="+mj-ea"/>
                          <a:ea typeface="+mj-ea"/>
                        </a:rPr>
                        <a:t>입력값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A 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그리고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B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 또는 </a:t>
                      </a:r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B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A</a:t>
                      </a:r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가 아니다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937781"/>
                  </a:ext>
                </a:extLst>
              </a:tr>
              <a:tr h="37347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A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B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(A </a:t>
                      </a:r>
                      <a:r>
                        <a:rPr lang="en-US" altLang="ko-Kore-KR" sz="14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and</a:t>
                      </a: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B)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(A </a:t>
                      </a:r>
                      <a:r>
                        <a:rPr lang="en-US" altLang="ko-Kore-KR" sz="14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or</a:t>
                      </a: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B)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altLang="ko-Kore-KR" sz="1400" dirty="0">
                          <a:solidFill>
                            <a:srgbClr val="FF0000"/>
                          </a:solidFill>
                          <a:latin typeface="+mj-ea"/>
                          <a:ea typeface="+mj-ea"/>
                        </a:rPr>
                        <a:t>not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ore-KR" sz="1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A)</a:t>
                      </a:r>
                      <a:endParaRPr lang="ko-Kore-KR" altLang="en-US" sz="1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9AC3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81769"/>
                  </a:ext>
                </a:extLst>
              </a:tr>
              <a:tr h="37347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17003"/>
                  </a:ext>
                </a:extLst>
              </a:tr>
              <a:tr h="37347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06781"/>
                  </a:ext>
                </a:extLst>
              </a:tr>
              <a:tr h="37347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True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494263"/>
                  </a:ext>
                </a:extLst>
              </a:tr>
              <a:tr h="37347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dirty="0">
                          <a:latin typeface="+mj-ea"/>
                          <a:ea typeface="+mj-ea"/>
                        </a:rPr>
                        <a:t>False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014064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F41D9E0-F0A7-B14A-94D4-189FB28ED575}"/>
              </a:ext>
            </a:extLst>
          </p:cNvPr>
          <p:cNvGraphicFramePr>
            <a:graphicFrameLocks noGrp="1"/>
          </p:cNvGraphicFramePr>
          <p:nvPr/>
        </p:nvGraphicFramePr>
        <p:xfrm>
          <a:off x="1169940" y="1785786"/>
          <a:ext cx="7594112" cy="153124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03677">
                  <a:extLst>
                    <a:ext uri="{9D8B030D-6E8A-4147-A177-3AD203B41FA5}">
                      <a16:colId xmlns:a16="http://schemas.microsoft.com/office/drawing/2014/main" val="942623769"/>
                    </a:ext>
                  </a:extLst>
                </a:gridCol>
                <a:gridCol w="1924493">
                  <a:extLst>
                    <a:ext uri="{9D8B030D-6E8A-4147-A177-3AD203B41FA5}">
                      <a16:colId xmlns:a16="http://schemas.microsoft.com/office/drawing/2014/main" val="2303294309"/>
                    </a:ext>
                  </a:extLst>
                </a:gridCol>
                <a:gridCol w="2067414">
                  <a:extLst>
                    <a:ext uri="{9D8B030D-6E8A-4147-A177-3AD203B41FA5}">
                      <a16:colId xmlns:a16="http://schemas.microsoft.com/office/drawing/2014/main" val="1808711210"/>
                    </a:ext>
                  </a:extLst>
                </a:gridCol>
                <a:gridCol w="1898528">
                  <a:extLst>
                    <a:ext uri="{9D8B030D-6E8A-4147-A177-3AD203B41FA5}">
                      <a16:colId xmlns:a16="http://schemas.microsoft.com/office/drawing/2014/main" val="344855839"/>
                    </a:ext>
                  </a:extLst>
                </a:gridCol>
              </a:tblGrid>
              <a:tr h="41082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논리 연산자 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의미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설명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+mj-ea"/>
                          <a:ea typeface="+mj-ea"/>
                        </a:rPr>
                        <a:t>사용 예</a:t>
                      </a:r>
                      <a:endParaRPr lang="ko-Kore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1C44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937781"/>
                  </a:ext>
                </a:extLst>
              </a:tr>
              <a:tr h="37347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and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~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이고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그리고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(AND)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latin typeface="+mj-ea"/>
                          <a:ea typeface="+mj-ea"/>
                        </a:rPr>
                        <a:t>둘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다 참이어야 참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(a &gt; 100) and (a &lt; 200)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17003"/>
                  </a:ext>
                </a:extLst>
              </a:tr>
              <a:tr h="37347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or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~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이거나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또는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(OR)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latin typeface="+mj-ea"/>
                          <a:ea typeface="+mj-ea"/>
                        </a:rPr>
                        <a:t>둘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중 </a:t>
                      </a:r>
                      <a:r>
                        <a:rPr lang="ko-KR" altLang="en-US" sz="1200">
                          <a:latin typeface="+mj-ea"/>
                          <a:ea typeface="+mj-ea"/>
                        </a:rPr>
                        <a:t>하나만 참이면 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참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(a == 100) or (a == 200)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06781"/>
                  </a:ext>
                </a:extLst>
              </a:tr>
              <a:tr h="37347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not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~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아니다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부정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(NOT)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dirty="0">
                          <a:latin typeface="+mj-ea"/>
                          <a:ea typeface="+mj-ea"/>
                        </a:rPr>
                        <a:t>참이면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거짓</a:t>
                      </a:r>
                      <a:r>
                        <a:rPr lang="en-US" altLang="ko-KR" sz="1200" dirty="0"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1200" dirty="0">
                          <a:latin typeface="+mj-ea"/>
                          <a:ea typeface="+mj-ea"/>
                        </a:rPr>
                        <a:t> 거짓이면 참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latin typeface="+mj-ea"/>
                          <a:ea typeface="+mj-ea"/>
                        </a:rPr>
                        <a:t>not(a &lt; 100 )</a:t>
                      </a:r>
                      <a:endParaRPr lang="ko-Kore-KR" altLang="en-US" sz="1200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494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6091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같은 우선순위를 갖는 연산자는 왼쪽부터 계산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단</a:t>
            </a:r>
            <a:r>
              <a:rPr lang="en-US" altLang="ko-KR" dirty="0"/>
              <a:t>, **</a:t>
            </a:r>
            <a:r>
              <a:rPr lang="ko-KR" altLang="en-US" dirty="0"/>
              <a:t>는 연산자는 오른쪽부터 계산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2**2**3 = 2**8 = 256)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애매하면 괄호 </a:t>
            </a:r>
            <a:r>
              <a:rPr lang="en-US" altLang="ko-KR" dirty="0"/>
              <a:t>(   ) </a:t>
            </a:r>
            <a:r>
              <a:rPr lang="ko-KR" altLang="en-US" dirty="0"/>
              <a:t>를 치자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(2**2)**3 = 4**3 = 64).</a:t>
            </a:r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연산자 우선순위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4720" y="231284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C00000"/>
                </a:solidFill>
              </a:rPr>
              <a:t>우선순위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2C22AA5-D622-DD43-BDC4-38904E94B6D8}"/>
              </a:ext>
            </a:extLst>
          </p:cNvPr>
          <p:cNvGraphicFramePr>
            <a:graphicFrameLocks noGrp="1"/>
          </p:cNvGraphicFramePr>
          <p:nvPr/>
        </p:nvGraphicFramePr>
        <p:xfrm>
          <a:off x="1129820" y="2749317"/>
          <a:ext cx="7705488" cy="319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9874">
                  <a:extLst>
                    <a:ext uri="{9D8B030D-6E8A-4147-A177-3AD203B41FA5}">
                      <a16:colId xmlns:a16="http://schemas.microsoft.com/office/drawing/2014/main" val="942623769"/>
                    </a:ext>
                  </a:extLst>
                </a:gridCol>
                <a:gridCol w="3459625">
                  <a:extLst>
                    <a:ext uri="{9D8B030D-6E8A-4147-A177-3AD203B41FA5}">
                      <a16:colId xmlns:a16="http://schemas.microsoft.com/office/drawing/2014/main" val="2303294309"/>
                    </a:ext>
                  </a:extLst>
                </a:gridCol>
                <a:gridCol w="1905989">
                  <a:extLst>
                    <a:ext uri="{9D8B030D-6E8A-4147-A177-3AD203B41FA5}">
                      <a16:colId xmlns:a16="http://schemas.microsoft.com/office/drawing/2014/main" val="1808711210"/>
                    </a:ext>
                  </a:extLst>
                </a:gridCol>
              </a:tblGrid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( )</a:t>
                      </a:r>
                      <a:endParaRPr lang="en-US" altLang="ko-KR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anything in brackets is done first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Tahoma" panose="020B0604030504040204" pitchFamily="34" charset="0"/>
                        </a:rPr>
                        <a:t>Highest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617003"/>
                  </a:ext>
                </a:extLst>
              </a:tr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ko-KR" alt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**</a:t>
                      </a:r>
                      <a:endParaRPr lang="ko-KR" alt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exponentiation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706781"/>
                  </a:ext>
                </a:extLst>
              </a:tr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-x, +x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494263"/>
                  </a:ext>
                </a:extLst>
              </a:tr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ko-KR" alt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*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 /, %, //</a:t>
                      </a:r>
                      <a:endParaRPr lang="en-US" altLang="ko-KR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671950"/>
                  </a:ext>
                </a:extLst>
              </a:tr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+, -</a:t>
                      </a:r>
                      <a:endParaRPr lang="en-US" altLang="ko-KR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arithmetic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292640"/>
                  </a:ext>
                </a:extLst>
              </a:tr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&lt;, &gt;, &lt;=, &gt;=, !=, ==</a:t>
                      </a:r>
                      <a:endParaRPr lang="en-US" altLang="ko-KR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relational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832967"/>
                  </a:ext>
                </a:extLst>
              </a:tr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=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 +=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 -=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 *=</a:t>
                      </a:r>
                      <a:r>
                        <a:rPr lang="en-US" altLang="ko-KR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etc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assignment operators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99388"/>
                  </a:ext>
                </a:extLst>
              </a:tr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not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logical operator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0090236"/>
                  </a:ext>
                </a:extLst>
              </a:tr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and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logical operator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427350"/>
                  </a:ext>
                </a:extLst>
              </a:tr>
              <a:tr h="319608"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1" u="none" strike="noStrike" dirty="0">
                          <a:solidFill>
                            <a:srgbClr val="1C449D"/>
                          </a:solidFill>
                          <a:effectLst/>
                          <a:latin typeface="+mj-ea"/>
                          <a:ea typeface="+mj-ea"/>
                          <a:cs typeface="Courier New" panose="02070309020205020404" pitchFamily="49" charset="0"/>
                        </a:rPr>
                        <a:t>or</a:t>
                      </a:r>
                      <a:endParaRPr lang="en-US" sz="1600" b="1" i="0" u="none" strike="noStrike" dirty="0">
                        <a:solidFill>
                          <a:srgbClr val="1C449D"/>
                        </a:solidFill>
                        <a:effectLst/>
                        <a:latin typeface="+mj-ea"/>
                        <a:ea typeface="+mj-ea"/>
                        <a:cs typeface="Courier New" panose="02070309020205020404" pitchFamily="49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logical operator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Lowest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947404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023EC8C-F148-7E43-A87E-C2946269BEAE}"/>
              </a:ext>
            </a:extLst>
          </p:cNvPr>
          <p:cNvCxnSpPr>
            <a:cxnSpLocks/>
          </p:cNvCxnSpPr>
          <p:nvPr/>
        </p:nvCxnSpPr>
        <p:spPr>
          <a:xfrm>
            <a:off x="8230014" y="2749317"/>
            <a:ext cx="0" cy="319608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E7B365B-EFA7-4D12-8789-64EA7FC93BC7}"/>
              </a:ext>
            </a:extLst>
          </p:cNvPr>
          <p:cNvSpPr txBox="1"/>
          <p:nvPr/>
        </p:nvSpPr>
        <p:spPr>
          <a:xfrm>
            <a:off x="7128490" y="3562527"/>
            <a:ext cx="4244359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latinLnBrk="1">
              <a:defRPr kumimoji="1" sz="1600">
                <a:latin typeface="Consolas" panose="020B0609020204030204" pitchFamily="49" charset="0"/>
                <a:ea typeface="+mj-ea"/>
                <a:cs typeface="Consolas" panose="020B0609020204030204" pitchFamily="49" charset="0"/>
              </a:defRPr>
            </a:lvl1pPr>
            <a:lvl2pPr marL="742950" indent="-285750">
              <a:defRPr kumimoji="1" sz="2000"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r>
              <a:rPr lang="en-US" altLang="ko-KR" dirty="0"/>
              <a:t>&gt;&gt;&gt; 2+3*-4**2	</a:t>
            </a:r>
            <a:r>
              <a:rPr lang="en-US" altLang="ko-KR" dirty="0">
                <a:solidFill>
                  <a:srgbClr val="C00000"/>
                </a:solidFill>
              </a:rPr>
              <a:t># 2 + (3 * -(4**2))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-46</a:t>
            </a:r>
          </a:p>
          <a:p>
            <a:r>
              <a:rPr lang="en-US" altLang="ko-KR" dirty="0"/>
              <a:t>&gt;&gt;&gt; -4**2		</a:t>
            </a:r>
            <a:r>
              <a:rPr lang="en-US" altLang="ko-KR" dirty="0">
                <a:solidFill>
                  <a:srgbClr val="C00000"/>
                </a:solidFill>
              </a:rPr>
              <a:t># -(4**2)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-16</a:t>
            </a:r>
          </a:p>
          <a:p>
            <a:r>
              <a:rPr lang="en-US" altLang="ko-KR" dirty="0"/>
              <a:t>&gt;&gt;&gt; (-4)**2		</a:t>
            </a:r>
            <a:r>
              <a:rPr lang="en-US" altLang="ko-KR" dirty="0">
                <a:solidFill>
                  <a:srgbClr val="C00000"/>
                </a:solidFill>
              </a:rPr>
              <a:t># (-4)**2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73069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B635E-428B-4F10-BCB9-E8963E7B7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연산</a:t>
            </a:r>
            <a:endParaRPr lang="en-US" altLang="ko-KR" dirty="0"/>
          </a:p>
          <a:p>
            <a:pPr lvl="1"/>
            <a:r>
              <a:rPr lang="ko-KR" altLang="en-US" dirty="0"/>
              <a:t>문자열 연결</a:t>
            </a:r>
            <a:r>
              <a:rPr lang="en-US" altLang="ko-KR" dirty="0"/>
              <a:t>(+), </a:t>
            </a:r>
            <a:r>
              <a:rPr lang="ko-KR" altLang="en-US" dirty="0"/>
              <a:t>문자열 반복</a:t>
            </a:r>
            <a:r>
              <a:rPr lang="en-US" altLang="ko-KR" dirty="0"/>
              <a:t>(*), </a:t>
            </a:r>
            <a:r>
              <a:rPr lang="ko-KR" altLang="en-US" dirty="0"/>
              <a:t>문자열 포함 검사</a:t>
            </a:r>
            <a:r>
              <a:rPr lang="en-US" altLang="ko-KR" dirty="0"/>
              <a:t>(in, not in)</a:t>
            </a:r>
          </a:p>
          <a:p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집합</a:t>
            </a:r>
            <a:r>
              <a:rPr lang="en-US" altLang="ko-KR" dirty="0"/>
              <a:t>, </a:t>
            </a:r>
            <a:r>
              <a:rPr lang="ko-KR" altLang="en-US" dirty="0" err="1"/>
              <a:t>사전형</a:t>
            </a:r>
            <a:r>
              <a:rPr lang="ko-KR" altLang="en-US" dirty="0"/>
              <a:t> 연산</a:t>
            </a:r>
            <a:endParaRPr lang="en-US" altLang="ko-KR" dirty="0"/>
          </a:p>
          <a:p>
            <a:pPr lvl="1"/>
            <a:r>
              <a:rPr lang="ko-KR" altLang="en-US" dirty="0"/>
              <a:t>리스트</a:t>
            </a:r>
            <a:r>
              <a:rPr lang="en-US" altLang="ko-KR" dirty="0"/>
              <a:t>: </a:t>
            </a:r>
            <a:r>
              <a:rPr lang="ko-KR" altLang="en-US" dirty="0"/>
              <a:t>연결</a:t>
            </a:r>
            <a:r>
              <a:rPr lang="en-US" altLang="ko-KR" dirty="0"/>
              <a:t>(+), </a:t>
            </a:r>
            <a:r>
              <a:rPr lang="ko-KR" altLang="en-US" dirty="0"/>
              <a:t>반복</a:t>
            </a:r>
            <a:r>
              <a:rPr lang="en-US" altLang="ko-KR" dirty="0"/>
              <a:t>(*), </a:t>
            </a:r>
            <a:r>
              <a:rPr lang="ko-KR" altLang="en-US" dirty="0"/>
              <a:t>포함검사</a:t>
            </a:r>
            <a:r>
              <a:rPr lang="en-US" altLang="ko-KR" dirty="0"/>
              <a:t>(in, not in), </a:t>
            </a:r>
            <a:r>
              <a:rPr lang="ko-KR" altLang="en-US" dirty="0"/>
              <a:t>인덱싱</a:t>
            </a:r>
            <a:r>
              <a:rPr lang="en-US" altLang="ko-KR" dirty="0"/>
              <a:t>, </a:t>
            </a:r>
            <a:r>
              <a:rPr lang="ko-KR" altLang="en-US" dirty="0" err="1"/>
              <a:t>슬라이싱</a:t>
            </a:r>
            <a:endParaRPr lang="en-US" altLang="ko-KR" dirty="0"/>
          </a:p>
          <a:p>
            <a:pPr lvl="1"/>
            <a:r>
              <a:rPr lang="ko-KR" altLang="en-US" dirty="0"/>
              <a:t>집합</a:t>
            </a:r>
            <a:r>
              <a:rPr lang="en-US" altLang="ko-KR" dirty="0"/>
              <a:t>: </a:t>
            </a:r>
            <a:r>
              <a:rPr lang="ko-KR" altLang="en-US" dirty="0"/>
              <a:t>합집합</a:t>
            </a:r>
            <a:r>
              <a:rPr lang="en-US" altLang="ko-KR" dirty="0"/>
              <a:t>, </a:t>
            </a:r>
            <a:r>
              <a:rPr lang="ko-KR" altLang="en-US" dirty="0"/>
              <a:t>교집합</a:t>
            </a:r>
            <a:r>
              <a:rPr lang="en-US" altLang="ko-KR" dirty="0"/>
              <a:t>, </a:t>
            </a:r>
            <a:r>
              <a:rPr lang="ko-KR" altLang="en-US" dirty="0" err="1"/>
              <a:t>차집합</a:t>
            </a:r>
            <a:r>
              <a:rPr lang="en-US" altLang="ko-KR" dirty="0"/>
              <a:t>, </a:t>
            </a:r>
            <a:r>
              <a:rPr lang="ko-KR" altLang="en-US" dirty="0"/>
              <a:t>멤버테스트 등</a:t>
            </a:r>
            <a:endParaRPr lang="en-US" altLang="ko-KR" dirty="0"/>
          </a:p>
          <a:p>
            <a:r>
              <a:rPr lang="en-US" altLang="ko-KR" dirty="0"/>
              <a:t>Series,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연산</a:t>
            </a:r>
            <a:endParaRPr lang="en-US" altLang="ko-KR" dirty="0"/>
          </a:p>
          <a:p>
            <a:pPr lvl="1"/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일괄 사칙연산</a:t>
            </a:r>
            <a:r>
              <a:rPr lang="en-US" altLang="ko-KR" dirty="0"/>
              <a:t>, </a:t>
            </a:r>
            <a:r>
              <a:rPr lang="ko-KR" altLang="en-US" dirty="0" err="1"/>
              <a:t>행렬곱</a:t>
            </a:r>
            <a:r>
              <a:rPr lang="ko-KR" altLang="en-US" dirty="0"/>
              <a:t> 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699DE7-B7C5-4D52-AC1F-B7521148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연산</a:t>
            </a:r>
          </a:p>
        </p:txBody>
      </p:sp>
    </p:spTree>
    <p:extLst>
      <p:ext uri="{BB962C8B-B14F-4D97-AF65-F5344CB8AC3E}">
        <p14:creationId xmlns:p14="http://schemas.microsoft.com/office/powerpoint/2010/main" val="386050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input( ) </a:t>
            </a:r>
            <a:r>
              <a:rPr lang="ko-KR" altLang="en-US" dirty="0"/>
              <a:t>함수는 필요한 데이터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/</a:t>
            </a:r>
            <a:r>
              <a:rPr lang="ko-KR" altLang="en-US" dirty="0"/>
              <a:t>실수</a:t>
            </a:r>
            <a:r>
              <a:rPr lang="en-US" altLang="ko-KR" dirty="0"/>
              <a:t>/</a:t>
            </a:r>
            <a:r>
              <a:rPr lang="ko-KR" altLang="en-US" dirty="0"/>
              <a:t>문자열 등</a:t>
            </a:r>
            <a:r>
              <a:rPr lang="en-US" altLang="ko-KR" dirty="0"/>
              <a:t>)</a:t>
            </a:r>
            <a:r>
              <a:rPr lang="ko-KR" altLang="en-US" dirty="0"/>
              <a:t>를 입력 받아 </a:t>
            </a:r>
            <a:r>
              <a:rPr lang="ko-KR" altLang="en-US" b="1" dirty="0">
                <a:solidFill>
                  <a:srgbClr val="C00000"/>
                </a:solidFill>
              </a:rPr>
              <a:t>문자열 데이터로 저장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정수형 데이터</a:t>
            </a:r>
            <a:r>
              <a:rPr lang="ko-KR" altLang="en-US" dirty="0"/>
              <a:t>로 처리하려면 </a:t>
            </a:r>
            <a:r>
              <a:rPr lang="ko-KR" altLang="en-US" dirty="0" err="1"/>
              <a:t>정수형으로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변환을 해주어야 함 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en-US" altLang="ko-KR" b="1" dirty="0" err="1">
                <a:solidFill>
                  <a:srgbClr val="C00000"/>
                </a:solidFill>
                <a:sym typeface="Wingdings" panose="05000000000000000000" pitchFamily="2" charset="2"/>
              </a:rPr>
              <a:t>int</a:t>
            </a:r>
            <a:r>
              <a:rPr lang="en-US" altLang="ko-KR" b="1" dirty="0">
                <a:solidFill>
                  <a:srgbClr val="C00000"/>
                </a:solidFill>
                <a:sym typeface="Wingdings" panose="05000000000000000000" pitchFamily="2" charset="2"/>
              </a:rPr>
              <a:t>( 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 입력 받기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4529" y="2340559"/>
            <a:ext cx="6641196" cy="24409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  <a:ea typeface="나눔스퀘어 ExtraBold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age = input("Enter your age: ")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Enter your age: </a:t>
            </a:r>
            <a:r>
              <a:rPr lang="pt-BR" altLang="ko-KR" dirty="0">
                <a:solidFill>
                  <a:srgbClr val="7030A0"/>
                </a:solidFill>
                <a:ea typeface="+mn-ea"/>
              </a:rPr>
              <a:t>22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type(age)</a:t>
            </a:r>
          </a:p>
          <a:p>
            <a:r>
              <a:rPr lang="pt-BR" altLang="ko-KR" dirty="0">
                <a:solidFill>
                  <a:srgbClr val="0070C0"/>
                </a:solidFill>
                <a:ea typeface="+mn-ea"/>
              </a:rPr>
              <a:t>&lt;class 'str'&gt;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age = int(age)	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#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입력 문자열을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ea typeface="+mn-ea"/>
              </a:rPr>
              <a:t>정수형으로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 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ea typeface="+mn-ea"/>
              </a:rPr>
              <a:t>자료형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ea typeface="+mn-ea"/>
              </a:rPr>
              <a:t> 변환</a:t>
            </a:r>
            <a:endParaRPr lang="en-US" altLang="ko-KR" dirty="0">
              <a:solidFill>
                <a:schemeClr val="accent6">
                  <a:lumMod val="75000"/>
                </a:schemeClr>
              </a:solidFill>
              <a:ea typeface="+mn-ea"/>
            </a:endParaRP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type(age)</a:t>
            </a:r>
          </a:p>
          <a:p>
            <a:r>
              <a:rPr lang="pt-BR" altLang="ko-KR" dirty="0">
                <a:solidFill>
                  <a:srgbClr val="0070C0"/>
                </a:solidFill>
                <a:ea typeface="+mn-ea"/>
              </a:rPr>
              <a:t>&lt;class </a:t>
            </a:r>
            <a:r>
              <a:rPr lang="pt-BR" altLang="ko-KR" sz="1400" dirty="0">
                <a:solidFill>
                  <a:srgbClr val="0070C0"/>
                </a:solidFill>
              </a:rPr>
              <a:t>'</a:t>
            </a:r>
            <a:r>
              <a:rPr lang="pt-BR" altLang="ko-KR" dirty="0">
                <a:solidFill>
                  <a:srgbClr val="0070C0"/>
                </a:solidFill>
                <a:ea typeface="+mn-ea"/>
              </a:rPr>
              <a:t>int'&gt;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4429" y="4581526"/>
            <a:ext cx="6641196" cy="141909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>
              <a:lnSpc>
                <a:spcPct val="140000"/>
              </a:lnSpc>
              <a:defRPr sz="1600">
                <a:latin typeface="Consolas" panose="020B0609020204030204" pitchFamily="49" charset="0"/>
                <a:ea typeface="나눔스퀘어 ExtraBold" panose="020B0600000101010101" pitchFamily="50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age = </a:t>
            </a:r>
            <a:r>
              <a:rPr lang="en-US" altLang="ko-KR" dirty="0" err="1">
                <a:solidFill>
                  <a:srgbClr val="C00000"/>
                </a:solidFill>
                <a:ea typeface="+mn-ea"/>
              </a:rPr>
              <a:t>int</a:t>
            </a:r>
            <a:r>
              <a:rPr lang="en-US" altLang="ko-KR" dirty="0">
                <a:solidFill>
                  <a:srgbClr val="C00000"/>
                </a:solidFill>
                <a:ea typeface="+mn-ea"/>
              </a:rPr>
              <a:t>(</a:t>
            </a:r>
            <a:r>
              <a:rPr lang="pt-BR" altLang="ko-KR" dirty="0">
                <a:solidFill>
                  <a:schemeClr val="tx1"/>
                </a:solidFill>
                <a:ea typeface="+mn-ea"/>
              </a:rPr>
              <a:t>input("Enter your age: ")</a:t>
            </a:r>
            <a:r>
              <a:rPr lang="pt-BR" altLang="ko-KR" dirty="0">
                <a:solidFill>
                  <a:srgbClr val="C00000"/>
                </a:solidFill>
                <a:ea typeface="+mn-ea"/>
              </a:rPr>
              <a:t>)	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#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</a:rPr>
              <a:t>바로 정수로 변환</a:t>
            </a:r>
            <a:endParaRPr lang="pt-BR" altLang="ko-KR" dirty="0">
              <a:solidFill>
                <a:srgbClr val="C00000"/>
              </a:solidFill>
              <a:ea typeface="+mn-ea"/>
            </a:endParaRP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Enter your age: </a:t>
            </a:r>
            <a:r>
              <a:rPr lang="pt-BR" altLang="ko-KR" dirty="0">
                <a:solidFill>
                  <a:srgbClr val="7030A0"/>
                </a:solidFill>
                <a:ea typeface="+mn-ea"/>
              </a:rPr>
              <a:t>22</a:t>
            </a:r>
          </a:p>
          <a:p>
            <a:r>
              <a:rPr lang="pt-BR" altLang="ko-KR" dirty="0">
                <a:solidFill>
                  <a:schemeClr val="tx1"/>
                </a:solidFill>
                <a:ea typeface="+mn-ea"/>
              </a:rPr>
              <a:t>&gt;&gt;&gt; type(age)</a:t>
            </a:r>
          </a:p>
          <a:p>
            <a:r>
              <a:rPr lang="pt-BR" altLang="ko-KR" dirty="0">
                <a:solidFill>
                  <a:srgbClr val="0070C0"/>
                </a:solidFill>
                <a:ea typeface="+mn-ea"/>
              </a:rPr>
              <a:t>&lt;class </a:t>
            </a:r>
            <a:r>
              <a:rPr lang="pt-BR" altLang="ko-KR" sz="1400" dirty="0">
                <a:solidFill>
                  <a:srgbClr val="0070C0"/>
                </a:solidFill>
              </a:rPr>
              <a:t>'</a:t>
            </a:r>
            <a:r>
              <a:rPr lang="pt-BR" altLang="ko-KR" dirty="0">
                <a:solidFill>
                  <a:srgbClr val="0070C0"/>
                </a:solidFill>
                <a:ea typeface="+mn-ea"/>
              </a:rPr>
              <a:t>int'&gt;</a:t>
            </a:r>
          </a:p>
        </p:txBody>
      </p:sp>
      <p:sp>
        <p:nvSpPr>
          <p:cNvPr id="7" name="위로 굽은 화살표 6"/>
          <p:cNvSpPr/>
          <p:nvPr/>
        </p:nvSpPr>
        <p:spPr>
          <a:xfrm rot="5400000">
            <a:off x="2814391" y="4596060"/>
            <a:ext cx="542925" cy="1123460"/>
          </a:xfrm>
          <a:prstGeom prst="bentUpArrow">
            <a:avLst>
              <a:gd name="adj1" fmla="val 26755"/>
              <a:gd name="adj2" fmla="val 25000"/>
              <a:gd name="adj3" fmla="val 4429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85925" y="5429252"/>
            <a:ext cx="2464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1439B"/>
                </a:solidFill>
              </a:rPr>
              <a:t>입력과 </a:t>
            </a:r>
            <a:r>
              <a:rPr lang="ko-KR" altLang="en-US" sz="1600" b="1" dirty="0" err="1">
                <a:solidFill>
                  <a:srgbClr val="21439B"/>
                </a:solidFill>
              </a:rPr>
              <a:t>자료형</a:t>
            </a:r>
            <a:r>
              <a:rPr lang="ko-KR" altLang="en-US" sz="1600" b="1" dirty="0">
                <a:solidFill>
                  <a:srgbClr val="21439B"/>
                </a:solidFill>
              </a:rPr>
              <a:t> 변환을 </a:t>
            </a:r>
            <a:endParaRPr lang="en-US" altLang="ko-KR" sz="1600" b="1" dirty="0">
              <a:solidFill>
                <a:srgbClr val="21439B"/>
              </a:solidFill>
            </a:endParaRPr>
          </a:p>
          <a:p>
            <a:pPr algn="ctr"/>
            <a:r>
              <a:rPr lang="ko-KR" altLang="en-US" sz="1600" b="1" dirty="0">
                <a:solidFill>
                  <a:srgbClr val="21439B"/>
                </a:solidFill>
              </a:rPr>
              <a:t>한 번에 처리</a:t>
            </a:r>
          </a:p>
        </p:txBody>
      </p:sp>
    </p:spTree>
    <p:extLst>
      <p:ext uri="{BB962C8B-B14F-4D97-AF65-F5344CB8AC3E}">
        <p14:creationId xmlns:p14="http://schemas.microsoft.com/office/powerpoint/2010/main" val="1722698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8310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CB281F-8259-434E-AE6D-A9E04D7B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x-none" altLang="en-US" dirty="0"/>
              <a:t>학습</a:t>
            </a:r>
            <a:r>
              <a:rPr kumimoji="1" lang="ko-KR" altLang="en-US" dirty="0"/>
              <a:t> 목차</a:t>
            </a:r>
            <a:endParaRPr kumimoji="1" lang="x-none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03A61-F0F8-5C47-B8E5-7991B4C44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 조건과 </a:t>
            </a:r>
            <a:r>
              <a:rPr kumimoji="1" lang="ko-KR" altLang="en-US" dirty="0" err="1"/>
              <a:t>조건문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 블록</a:t>
            </a:r>
            <a:endParaRPr kumimoji="1" lang="en-US" altLang="ko-KR" dirty="0"/>
          </a:p>
          <a:p>
            <a:r>
              <a:rPr kumimoji="1" lang="en-US" altLang="en-US" dirty="0"/>
              <a:t> </a:t>
            </a:r>
            <a:r>
              <a:rPr kumimoji="1" lang="ko-KR" altLang="en-US" dirty="0" err="1"/>
              <a:t>조건문의</a:t>
            </a:r>
            <a:r>
              <a:rPr kumimoji="1" lang="ko-KR" altLang="en-US" dirty="0"/>
              <a:t> 종류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7727165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조건과 </a:t>
            </a:r>
            <a:r>
              <a:rPr kumimoji="1" lang="ko-KR" altLang="en-US" dirty="0" err="1"/>
              <a:t>조건문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0783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순차 구조 </a:t>
            </a:r>
            <a:r>
              <a:rPr lang="en-US" altLang="ko-KR" dirty="0"/>
              <a:t>(sequence) : </a:t>
            </a:r>
            <a:r>
              <a:rPr lang="ko-KR" altLang="en-US" dirty="0"/>
              <a:t>명령들이 순차적으로 실행되는 구조</a:t>
            </a:r>
            <a:endParaRPr lang="en-US" altLang="ko-KR" dirty="0"/>
          </a:p>
          <a:p>
            <a:r>
              <a:rPr lang="ko-KR" altLang="en-US" dirty="0"/>
              <a:t>선택 구조 </a:t>
            </a:r>
            <a:r>
              <a:rPr lang="en-US" altLang="ko-KR" dirty="0"/>
              <a:t>(selection) : </a:t>
            </a:r>
            <a:r>
              <a:rPr lang="ko-KR" altLang="en-US" dirty="0"/>
              <a:t>둘 중의 하나의 명령을 선택하여 실행되는 구조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조건문</a:t>
            </a:r>
            <a:endParaRPr lang="en-US" altLang="ko-KR" dirty="0"/>
          </a:p>
          <a:p>
            <a:r>
              <a:rPr lang="ko-KR" altLang="en-US" dirty="0"/>
              <a:t>반복 구조 </a:t>
            </a:r>
            <a:r>
              <a:rPr lang="en-US" altLang="ko-KR" dirty="0"/>
              <a:t>(iteration) : </a:t>
            </a:r>
            <a:r>
              <a:rPr lang="ko-KR" altLang="en-US" dirty="0"/>
              <a:t>동일한 명령이 반복되면서 실행되는 구조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 err="1">
                <a:sym typeface="Wingdings" panose="05000000000000000000" pitchFamily="2" charset="2"/>
              </a:rPr>
              <a:t>반복문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기본 제어 구조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3C809F-976C-D049-9746-361BD36B774C}"/>
              </a:ext>
            </a:extLst>
          </p:cNvPr>
          <p:cNvGrpSpPr/>
          <p:nvPr/>
        </p:nvGrpSpPr>
        <p:grpSpPr>
          <a:xfrm>
            <a:off x="1638370" y="3304768"/>
            <a:ext cx="6685996" cy="2386186"/>
            <a:chOff x="1360964" y="3258443"/>
            <a:chExt cx="6685996" cy="23861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BAF1B9-2073-E347-82FF-5B7091B0A769}"/>
                </a:ext>
              </a:extLst>
            </p:cNvPr>
            <p:cNvSpPr txBox="1"/>
            <p:nvPr/>
          </p:nvSpPr>
          <p:spPr>
            <a:xfrm>
              <a:off x="1400817" y="325844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600" dirty="0"/>
                <a:t>순차구조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0C943C-C6AE-3347-9DE2-152A5573B7B6}"/>
                </a:ext>
              </a:extLst>
            </p:cNvPr>
            <p:cNvSpPr txBox="1"/>
            <p:nvPr/>
          </p:nvSpPr>
          <p:spPr>
            <a:xfrm>
              <a:off x="3430633" y="325844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600" dirty="0"/>
                <a:t>선택구조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8EB4BB-75B6-FE41-8967-89AD72988F72}"/>
                </a:ext>
              </a:extLst>
            </p:cNvPr>
            <p:cNvSpPr txBox="1"/>
            <p:nvPr/>
          </p:nvSpPr>
          <p:spPr>
            <a:xfrm>
              <a:off x="6510812" y="325844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x-none" altLang="en-US" sz="1600" dirty="0"/>
                <a:t>반복구조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2A4526D9-A69A-A440-B8CC-BD260C786760}"/>
                </a:ext>
              </a:extLst>
            </p:cNvPr>
            <p:cNvGrpSpPr/>
            <p:nvPr/>
          </p:nvGrpSpPr>
          <p:grpSpPr>
            <a:xfrm>
              <a:off x="3366837" y="3631546"/>
              <a:ext cx="2410328" cy="1740418"/>
              <a:chOff x="3366837" y="3808516"/>
              <a:chExt cx="2410328" cy="1740418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CC1252A0-8685-064D-9DD4-0BD25BEC4D5F}"/>
                  </a:ext>
                </a:extLst>
              </p:cNvPr>
              <p:cNvSpPr/>
              <p:nvPr/>
            </p:nvSpPr>
            <p:spPr>
              <a:xfrm>
                <a:off x="3366837" y="4965251"/>
                <a:ext cx="1084524" cy="321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D44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8E6DEEA-63F7-1045-9631-824548EE9613}"/>
                  </a:ext>
                </a:extLst>
              </p:cNvPr>
              <p:cNvSpPr/>
              <p:nvPr/>
            </p:nvSpPr>
            <p:spPr>
              <a:xfrm>
                <a:off x="4692641" y="4965251"/>
                <a:ext cx="1084524" cy="321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D44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/>
              </a:p>
            </p:txBody>
          </p:sp>
          <p:sp>
            <p:nvSpPr>
              <p:cNvPr id="28" name="다이아몬드 27">
                <a:extLst>
                  <a:ext uri="{FF2B5EF4-FFF2-40B4-BE49-F238E27FC236}">
                    <a16:creationId xmlns:a16="http://schemas.microsoft.com/office/drawing/2014/main" id="{1B32B36B-9858-A246-86A0-266F61A2AF44}"/>
                  </a:ext>
                </a:extLst>
              </p:cNvPr>
              <p:cNvSpPr/>
              <p:nvPr/>
            </p:nvSpPr>
            <p:spPr>
              <a:xfrm>
                <a:off x="3366837" y="4075652"/>
                <a:ext cx="1079527" cy="435935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rgbClr val="1D44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/>
              </a:p>
            </p:txBody>
          </p:sp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08FA980D-25BF-474C-9A77-6257A7989A13}"/>
                  </a:ext>
                </a:extLst>
              </p:cNvPr>
              <p:cNvCxnSpPr/>
              <p:nvPr/>
            </p:nvCxnSpPr>
            <p:spPr>
              <a:xfrm>
                <a:off x="3909098" y="3808516"/>
                <a:ext cx="0" cy="262031"/>
              </a:xfrm>
              <a:prstGeom prst="straightConnector1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889134D3-FB61-EB48-BF02-1AFB568F35FA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>
                <a:off x="3909098" y="4500610"/>
                <a:ext cx="1" cy="464641"/>
              </a:xfrm>
              <a:prstGeom prst="straightConnector1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C6E6DD5B-B799-B04D-B94C-A41977E3779C}"/>
                  </a:ext>
                </a:extLst>
              </p:cNvPr>
              <p:cNvCxnSpPr/>
              <p:nvPr/>
            </p:nvCxnSpPr>
            <p:spPr>
              <a:xfrm>
                <a:off x="3923273" y="5286903"/>
                <a:ext cx="0" cy="262031"/>
              </a:xfrm>
              <a:prstGeom prst="straightConnector1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꺾인 연결선[E] 31">
                <a:extLst>
                  <a:ext uri="{FF2B5EF4-FFF2-40B4-BE49-F238E27FC236}">
                    <a16:creationId xmlns:a16="http://schemas.microsoft.com/office/drawing/2014/main" id="{555073F5-B338-6B42-AB2A-31C571C4C9E9}"/>
                  </a:ext>
                </a:extLst>
              </p:cNvPr>
              <p:cNvCxnSpPr>
                <a:cxnSpLocks/>
                <a:stCxn id="28" idx="3"/>
                <a:endCxn id="27" idx="0"/>
              </p:cNvCxnSpPr>
              <p:nvPr/>
            </p:nvCxnSpPr>
            <p:spPr>
              <a:xfrm>
                <a:off x="4446364" y="4293620"/>
                <a:ext cx="788539" cy="671631"/>
              </a:xfrm>
              <a:prstGeom prst="bentConnector2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꺾인 연결선[E] 32">
                <a:extLst>
                  <a:ext uri="{FF2B5EF4-FFF2-40B4-BE49-F238E27FC236}">
                    <a16:creationId xmlns:a16="http://schemas.microsoft.com/office/drawing/2014/main" id="{1AD803A5-2617-D24D-92BA-0400D84670AC}"/>
                  </a:ext>
                </a:extLst>
              </p:cNvPr>
              <p:cNvCxnSpPr>
                <a:stCxn id="27" idx="2"/>
              </p:cNvCxnSpPr>
              <p:nvPr/>
            </p:nvCxnSpPr>
            <p:spPr>
              <a:xfrm rot="5400000">
                <a:off x="4588080" y="4771095"/>
                <a:ext cx="131014" cy="1162633"/>
              </a:xfrm>
              <a:prstGeom prst="bentConnector2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CCCDC3B-2FC2-C84B-BADC-8777A5202EEB}"/>
                  </a:ext>
                </a:extLst>
              </p:cNvPr>
              <p:cNvSpPr txBox="1"/>
              <p:nvPr/>
            </p:nvSpPr>
            <p:spPr>
              <a:xfrm>
                <a:off x="4490860" y="4012582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x-none" altLang="en-US" sz="1100" dirty="0">
                    <a:solidFill>
                      <a:srgbClr val="22408F"/>
                    </a:solidFill>
                  </a:rPr>
                  <a:t>거짓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2877FA-AE81-A342-A964-0439C4434291}"/>
                  </a:ext>
                </a:extLst>
              </p:cNvPr>
              <p:cNvSpPr txBox="1"/>
              <p:nvPr/>
            </p:nvSpPr>
            <p:spPr>
              <a:xfrm>
                <a:off x="3550050" y="4527325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x-none" altLang="en-US" sz="1100" dirty="0">
                    <a:solidFill>
                      <a:srgbClr val="22408F"/>
                    </a:solidFill>
                  </a:rPr>
                  <a:t>참</a:t>
                </a: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DF9BC36-F225-2742-ABDE-F8730255E4A6}"/>
                </a:ext>
              </a:extLst>
            </p:cNvPr>
            <p:cNvGrpSpPr/>
            <p:nvPr/>
          </p:nvGrpSpPr>
          <p:grpSpPr>
            <a:xfrm>
              <a:off x="1360964" y="3631546"/>
              <a:ext cx="1084524" cy="2013083"/>
              <a:chOff x="1360964" y="3535852"/>
              <a:chExt cx="1084524" cy="201308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1905CE26-0518-C448-A884-EDE6B9833243}"/>
                  </a:ext>
                </a:extLst>
              </p:cNvPr>
              <p:cNvSpPr/>
              <p:nvPr/>
            </p:nvSpPr>
            <p:spPr>
              <a:xfrm>
                <a:off x="1360964" y="3797883"/>
                <a:ext cx="1084524" cy="321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D44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1E2A6C8-02B9-9E49-A460-BC4DD4582926}"/>
                  </a:ext>
                </a:extLst>
              </p:cNvPr>
              <p:cNvSpPr/>
              <p:nvPr/>
            </p:nvSpPr>
            <p:spPr>
              <a:xfrm>
                <a:off x="1360964" y="4381567"/>
                <a:ext cx="1084524" cy="321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D44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1DFBD17-AFAA-144A-8822-366444C2DEEF}"/>
                  </a:ext>
                </a:extLst>
              </p:cNvPr>
              <p:cNvSpPr/>
              <p:nvPr/>
            </p:nvSpPr>
            <p:spPr>
              <a:xfrm>
                <a:off x="1360964" y="4965251"/>
                <a:ext cx="1084524" cy="321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D44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/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AF0DAECA-E326-9D43-B1E1-79F3E1149EA1}"/>
                  </a:ext>
                </a:extLst>
              </p:cNvPr>
              <p:cNvCxnSpPr>
                <a:stCxn id="19" idx="2"/>
                <a:endCxn id="20" idx="0"/>
              </p:cNvCxnSpPr>
              <p:nvPr/>
            </p:nvCxnSpPr>
            <p:spPr>
              <a:xfrm>
                <a:off x="1903226" y="4119536"/>
                <a:ext cx="0" cy="262031"/>
              </a:xfrm>
              <a:prstGeom prst="straightConnector1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CC725C3A-E7C8-9349-A5B8-05C793E88B92}"/>
                  </a:ext>
                </a:extLst>
              </p:cNvPr>
              <p:cNvCxnSpPr/>
              <p:nvPr/>
            </p:nvCxnSpPr>
            <p:spPr>
              <a:xfrm>
                <a:off x="1903226" y="4703220"/>
                <a:ext cx="0" cy="262031"/>
              </a:xfrm>
              <a:prstGeom prst="straightConnector1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12E35CED-F795-3342-A08E-E59A4E86395B}"/>
                  </a:ext>
                </a:extLst>
              </p:cNvPr>
              <p:cNvCxnSpPr/>
              <p:nvPr/>
            </p:nvCxnSpPr>
            <p:spPr>
              <a:xfrm>
                <a:off x="1903226" y="5286904"/>
                <a:ext cx="0" cy="262031"/>
              </a:xfrm>
              <a:prstGeom prst="straightConnector1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590FF29F-FEAD-0941-A0F8-4E947911EA8A}"/>
                  </a:ext>
                </a:extLst>
              </p:cNvPr>
              <p:cNvCxnSpPr/>
              <p:nvPr/>
            </p:nvCxnSpPr>
            <p:spPr>
              <a:xfrm>
                <a:off x="1903226" y="3535852"/>
                <a:ext cx="0" cy="262031"/>
              </a:xfrm>
              <a:prstGeom prst="straightConnector1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40F5905-59BC-5243-A1D4-B4C0247748A1}"/>
                </a:ext>
              </a:extLst>
            </p:cNvPr>
            <p:cNvGrpSpPr/>
            <p:nvPr/>
          </p:nvGrpSpPr>
          <p:grpSpPr>
            <a:xfrm>
              <a:off x="6452235" y="3631546"/>
              <a:ext cx="1594725" cy="1746453"/>
              <a:chOff x="6452235" y="3797975"/>
              <a:chExt cx="1594725" cy="1746453"/>
            </a:xfrm>
          </p:grpSpPr>
          <p:sp>
            <p:nvSpPr>
              <p:cNvPr id="11" name="다이아몬드 10">
                <a:extLst>
                  <a:ext uri="{FF2B5EF4-FFF2-40B4-BE49-F238E27FC236}">
                    <a16:creationId xmlns:a16="http://schemas.microsoft.com/office/drawing/2014/main" id="{9F6B2870-059E-0C47-8D1C-A6F41FE65DCB}"/>
                  </a:ext>
                </a:extLst>
              </p:cNvPr>
              <p:cNvSpPr/>
              <p:nvPr/>
            </p:nvSpPr>
            <p:spPr>
              <a:xfrm>
                <a:off x="6452235" y="4075652"/>
                <a:ext cx="1079527" cy="435935"/>
              </a:xfrm>
              <a:prstGeom prst="diamond">
                <a:avLst/>
              </a:prstGeom>
              <a:solidFill>
                <a:schemeClr val="bg1"/>
              </a:solidFill>
              <a:ln>
                <a:solidFill>
                  <a:srgbClr val="1D44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112C88A-5ABE-BD4F-B42E-B42463A55AE2}"/>
                  </a:ext>
                </a:extLst>
              </p:cNvPr>
              <p:cNvSpPr/>
              <p:nvPr/>
            </p:nvSpPr>
            <p:spPr>
              <a:xfrm>
                <a:off x="6452235" y="4952658"/>
                <a:ext cx="1084524" cy="321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D44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x-none" altLang="en-US"/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0DE617CC-AD5E-C246-9BE5-45057CF524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8405" y="4500610"/>
                <a:ext cx="1" cy="464641"/>
              </a:xfrm>
              <a:prstGeom prst="straightConnector1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꺾인 연결선[E] 13">
                <a:extLst>
                  <a:ext uri="{FF2B5EF4-FFF2-40B4-BE49-F238E27FC236}">
                    <a16:creationId xmlns:a16="http://schemas.microsoft.com/office/drawing/2014/main" id="{7657CC09-C36B-B843-802B-A97F5897952F}"/>
                  </a:ext>
                </a:extLst>
              </p:cNvPr>
              <p:cNvCxnSpPr>
                <a:cxnSpLocks/>
                <a:stCxn id="12" idx="2"/>
                <a:endCxn id="11" idx="1"/>
              </p:cNvCxnSpPr>
              <p:nvPr/>
            </p:nvCxnSpPr>
            <p:spPr>
              <a:xfrm rot="5400000" flipH="1">
                <a:off x="6233020" y="4512835"/>
                <a:ext cx="980691" cy="542262"/>
              </a:xfrm>
              <a:prstGeom prst="bentConnector4">
                <a:avLst>
                  <a:gd name="adj1" fmla="val -23310"/>
                  <a:gd name="adj2" fmla="val 142157"/>
                </a:avLst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꺾인 연결선[E] 14">
                <a:extLst>
                  <a:ext uri="{FF2B5EF4-FFF2-40B4-BE49-F238E27FC236}">
                    <a16:creationId xmlns:a16="http://schemas.microsoft.com/office/drawing/2014/main" id="{C9E3BB7C-37DF-B446-A90B-6238CF2CA9B0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7531762" y="4293620"/>
                <a:ext cx="251274" cy="1250808"/>
              </a:xfrm>
              <a:prstGeom prst="bentConnector2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98A4069-FEAF-E241-89DD-C9684895F265}"/>
                  </a:ext>
                </a:extLst>
              </p:cNvPr>
              <p:cNvSpPr txBox="1"/>
              <p:nvPr/>
            </p:nvSpPr>
            <p:spPr>
              <a:xfrm>
                <a:off x="6564398" y="4584194"/>
                <a:ext cx="32573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x-none" altLang="en-US" sz="1100" dirty="0">
                    <a:solidFill>
                      <a:srgbClr val="22408F"/>
                    </a:solidFill>
                  </a:rPr>
                  <a:t>참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C53094-B371-D24A-B27F-FC0F49028D5A}"/>
                  </a:ext>
                </a:extLst>
              </p:cNvPr>
              <p:cNvSpPr txBox="1"/>
              <p:nvPr/>
            </p:nvSpPr>
            <p:spPr>
              <a:xfrm>
                <a:off x="7580166" y="4002041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x-none" altLang="en-US" sz="1100" dirty="0">
                    <a:solidFill>
                      <a:srgbClr val="22408F"/>
                    </a:solidFill>
                  </a:rPr>
                  <a:t>거짓</a:t>
                </a: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69B195B0-109F-304C-8D05-91F57F6C17C7}"/>
                  </a:ext>
                </a:extLst>
              </p:cNvPr>
              <p:cNvCxnSpPr/>
              <p:nvPr/>
            </p:nvCxnSpPr>
            <p:spPr>
              <a:xfrm>
                <a:off x="6998405" y="3797975"/>
                <a:ext cx="0" cy="262031"/>
              </a:xfrm>
              <a:prstGeom prst="straightConnector1">
                <a:avLst/>
              </a:prstGeom>
              <a:ln>
                <a:solidFill>
                  <a:srgbClr val="1D449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51157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문제를 해결할 때 어떤 </a:t>
            </a:r>
            <a:r>
              <a:rPr lang="ko-KR" altLang="en-US" b="1" dirty="0">
                <a:solidFill>
                  <a:srgbClr val="C00000"/>
                </a:solidFill>
              </a:rPr>
              <a:t>조건</a:t>
            </a:r>
            <a:r>
              <a:rPr lang="ko-KR" altLang="en-US" dirty="0"/>
              <a:t>에 따라서</a:t>
            </a:r>
            <a:br>
              <a:rPr lang="en-US" altLang="ko-KR" dirty="0"/>
            </a:br>
            <a:r>
              <a:rPr lang="ko-KR" altLang="en-US" dirty="0"/>
              <a:t>두 개 이상의 실행 경로 가운데 하나를 </a:t>
            </a:r>
            <a:r>
              <a:rPr lang="ko-KR" altLang="en-US" b="1" dirty="0">
                <a:solidFill>
                  <a:srgbClr val="C00000"/>
                </a:solidFill>
              </a:rPr>
              <a:t>선택</a:t>
            </a:r>
            <a:r>
              <a:rPr lang="ko-KR" altLang="en-US" dirty="0"/>
              <a:t>해야 하는 경우 발생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308312B-CA6A-4C4E-8AD7-5BC33EED45D7}"/>
              </a:ext>
            </a:extLst>
          </p:cNvPr>
          <p:cNvGrpSpPr/>
          <p:nvPr/>
        </p:nvGrpSpPr>
        <p:grpSpPr>
          <a:xfrm>
            <a:off x="2314357" y="2283955"/>
            <a:ext cx="6760855" cy="3147137"/>
            <a:chOff x="1000394" y="2331850"/>
            <a:chExt cx="6760855" cy="3147137"/>
          </a:xfrm>
        </p:grpSpPr>
        <p:pic>
          <p:nvPicPr>
            <p:cNvPr id="5" name="그래픽 9">
              <a:extLst>
                <a:ext uri="{FF2B5EF4-FFF2-40B4-BE49-F238E27FC236}">
                  <a16:creationId xmlns:a16="http://schemas.microsoft.com/office/drawing/2014/main" id="{1C51BE87-BFC8-9446-AB70-E6A7CE9A6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781" t="16088" r="43821" b="22725"/>
            <a:stretch/>
          </p:blipFill>
          <p:spPr>
            <a:xfrm>
              <a:off x="5196469" y="2331850"/>
              <a:ext cx="2564780" cy="3147137"/>
            </a:xfrm>
            <a:prstGeom prst="rect">
              <a:avLst/>
            </a:prstGeom>
          </p:spPr>
        </p:pic>
        <p:pic>
          <p:nvPicPr>
            <p:cNvPr id="6" name="그래픽 11">
              <a:extLst>
                <a:ext uri="{FF2B5EF4-FFF2-40B4-BE49-F238E27FC236}">
                  <a16:creationId xmlns:a16="http://schemas.microsoft.com/office/drawing/2014/main" id="{590D5E4A-80EA-BE41-9BF1-558FFBA86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1301" t="10434" r="35690" b="42737"/>
            <a:stretch/>
          </p:blipFill>
          <p:spPr>
            <a:xfrm>
              <a:off x="1000394" y="2823749"/>
              <a:ext cx="3635297" cy="2408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6502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선택 구조가 없다면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프로그램은 항상 동일한 동작만을 할 것임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자율 주행 자동차 프로그램이 신호등이나 전방 장애물에 따라서</a:t>
            </a:r>
            <a:br>
              <a:rPr lang="en-US" altLang="ko-KR" dirty="0"/>
            </a:br>
            <a:r>
              <a:rPr lang="ko-KR" altLang="en-US" dirty="0"/>
              <a:t>동작을 다르게 하지 않는다면 어떻게 될까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조건문</a:t>
            </a:r>
            <a:r>
              <a:rPr lang="ko-KR" altLang="en-US" dirty="0"/>
              <a:t> 종류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65968" y="4055241"/>
            <a:ext cx="4256320" cy="2123928"/>
            <a:chOff x="878567" y="4219041"/>
            <a:chExt cx="4256320" cy="2123928"/>
          </a:xfrm>
        </p:grpSpPr>
        <p:sp>
          <p:nvSpPr>
            <p:cNvPr id="12" name="다이아몬드 11"/>
            <p:cNvSpPr/>
            <p:nvPr/>
          </p:nvSpPr>
          <p:spPr>
            <a:xfrm>
              <a:off x="878567" y="4602547"/>
              <a:ext cx="1618201" cy="673266"/>
            </a:xfrm>
            <a:prstGeom prst="diamond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900215" y="5204350"/>
              <a:ext cx="2234672" cy="486888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print(</a:t>
              </a:r>
              <a:r>
                <a:rPr lang="en-US" altLang="ko-KR" dirty="0">
                  <a:solidFill>
                    <a:schemeClr val="tx1"/>
                  </a:solidFill>
                </a:rPr>
                <a:t>"Good job!"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56487" y="4748168"/>
              <a:ext cx="1451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score &gt; 90</a:t>
              </a:r>
              <a:endParaRPr lang="ko-KR" altLang="en-US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cxnSp>
          <p:nvCxnSpPr>
            <p:cNvPr id="16" name="직선 화살표 연결선 15"/>
            <p:cNvCxnSpPr>
              <a:endCxn id="12" idx="0"/>
            </p:cNvCxnSpPr>
            <p:nvPr/>
          </p:nvCxnSpPr>
          <p:spPr>
            <a:xfrm>
              <a:off x="1687667" y="4219041"/>
              <a:ext cx="1" cy="38350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441953" y="4629605"/>
              <a:ext cx="5757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True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19" name="직선 화살표 연결선 18"/>
            <p:cNvCxnSpPr>
              <a:stCxn id="12" idx="2"/>
            </p:cNvCxnSpPr>
            <p:nvPr/>
          </p:nvCxnSpPr>
          <p:spPr>
            <a:xfrm flipH="1">
              <a:off x="1676528" y="5275813"/>
              <a:ext cx="11140" cy="1067156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66870" y="5207376"/>
              <a:ext cx="6365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False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F8BD8EF-250E-A941-ACF7-381F7775C61E}"/>
              </a:ext>
            </a:extLst>
          </p:cNvPr>
          <p:cNvGrpSpPr/>
          <p:nvPr/>
        </p:nvGrpSpPr>
        <p:grpSpPr>
          <a:xfrm>
            <a:off x="6165795" y="4209471"/>
            <a:ext cx="4197704" cy="1901055"/>
            <a:chOff x="2586683" y="3912045"/>
            <a:chExt cx="4197704" cy="1901055"/>
          </a:xfrm>
        </p:grpSpPr>
        <p:sp>
          <p:nvSpPr>
            <p:cNvPr id="23" name="직사각형 22"/>
            <p:cNvSpPr/>
            <p:nvPr/>
          </p:nvSpPr>
          <p:spPr>
            <a:xfrm>
              <a:off x="2586683" y="4743124"/>
              <a:ext cx="1617768" cy="486888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altLang="ko-KR" dirty="0">
                  <a:solidFill>
                    <a:schemeClr val="tx1"/>
                  </a:solidFill>
                </a:rPr>
                <a:t>"Pass!"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166619" y="4737977"/>
              <a:ext cx="1617768" cy="494420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print(</a:t>
              </a:r>
              <a:r>
                <a:rPr lang="en-US" altLang="ko-KR" dirty="0">
                  <a:solidFill>
                    <a:schemeClr val="tx1"/>
                  </a:solidFill>
                </a:rPr>
                <a:t>"Fail!"</a:t>
              </a:r>
              <a:r>
                <a:rPr lang="en-US" altLang="ko-KR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5" name="다이아몬드 24"/>
            <p:cNvSpPr/>
            <p:nvPr/>
          </p:nvSpPr>
          <p:spPr>
            <a:xfrm>
              <a:off x="3916178" y="3943966"/>
              <a:ext cx="1633502" cy="619691"/>
            </a:xfrm>
            <a:prstGeom prst="diamond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800"/>
                </a:lnSpc>
              </a:pPr>
              <a:endParaRPr lang="ko-KR" altLang="en-US" sz="20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86568" y="4059904"/>
              <a:ext cx="1451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70C0"/>
                  </a:solidFill>
                  <a:latin typeface="Consolas" panose="020B0609020204030204" pitchFamily="49" charset="0"/>
                  <a:ea typeface="+mj-ea"/>
                  <a:cs typeface="Consolas" panose="020B0609020204030204" pitchFamily="49" charset="0"/>
                </a:rPr>
                <a:t>score &gt; 60</a:t>
              </a:r>
              <a:endParaRPr lang="ko-KR" altLang="en-US" dirty="0">
                <a:solidFill>
                  <a:srgbClr val="0070C0"/>
                </a:solidFill>
                <a:latin typeface="Consolas" panose="020B0609020204030204" pitchFamily="49" charset="0"/>
                <a:ea typeface="+mj-ea"/>
                <a:cs typeface="Consolas" panose="020B0609020204030204" pitchFamily="49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95411" y="3926779"/>
              <a:ext cx="6365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False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93847" y="3912045"/>
              <a:ext cx="6586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latin typeface="+mj-ea"/>
                  <a:ea typeface="+mj-ea"/>
                </a:rPr>
                <a:t>True</a:t>
              </a:r>
              <a:endParaRPr lang="ko-KR" altLang="en-US" sz="1600" dirty="0">
                <a:latin typeface="+mj-ea"/>
                <a:ea typeface="+mj-ea"/>
              </a:endParaRPr>
            </a:p>
          </p:txBody>
        </p:sp>
        <p:cxnSp>
          <p:nvCxnSpPr>
            <p:cNvPr id="31" name="꺾인 연결선[E] 30">
              <a:extLst>
                <a:ext uri="{FF2B5EF4-FFF2-40B4-BE49-F238E27FC236}">
                  <a16:creationId xmlns:a16="http://schemas.microsoft.com/office/drawing/2014/main" id="{FBB94E44-7E8C-DA47-B11D-29BB8C1ABDC5}"/>
                </a:ext>
              </a:extLst>
            </p:cNvPr>
            <p:cNvCxnSpPr>
              <a:cxnSpLocks/>
              <a:stCxn id="25" idx="3"/>
              <a:endCxn id="24" idx="0"/>
            </p:cNvCxnSpPr>
            <p:nvPr/>
          </p:nvCxnSpPr>
          <p:spPr>
            <a:xfrm>
              <a:off x="5549680" y="4253812"/>
              <a:ext cx="425823" cy="484165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[E] 33">
              <a:extLst>
                <a:ext uri="{FF2B5EF4-FFF2-40B4-BE49-F238E27FC236}">
                  <a16:creationId xmlns:a16="http://schemas.microsoft.com/office/drawing/2014/main" id="{FCDFD0CE-068E-9D4F-9AA1-74EA4FDCA367}"/>
                </a:ext>
              </a:extLst>
            </p:cNvPr>
            <p:cNvCxnSpPr>
              <a:stCxn id="25" idx="1"/>
              <a:endCxn id="23" idx="0"/>
            </p:cNvCxnSpPr>
            <p:nvPr/>
          </p:nvCxnSpPr>
          <p:spPr>
            <a:xfrm rot="10800000" flipV="1">
              <a:off x="3395568" y="4253812"/>
              <a:ext cx="520611" cy="489312"/>
            </a:xfrm>
            <a:prstGeom prst="bentConnector2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[E] 35">
              <a:extLst>
                <a:ext uri="{FF2B5EF4-FFF2-40B4-BE49-F238E27FC236}">
                  <a16:creationId xmlns:a16="http://schemas.microsoft.com/office/drawing/2014/main" id="{CF8FEB55-F8F0-F74B-B30B-ABBD5C609F2C}"/>
                </a:ext>
              </a:extLst>
            </p:cNvPr>
            <p:cNvCxnSpPr>
              <a:stCxn id="23" idx="2"/>
              <a:endCxn id="24" idx="2"/>
            </p:cNvCxnSpPr>
            <p:nvPr/>
          </p:nvCxnSpPr>
          <p:spPr>
            <a:xfrm rot="16200000" flipH="1">
              <a:off x="4684343" y="3941236"/>
              <a:ext cx="2385" cy="2579936"/>
            </a:xfrm>
            <a:prstGeom prst="bentConnector3">
              <a:avLst>
                <a:gd name="adj1" fmla="val 9684906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A07DB08-B7F2-954F-95FE-74E3EBA703FE}"/>
                </a:ext>
              </a:extLst>
            </p:cNvPr>
            <p:cNvCxnSpPr/>
            <p:nvPr/>
          </p:nvCxnSpPr>
          <p:spPr>
            <a:xfrm>
              <a:off x="4685535" y="5452655"/>
              <a:ext cx="0" cy="36044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꺾인 연결선[E] 33">
            <a:extLst>
              <a:ext uri="{FF2B5EF4-FFF2-40B4-BE49-F238E27FC236}">
                <a16:creationId xmlns:a16="http://schemas.microsoft.com/office/drawing/2014/main" id="{FCDFD0CE-068E-9D4F-9AA1-74EA4FDCA367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>
            <a:off x="2584169" y="4775380"/>
            <a:ext cx="1520783" cy="265170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33">
            <a:extLst>
              <a:ext uri="{FF2B5EF4-FFF2-40B4-BE49-F238E27FC236}">
                <a16:creationId xmlns:a16="http://schemas.microsoft.com/office/drawing/2014/main" id="{FCDFD0CE-068E-9D4F-9AA1-74EA4FDCA367}"/>
              </a:ext>
            </a:extLst>
          </p:cNvPr>
          <p:cNvCxnSpPr>
            <a:stCxn id="13" idx="2"/>
          </p:cNvCxnSpPr>
          <p:nvPr/>
        </p:nvCxnSpPr>
        <p:spPr>
          <a:xfrm rot="5400000">
            <a:off x="2759789" y="4542719"/>
            <a:ext cx="360444" cy="2329882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80075" y="3713245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21439B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기본 </a:t>
            </a:r>
            <a:r>
              <a:rPr lang="en-US" altLang="ko-KR" sz="1400" b="1" dirty="0">
                <a:solidFill>
                  <a:srgbClr val="21439B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if </a:t>
            </a:r>
            <a:r>
              <a:rPr lang="ko-KR" altLang="en-US" sz="1400" b="1" dirty="0">
                <a:solidFill>
                  <a:srgbClr val="21439B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문</a:t>
            </a:r>
            <a:endParaRPr lang="en-US" altLang="ko-KR" sz="1400" b="1" dirty="0">
              <a:solidFill>
                <a:srgbClr val="21439B"/>
              </a:solidFill>
              <a:latin typeface="Consolas" panose="020B06090202040302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709890" y="3710163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21439B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if-else </a:t>
            </a:r>
            <a:r>
              <a:rPr lang="ko-KR" altLang="en-US" sz="1400" b="1" dirty="0">
                <a:solidFill>
                  <a:srgbClr val="21439B"/>
                </a:solidFill>
                <a:latin typeface="Consolas" panose="020B0609020204030204" pitchFamily="49" charset="0"/>
                <a:ea typeface="+mj-ea"/>
                <a:cs typeface="Courier New" panose="02070309020205020404" pitchFamily="49" charset="0"/>
              </a:rPr>
              <a:t>문</a:t>
            </a:r>
            <a:endParaRPr lang="en-US" altLang="ko-KR" sz="1400" b="1" dirty="0">
              <a:solidFill>
                <a:srgbClr val="21439B"/>
              </a:solidFill>
              <a:latin typeface="Consolas" panose="020B0609020204030204" pitchFamily="49" charset="0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67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조건문의</a:t>
            </a:r>
            <a:r>
              <a:rPr kumimoji="1" lang="ko-KR" altLang="en-US" dirty="0"/>
              <a:t> 종류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59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if </a:t>
            </a:r>
            <a:r>
              <a:rPr lang="ko-KR" altLang="en-US" dirty="0" err="1"/>
              <a:t>조건문</a:t>
            </a:r>
            <a:r>
              <a:rPr lang="ko-KR" altLang="en-US" dirty="0"/>
              <a:t> 형식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조건식이 참</a:t>
            </a:r>
            <a:r>
              <a:rPr lang="en-US" altLang="ko-KR" dirty="0"/>
              <a:t>(True)</a:t>
            </a:r>
            <a:r>
              <a:rPr lang="ko-KR" altLang="en-US" dirty="0"/>
              <a:t>이면 실행할 문장이 처리</a:t>
            </a:r>
          </a:p>
          <a:p>
            <a:pPr lvl="1"/>
            <a:r>
              <a:rPr lang="ko-KR" altLang="en-US" dirty="0"/>
              <a:t>거짓</a:t>
            </a:r>
            <a:r>
              <a:rPr lang="en-US" altLang="ko-KR" dirty="0"/>
              <a:t>(False)</a:t>
            </a:r>
            <a:r>
              <a:rPr lang="ko-KR" altLang="en-US" dirty="0"/>
              <a:t>이면 아무것도 실행하지 않고 프로그램을 종료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statementA</a:t>
            </a:r>
            <a:r>
              <a:rPr lang="ko-KR" altLang="en-US" dirty="0"/>
              <a:t>는 </a:t>
            </a:r>
            <a:r>
              <a:rPr lang="en-US" altLang="ko-KR" dirty="0"/>
              <a:t>if </a:t>
            </a:r>
            <a:r>
              <a:rPr lang="ko-KR" altLang="en-US" dirty="0"/>
              <a:t>문과 관계없는 </a:t>
            </a:r>
            <a:r>
              <a:rPr lang="en-US" altLang="ko-KR" dirty="0"/>
              <a:t>statement</a:t>
            </a:r>
          </a:p>
          <a:p>
            <a:pPr lvl="2"/>
            <a:r>
              <a:rPr lang="ko-KR" altLang="en-US" dirty="0"/>
              <a:t>들여쓰기를 안 했기 때문</a:t>
            </a:r>
            <a:endParaRPr lang="en-US" altLang="ko-KR" dirty="0"/>
          </a:p>
          <a:p>
            <a:pPr lvl="2"/>
            <a:r>
              <a:rPr lang="en-US" altLang="ko-KR" dirty="0"/>
              <a:t>if </a:t>
            </a:r>
            <a:r>
              <a:rPr lang="ko-KR" altLang="en-US" dirty="0"/>
              <a:t>문 실행 후 바로 실행됨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94708" y="2775152"/>
            <a:ext cx="7233422" cy="1289010"/>
            <a:chOff x="-3148147" y="1702491"/>
            <a:chExt cx="7233422" cy="1289010"/>
          </a:xfrm>
        </p:grpSpPr>
        <p:grpSp>
          <p:nvGrpSpPr>
            <p:cNvPr id="5" name="그룹 4"/>
            <p:cNvGrpSpPr/>
            <p:nvPr/>
          </p:nvGrpSpPr>
          <p:grpSpPr>
            <a:xfrm>
              <a:off x="566554" y="1760395"/>
              <a:ext cx="3518721" cy="1231106"/>
              <a:chOff x="1066310" y="2041460"/>
              <a:chExt cx="3518721" cy="123110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1066310" y="2041460"/>
                <a:ext cx="3518721" cy="123110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C00000"/>
                    </a:solidFill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if </a:t>
                </a:r>
                <a:r>
                  <a:rPr lang="en-US" altLang="ko-KR" dirty="0">
                    <a:solidFill>
                      <a:srgbClr val="0070C0"/>
                    </a:solidFill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condition</a:t>
                </a:r>
                <a:r>
                  <a:rPr lang="en-US" altLang="ko-KR" dirty="0">
                    <a:solidFill>
                      <a:srgbClr val="C00000"/>
                    </a:solidFill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 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:</a:t>
                </a:r>
              </a:p>
              <a:p>
                <a:r>
                  <a:rPr lang="en-US" altLang="ko-KR" dirty="0"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       statement1</a:t>
                </a:r>
              </a:p>
              <a:p>
                <a:r>
                  <a:rPr lang="en-US" altLang="ko-KR" dirty="0"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       statement2</a:t>
                </a:r>
              </a:p>
              <a:p>
                <a:r>
                  <a:rPr lang="en-US" altLang="ko-KR" dirty="0" err="1">
                    <a:latin typeface="Consolas" panose="020B0609020204030204" pitchFamily="49" charset="0"/>
                    <a:ea typeface="Nanum Gothic" panose="020D0604000000000000" pitchFamily="34" charset="-127"/>
                    <a:cs typeface="Consolas" panose="020B0609020204030204" pitchFamily="49" charset="0"/>
                  </a:rPr>
                  <a:t>statementA</a:t>
                </a:r>
                <a:endParaRPr lang="en-US" altLang="ko-KR" dirty="0">
                  <a:latin typeface="Consolas" panose="020B0609020204030204" pitchFamily="49" charset="0"/>
                  <a:ea typeface="Nanum Gothic" panose="020D0604000000000000" pitchFamily="34" charset="-127"/>
                  <a:cs typeface="Consolas" panose="020B0609020204030204" pitchFamily="49" charset="0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183340" y="2461758"/>
                <a:ext cx="632081" cy="426291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rgbClr val="22408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-3148147" y="1702491"/>
              <a:ext cx="37779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반드시 일정량 만큼 균일하게 들여쓰기</a:t>
              </a:r>
              <a:endParaRPr lang="en-US" altLang="ko-KR" sz="1600" dirty="0">
                <a:latin typeface="+mn-ea"/>
              </a:endParaRPr>
            </a:p>
            <a:p>
              <a:r>
                <a:rPr lang="en-US" altLang="ko-KR" sz="1600" dirty="0">
                  <a:latin typeface="+mn-ea"/>
                </a:rPr>
                <a:t>(</a:t>
              </a:r>
              <a:r>
                <a:rPr lang="ko-KR" altLang="en-US" sz="1600" dirty="0">
                  <a:latin typeface="+mn-ea"/>
                </a:rPr>
                <a:t>들여쓰기</a:t>
              </a:r>
              <a:r>
                <a:rPr lang="en-US" altLang="ko-KR" sz="1600" dirty="0">
                  <a:latin typeface="+mn-ea"/>
                </a:rPr>
                <a:t>: tab </a:t>
              </a:r>
              <a:r>
                <a:rPr lang="ko-KR" altLang="en-US" sz="1600" dirty="0">
                  <a:latin typeface="+mn-ea"/>
                </a:rPr>
                <a:t>키 사용 권장</a:t>
              </a:r>
              <a:r>
                <a:rPr lang="en-US" altLang="ko-KR" sz="1600" dirty="0">
                  <a:latin typeface="+mn-ea"/>
                </a:rPr>
                <a:t>)</a:t>
              </a:r>
              <a:endParaRPr lang="ko-KR" altLang="en-US" sz="1600" dirty="0">
                <a:latin typeface="+mn-ea"/>
              </a:endParaRPr>
            </a:p>
          </p:txBody>
        </p:sp>
        <p:cxnSp>
          <p:nvCxnSpPr>
            <p:cNvPr id="7" name="꺾인 연결선 6"/>
            <p:cNvCxnSpPr>
              <a:stCxn id="6" idx="2"/>
              <a:endCxn id="9" idx="1"/>
            </p:cNvCxnSpPr>
            <p:nvPr/>
          </p:nvCxnSpPr>
          <p:spPr>
            <a:xfrm rot="16200000" flipH="1">
              <a:off x="-341079" y="1369175"/>
              <a:ext cx="106573" cy="1942754"/>
            </a:xfrm>
            <a:prstGeom prst="bentConnector2">
              <a:avLst/>
            </a:prstGeom>
            <a:ln w="19050">
              <a:solidFill>
                <a:srgbClr val="22408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6118830" y="4290901"/>
            <a:ext cx="5574034" cy="1911071"/>
            <a:chOff x="1389755" y="4325109"/>
            <a:chExt cx="5574034" cy="1911071"/>
          </a:xfrm>
        </p:grpSpPr>
        <p:grpSp>
          <p:nvGrpSpPr>
            <p:cNvPr id="16" name="그룹 15"/>
            <p:cNvGrpSpPr/>
            <p:nvPr/>
          </p:nvGrpSpPr>
          <p:grpSpPr>
            <a:xfrm>
              <a:off x="1389755" y="4325109"/>
              <a:ext cx="5574034" cy="1652418"/>
              <a:chOff x="2049952" y="4554125"/>
              <a:chExt cx="5574034" cy="1652418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2049952" y="4554125"/>
                <a:ext cx="3956460" cy="1652418"/>
                <a:chOff x="878567" y="4219041"/>
                <a:chExt cx="3956460" cy="1652418"/>
              </a:xfrm>
            </p:grpSpPr>
            <p:sp>
              <p:nvSpPr>
                <p:cNvPr id="22" name="다이아몬드 21"/>
                <p:cNvSpPr/>
                <p:nvPr/>
              </p:nvSpPr>
              <p:spPr>
                <a:xfrm>
                  <a:off x="878567" y="4602547"/>
                  <a:ext cx="1618201" cy="673266"/>
                </a:xfrm>
                <a:prstGeom prst="diamond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ts val="1800"/>
                    </a:lnSpc>
                  </a:pPr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직사각형 22"/>
                <p:cNvSpPr/>
                <p:nvPr/>
              </p:nvSpPr>
              <p:spPr>
                <a:xfrm>
                  <a:off x="3217259" y="4626953"/>
                  <a:ext cx="1617768" cy="632925"/>
                </a:xfrm>
                <a:prstGeom prst="rect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statement1</a:t>
                  </a:r>
                </a:p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statement2</a:t>
                  </a:r>
                  <a:endParaRPr lang="ko-KR" altLang="en-US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cxnSp>
              <p:nvCxnSpPr>
                <p:cNvPr id="24" name="직선 화살표 연결선 23"/>
                <p:cNvCxnSpPr>
                  <a:stCxn id="22" idx="3"/>
                  <a:endCxn id="23" idx="1"/>
                </p:cNvCxnSpPr>
                <p:nvPr/>
              </p:nvCxnSpPr>
              <p:spPr>
                <a:xfrm>
                  <a:off x="2496768" y="4939180"/>
                  <a:ext cx="720491" cy="0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TextBox 24"/>
                <p:cNvSpPr txBox="1"/>
                <p:nvPr/>
              </p:nvSpPr>
              <p:spPr>
                <a:xfrm>
                  <a:off x="1031135" y="4748168"/>
                  <a:ext cx="132440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>
                      <a:solidFill>
                        <a:srgbClr val="0070C0"/>
                      </a:solidFill>
                      <a:latin typeface="Consolas" panose="020B0609020204030204" pitchFamily="49" charset="0"/>
                      <a:ea typeface="+mj-ea"/>
                      <a:cs typeface="Consolas" panose="020B0609020204030204" pitchFamily="49" charset="0"/>
                    </a:rPr>
                    <a:t>condition</a:t>
                  </a:r>
                  <a:endParaRPr lang="ko-KR" altLang="en-US" dirty="0">
                    <a:solidFill>
                      <a:srgbClr val="0070C0"/>
                    </a:solidFill>
                    <a:latin typeface="Consolas" panose="020B0609020204030204" pitchFamily="49" charset="0"/>
                    <a:ea typeface="+mj-ea"/>
                    <a:cs typeface="Consolas" panose="020B0609020204030204" pitchFamily="49" charset="0"/>
                  </a:endParaRPr>
                </a:p>
              </p:txBody>
            </p:sp>
            <p:cxnSp>
              <p:nvCxnSpPr>
                <p:cNvPr id="26" name="직선 화살표 연결선 25"/>
                <p:cNvCxnSpPr>
                  <a:endCxn id="22" idx="0"/>
                </p:cNvCxnSpPr>
                <p:nvPr/>
              </p:nvCxnSpPr>
              <p:spPr>
                <a:xfrm>
                  <a:off x="1687667" y="4219041"/>
                  <a:ext cx="1" cy="38350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TextBox 26"/>
                <p:cNvSpPr txBox="1"/>
                <p:nvPr/>
              </p:nvSpPr>
              <p:spPr>
                <a:xfrm>
                  <a:off x="2406616" y="4600771"/>
                  <a:ext cx="57579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j-ea"/>
                      <a:ea typeface="+mj-ea"/>
                    </a:rPr>
                    <a:t>True</a:t>
                  </a:r>
                  <a:endParaRPr lang="ko-KR" altLang="en-US" sz="1600" dirty="0">
                    <a:latin typeface="+mj-ea"/>
                    <a:ea typeface="+mj-ea"/>
                  </a:endParaRPr>
                </a:p>
              </p:txBody>
            </p:sp>
            <p:cxnSp>
              <p:nvCxnSpPr>
                <p:cNvPr id="28" name="직선 화살표 연결선 27"/>
                <p:cNvCxnSpPr>
                  <a:stCxn id="23" idx="2"/>
                </p:cNvCxnSpPr>
                <p:nvPr/>
              </p:nvCxnSpPr>
              <p:spPr>
                <a:xfrm>
                  <a:off x="4026143" y="5259878"/>
                  <a:ext cx="0" cy="324378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화살표 연결선 28"/>
                <p:cNvCxnSpPr>
                  <a:stCxn id="22" idx="2"/>
                </p:cNvCxnSpPr>
                <p:nvPr/>
              </p:nvCxnSpPr>
              <p:spPr>
                <a:xfrm flipH="1">
                  <a:off x="1687667" y="5275813"/>
                  <a:ext cx="1" cy="595646"/>
                </a:xfrm>
                <a:prstGeom prst="straightConnector1">
                  <a:avLst/>
                </a:prstGeom>
                <a:ln w="15875">
                  <a:solidFill>
                    <a:schemeClr val="tx1"/>
                  </a:solidFill>
                  <a:headEnd type="none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9"/>
                <p:cNvCxnSpPr/>
                <p:nvPr/>
              </p:nvCxnSpPr>
              <p:spPr>
                <a:xfrm flipH="1">
                  <a:off x="1703391" y="5584256"/>
                  <a:ext cx="2322752" cy="2488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TextBox 30"/>
                <p:cNvSpPr txBox="1"/>
                <p:nvPr/>
              </p:nvSpPr>
              <p:spPr>
                <a:xfrm>
                  <a:off x="1101102" y="5192050"/>
                  <a:ext cx="63652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>
                      <a:latin typeface="+mj-ea"/>
                      <a:ea typeface="+mj-ea"/>
                    </a:rPr>
                    <a:t>False</a:t>
                  </a:r>
                  <a:endParaRPr lang="ko-KR" altLang="en-US" sz="1600" dirty="0">
                    <a:latin typeface="+mj-ea"/>
                    <a:ea typeface="+mj-ea"/>
                  </a:endParaRPr>
                </a:p>
              </p:txBody>
            </p:sp>
          </p:grpSp>
          <p:grpSp>
            <p:nvGrpSpPr>
              <p:cNvPr id="19" name="그룹 18"/>
              <p:cNvGrpSpPr/>
              <p:nvPr/>
            </p:nvGrpSpPr>
            <p:grpSpPr>
              <a:xfrm>
                <a:off x="6098110" y="4937631"/>
                <a:ext cx="1525876" cy="666160"/>
                <a:chOff x="6098110" y="4937631"/>
                <a:chExt cx="1525876" cy="666160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6434237" y="5091996"/>
                  <a:ext cx="118974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코드 블록</a:t>
                  </a:r>
                </a:p>
              </p:txBody>
            </p:sp>
            <p:sp>
              <p:nvSpPr>
                <p:cNvPr id="21" name="오른쪽 중괄호 20"/>
                <p:cNvSpPr/>
                <p:nvPr/>
              </p:nvSpPr>
              <p:spPr>
                <a:xfrm>
                  <a:off x="6098110" y="4937631"/>
                  <a:ext cx="244429" cy="666160"/>
                </a:xfrm>
                <a:prstGeom prst="rightBrace">
                  <a:avLst>
                    <a:gd name="adj1" fmla="val 35540"/>
                    <a:gd name="adj2" fmla="val 5000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7" name="직사각형 16"/>
            <p:cNvSpPr/>
            <p:nvPr/>
          </p:nvSpPr>
          <p:spPr>
            <a:xfrm>
              <a:off x="1405694" y="5827740"/>
              <a:ext cx="1617768" cy="408440"/>
            </a:xfrm>
            <a:prstGeom prst="rect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ea typeface="+mj-ea"/>
                </a:rPr>
                <a:t>statementA</a:t>
              </a:r>
              <a:endParaRPr lang="en-US" altLang="ko-KR" sz="2000" dirty="0">
                <a:solidFill>
                  <a:schemeClr val="tx1"/>
                </a:solidFill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46095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만약 조건이 참인 경우 여러 개의 문장이 실행되어야 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블록은 특정한 동작을 위해서 코드가 모여있는 상태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블록은 </a:t>
            </a:r>
            <a:r>
              <a:rPr lang="ko-KR" altLang="en-US" b="1" dirty="0">
                <a:solidFill>
                  <a:srgbClr val="C00000"/>
                </a:solidFill>
              </a:rPr>
              <a:t>들여쓰기로 구분</a:t>
            </a:r>
          </a:p>
          <a:p>
            <a:pPr lvl="1"/>
            <a:r>
              <a:rPr lang="en-US" altLang="ko-KR" dirty="0"/>
              <a:t>Python</a:t>
            </a:r>
            <a:r>
              <a:rPr lang="ko-KR" altLang="en-US" dirty="0"/>
              <a:t>은 들여쓰기 자체가 문법</a:t>
            </a:r>
            <a:endParaRPr lang="en-US" altLang="ko-KR" dirty="0"/>
          </a:p>
          <a:p>
            <a:pPr lvl="1"/>
            <a:r>
              <a:rPr lang="ko-KR" altLang="en-US" dirty="0"/>
              <a:t>들여쓰기는 코드를 읽기 쉽도록 일정한 간격을 띄워서 작성하는 방법</a:t>
            </a:r>
            <a:endParaRPr lang="en-US" altLang="ko-KR" dirty="0"/>
          </a:p>
          <a:p>
            <a:pPr lvl="2"/>
            <a:r>
              <a:rPr lang="ko-KR" altLang="en-US" dirty="0"/>
              <a:t>공백</a:t>
            </a:r>
            <a:r>
              <a:rPr lang="en-US" altLang="ko-KR" dirty="0"/>
              <a:t>(</a:t>
            </a:r>
            <a:r>
              <a:rPr lang="ko-KR" altLang="en-US" dirty="0"/>
              <a:t>스페이스</a:t>
            </a:r>
            <a:r>
              <a:rPr lang="en-US" altLang="ko-KR" dirty="0"/>
              <a:t>), </a:t>
            </a:r>
            <a:r>
              <a:rPr lang="ko-KR" altLang="en-US" dirty="0"/>
              <a:t>탭</a:t>
            </a:r>
            <a:r>
              <a:rPr lang="en-US" altLang="ko-KR" dirty="0"/>
              <a:t>(tab) </a:t>
            </a:r>
            <a:r>
              <a:rPr lang="ko-KR" altLang="en-US" dirty="0"/>
              <a:t>등 여러가지 방법이 있으나 탭</a:t>
            </a:r>
            <a:r>
              <a:rPr lang="en-US" altLang="ko-KR" dirty="0"/>
              <a:t> </a:t>
            </a:r>
            <a:r>
              <a:rPr lang="ko-KR" altLang="en-US" dirty="0"/>
              <a:t>사용을 권장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36063" y="1983427"/>
            <a:ext cx="4025235" cy="1133848"/>
            <a:chOff x="721334" y="1709105"/>
            <a:chExt cx="4025235" cy="1133848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065822" y="1846923"/>
              <a:ext cx="1660448" cy="236060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score &gt;= 90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721334" y="1709105"/>
              <a:ext cx="492324" cy="495055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+mj-ea"/>
                  <a:ea typeface="+mj-ea"/>
                </a:rPr>
                <a:t>if</a:t>
              </a:r>
              <a:endParaRPr lang="ko-KR" altLang="en-US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2611630" y="1709105"/>
              <a:ext cx="492324" cy="495055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  <a:latin typeface="+mj-ea"/>
                  <a:ea typeface="+mj-ea"/>
                </a:rPr>
                <a:t>:</a:t>
              </a:r>
              <a:endParaRPr lang="ko-KR" altLang="en-US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1263536" y="2241368"/>
              <a:ext cx="3408218" cy="23094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print(“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합격입니다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.”)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1263536" y="2536229"/>
              <a:ext cx="3408218" cy="23094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print(“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장학금도 받을 수 있습니다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.”)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191995" y="2152997"/>
              <a:ext cx="3554574" cy="689956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>
              <a:off x="880699" y="2344189"/>
              <a:ext cx="29007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880699" y="2654531"/>
              <a:ext cx="290071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26519CA-F589-30C4-A79B-C11DBC284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797" y="1806315"/>
            <a:ext cx="24955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537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정수를 하나 입력 받아 </a:t>
            </a:r>
            <a:r>
              <a:rPr lang="en-US" altLang="ko-KR" dirty="0"/>
              <a:t>100</a:t>
            </a:r>
            <a:r>
              <a:rPr lang="ko-KR" altLang="en-US" dirty="0"/>
              <a:t>보다 큰 수 인지 작은 수인지 판별하여</a:t>
            </a:r>
            <a:br>
              <a:rPr lang="en-US" altLang="ko-KR" dirty="0"/>
            </a:br>
            <a:r>
              <a:rPr lang="en-US" altLang="ko-KR" dirty="0"/>
              <a:t>100</a:t>
            </a:r>
            <a:r>
              <a:rPr lang="ko-KR" altLang="en-US" dirty="0"/>
              <a:t>보다 작으면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/>
              <a:t>100</a:t>
            </a:r>
            <a:r>
              <a:rPr lang="ko-KR" altLang="en-US" dirty="0"/>
              <a:t>보다 작다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dirty="0"/>
              <a:t>를 출력하라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en-US" altLang="ko-KR" dirty="0"/>
              <a:t>if </a:t>
            </a:r>
            <a:r>
              <a:rPr lang="ko-KR" altLang="en-US" dirty="0"/>
              <a:t>문 예제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4536321" y="2395070"/>
            <a:ext cx="4895852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num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int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(input(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ko-KR" altLang="en-US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정수를 </a:t>
            </a:r>
            <a:r>
              <a:rPr lang="ko-KR" altLang="en-US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입력하시오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: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</a:p>
          <a:p>
            <a:endParaRPr lang="en-US" altLang="ko-KR" dirty="0"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  <a:p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if </a:t>
            </a:r>
            <a:r>
              <a:rPr lang="en-US" altLang="ko-KR" dirty="0" err="1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num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&lt; 100 :</a:t>
            </a:r>
          </a:p>
          <a:p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    print(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100</a:t>
            </a:r>
            <a:r>
              <a:rPr lang="ko-KR" altLang="en-US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보다 작다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>
                <a:latin typeface="Consolas" panose="020B0609020204030204" pitchFamily="49" charset="0"/>
                <a:ea typeface="+mj-ea"/>
                <a:cs typeface="Consolas" panose="020B0609020204030204" pitchFamily="49" charset="0"/>
              </a:rPr>
              <a:t>)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5219876" y="4169883"/>
            <a:ext cx="410422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정수를 </a:t>
            </a:r>
            <a:r>
              <a:rPr lang="ko-KR" alt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입력하시오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99</a:t>
            </a:r>
          </a:p>
          <a:p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보다 작다</a:t>
            </a:r>
            <a:endParaRPr lang="en-US" altLang="ko-KR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6CC13A-838D-4C62-884B-5E5AF286EB2D}"/>
              </a:ext>
            </a:extLst>
          </p:cNvPr>
          <p:cNvSpPr txBox="1"/>
          <p:nvPr/>
        </p:nvSpPr>
        <p:spPr>
          <a:xfrm>
            <a:off x="5219876" y="5389984"/>
            <a:ext cx="410422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정수를 </a:t>
            </a:r>
            <a:r>
              <a:rPr lang="ko-KR" altLang="en-US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입력하시오</a:t>
            </a:r>
            <a:r>
              <a:rPr lang="en-US" altLang="ko-KR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3640" y="3685826"/>
            <a:ext cx="2319260" cy="518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조건이 </a:t>
            </a:r>
            <a:r>
              <a:rPr lang="en-US" altLang="ko-KR" sz="1600" dirty="0">
                <a:solidFill>
                  <a:srgbClr val="C00000"/>
                </a:solidFill>
                <a:latin typeface="+mj-ea"/>
                <a:ea typeface="+mj-ea"/>
              </a:rPr>
              <a:t>True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일 때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442176" y="4899975"/>
            <a:ext cx="2173734" cy="518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조건이 </a:t>
            </a:r>
            <a:r>
              <a:rPr lang="en-US" altLang="ko-KR" sz="1600" dirty="0">
                <a:solidFill>
                  <a:srgbClr val="C00000"/>
                </a:solidFill>
                <a:latin typeface="+mj-ea"/>
                <a:ea typeface="+mj-ea"/>
              </a:rPr>
              <a:t>False</a:t>
            </a:r>
            <a:r>
              <a:rPr lang="ko-KR" altLang="en-US" sz="1600" dirty="0">
                <a:solidFill>
                  <a:srgbClr val="C00000"/>
                </a:solidFill>
                <a:latin typeface="+mj-ea"/>
                <a:ea typeface="+mj-ea"/>
              </a:rPr>
              <a:t>일 때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620" y="4132483"/>
            <a:ext cx="581099" cy="5055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619" y="5353327"/>
            <a:ext cx="581099" cy="50551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3030860" y="3363528"/>
            <a:ext cx="7813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cxnSpLocks/>
          </p:cNvCxnSpPr>
          <p:nvPr/>
        </p:nvCxnSpPr>
        <p:spPr>
          <a:xfrm rot="10800000" flipV="1">
            <a:off x="2265977" y="3362018"/>
            <a:ext cx="1546167" cy="1255475"/>
          </a:xfrm>
          <a:prstGeom prst="bentConnector3">
            <a:avLst>
              <a:gd name="adj1" fmla="val 0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cxnSpLocks/>
            <a:endCxn id="16" idx="0"/>
          </p:cNvCxnSpPr>
          <p:nvPr/>
        </p:nvCxnSpPr>
        <p:spPr>
          <a:xfrm>
            <a:off x="2208953" y="3696057"/>
            <a:ext cx="2740" cy="41619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7ED403E9-B1BF-2042-A457-98FF3DDD0CAE}"/>
              </a:ext>
            </a:extLst>
          </p:cNvPr>
          <p:cNvSpPr/>
          <p:nvPr/>
        </p:nvSpPr>
        <p:spPr>
          <a:xfrm>
            <a:off x="1328404" y="2995234"/>
            <a:ext cx="1766577" cy="736589"/>
          </a:xfrm>
          <a:prstGeom prst="diamond">
            <a:avLst/>
          </a:prstGeom>
          <a:solidFill>
            <a:srgbClr val="22408F"/>
          </a:solidFill>
          <a:ln>
            <a:solidFill>
              <a:srgbClr val="224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0A4126-6187-0540-8EFB-78B0C05F731B}"/>
              </a:ext>
            </a:extLst>
          </p:cNvPr>
          <p:cNvSpPr txBox="1"/>
          <p:nvPr/>
        </p:nvSpPr>
        <p:spPr>
          <a:xfrm>
            <a:off x="1567249" y="3168694"/>
            <a:ext cx="1269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 dirty="0" err="1">
                <a:solidFill>
                  <a:schemeClr val="bg1"/>
                </a:solidFill>
                <a:latin typeface="+mj-ea"/>
                <a:ea typeface="+mj-ea"/>
              </a:rPr>
              <a:t>num</a:t>
            </a:r>
            <a:r>
              <a:rPr kumimoji="1"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이 </a:t>
            </a:r>
            <a:r>
              <a:rPr kumimoji="1"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100</a:t>
            </a:r>
            <a:r>
              <a:rPr kumimoji="1"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보다</a:t>
            </a:r>
            <a:endParaRPr kumimoji="1" lang="en-US" altLang="ko-KR" sz="12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kumimoji="1" lang="ko-KR" altLang="en-US" sz="1200" dirty="0">
                <a:solidFill>
                  <a:schemeClr val="bg1"/>
                </a:solidFill>
                <a:latin typeface="+mj-ea"/>
                <a:ea typeface="+mj-ea"/>
              </a:rPr>
              <a:t>작은가</a:t>
            </a:r>
            <a:r>
              <a:rPr kumimoji="1"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kumimoji="1" lang="x-none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8635D5-FAFC-6240-B8AD-0202141D7F9D}"/>
              </a:ext>
            </a:extLst>
          </p:cNvPr>
          <p:cNvSpPr/>
          <p:nvPr/>
        </p:nvSpPr>
        <p:spPr>
          <a:xfrm>
            <a:off x="1240075" y="4112250"/>
            <a:ext cx="1943235" cy="404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1" lang="en-US" altLang="x-none" sz="1200" dirty="0">
                <a:latin typeface="+mj-ea"/>
                <a:ea typeface="+mj-ea"/>
              </a:rPr>
              <a:t>100</a:t>
            </a:r>
            <a:r>
              <a:rPr kumimoji="1" lang="ko-KR" altLang="en-US" sz="1200" dirty="0">
                <a:latin typeface="+mj-ea"/>
                <a:ea typeface="+mj-ea"/>
              </a:rPr>
              <a:t>보다 작구나</a:t>
            </a:r>
            <a:r>
              <a:rPr lang="en-US" altLang="ko-KR" sz="12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kumimoji="1" lang="ko-KR" altLang="en-US" sz="1200" dirty="0">
                <a:latin typeface="+mj-ea"/>
                <a:ea typeface="+mj-ea"/>
              </a:rPr>
              <a:t> 출력</a:t>
            </a:r>
            <a:endParaRPr kumimoji="1" lang="x-none" altLang="en-US" sz="1200" dirty="0">
              <a:latin typeface="+mj-ea"/>
              <a:ea typeface="+mj-ea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073527E-17A0-EF43-9763-6730D8817E0B}"/>
              </a:ext>
            </a:extLst>
          </p:cNvPr>
          <p:cNvSpPr/>
          <p:nvPr/>
        </p:nvSpPr>
        <p:spPr>
          <a:xfrm>
            <a:off x="1328404" y="4954478"/>
            <a:ext cx="1766577" cy="39130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/>
              <a:t>프로그램 종료</a:t>
            </a:r>
            <a:endParaRPr kumimoji="1" lang="x-none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E8C830-3C5A-3742-B83E-7396073D6491}"/>
              </a:ext>
            </a:extLst>
          </p:cNvPr>
          <p:cNvSpPr txBox="1"/>
          <p:nvPr/>
        </p:nvSpPr>
        <p:spPr>
          <a:xfrm>
            <a:off x="3039716" y="3106592"/>
            <a:ext cx="497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200" dirty="0"/>
              <a:t>False</a:t>
            </a:r>
            <a:endParaRPr kumimoji="1" lang="x-none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64B09-526D-8143-ACB9-0AF2D8D7604F}"/>
              </a:ext>
            </a:extLst>
          </p:cNvPr>
          <p:cNvSpPr txBox="1"/>
          <p:nvPr/>
        </p:nvSpPr>
        <p:spPr>
          <a:xfrm>
            <a:off x="2191116" y="3720144"/>
            <a:ext cx="460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200" dirty="0"/>
              <a:t>True</a:t>
            </a:r>
            <a:endParaRPr kumimoji="1" lang="x-none" altLang="en-US" sz="1200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EE92899-F254-7D41-9817-C881F0C7CF11}"/>
              </a:ext>
            </a:extLst>
          </p:cNvPr>
          <p:cNvCxnSpPr>
            <a:cxnSpLocks/>
          </p:cNvCxnSpPr>
          <p:nvPr/>
        </p:nvCxnSpPr>
        <p:spPr>
          <a:xfrm>
            <a:off x="2191116" y="4517004"/>
            <a:ext cx="2740" cy="41619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292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29826</TotalTime>
  <Words>26106</Words>
  <Application>Microsoft Office PowerPoint</Application>
  <PresentationFormat>와이드스크린</PresentationFormat>
  <Paragraphs>4412</Paragraphs>
  <Slides>269</Slides>
  <Notes>26</Notes>
  <HiddenSlides>0</HiddenSlides>
  <MMClips>2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269</vt:i4>
      </vt:variant>
    </vt:vector>
  </HeadingPairs>
  <TitlesOfParts>
    <vt:vector size="283" baseType="lpstr">
      <vt:lpstr>나눔스퀘어 ExtraBold</vt:lpstr>
      <vt:lpstr>바탕</vt:lpstr>
      <vt:lpstr>Arial</vt:lpstr>
      <vt:lpstr>Calibri</vt:lpstr>
      <vt:lpstr>Calibri Light</vt:lpstr>
      <vt:lpstr>Consolas</vt:lpstr>
      <vt:lpstr>Consolas</vt:lpstr>
      <vt:lpstr>Courier New</vt:lpstr>
      <vt:lpstr>Verdana</vt:lpstr>
      <vt:lpstr>Wingdings</vt:lpstr>
      <vt:lpstr>맑은 고딕</vt:lpstr>
      <vt:lpstr>맑은 고딕</vt:lpstr>
      <vt:lpstr>Office 테마</vt:lpstr>
      <vt:lpstr>Image</vt:lpstr>
      <vt:lpstr>기본 입출력 함수</vt:lpstr>
      <vt:lpstr>학습 목차</vt:lpstr>
      <vt:lpstr>입출력 함수</vt:lpstr>
      <vt:lpstr>기본 입력함수: input()</vt:lpstr>
      <vt:lpstr>기본 입력함수: input( )</vt:lpstr>
      <vt:lpstr>입력함수 input( ): 기본 사용법</vt:lpstr>
      <vt:lpstr>입력함수 input( ): 프롬프트를 띄워서 사용자 입력 받기</vt:lpstr>
      <vt:lpstr>입력함수 input( ): n 개의 문자열 입력 받기</vt:lpstr>
      <vt:lpstr>정수 입력 받기</vt:lpstr>
      <vt:lpstr>정수 입력 받기</vt:lpstr>
      <vt:lpstr>기본 출력함수: print()</vt:lpstr>
      <vt:lpstr>기본 출력함수: print( )</vt:lpstr>
      <vt:lpstr>출력함수 print( )</vt:lpstr>
      <vt:lpstr>출력함수 print( ): sep 인자</vt:lpstr>
      <vt:lpstr>출력함수 print( ): end 인자</vt:lpstr>
      <vt:lpstr>출력함수 print( ): end 인자</vt:lpstr>
      <vt:lpstr>출력함수 print( )</vt:lpstr>
      <vt:lpstr>출력함수 print( )</vt:lpstr>
      <vt:lpstr>문자열 포맷팅</vt:lpstr>
      <vt:lpstr>문자열 포맷팅(Formatting)</vt:lpstr>
      <vt:lpstr>문자열 포맷팅(Formatting) : % 기호 사용</vt:lpstr>
      <vt:lpstr>문자열 포맷팅(Formatting) : % 기호 사용</vt:lpstr>
      <vt:lpstr>문자열 포맷팅(Formatting) : % 기호 사용</vt:lpstr>
      <vt:lpstr>문자열 포맷팅(Formatting) : % 기호 사용</vt:lpstr>
      <vt:lpstr>문자열 포맷 코드 : % 기호 사용</vt:lpstr>
      <vt:lpstr>문자열 포맷 코드 : % 기호 사용</vt:lpstr>
      <vt:lpstr>문자열 포맷 코드 : % 기호 사용</vt:lpstr>
      <vt:lpstr>문자열 포맷 코드 : str.format( ) 사용</vt:lpstr>
      <vt:lpstr>문자열 포맷 코드 : str.format( ) 사용</vt:lpstr>
      <vt:lpstr>문자열 포맷 코드 : str.format( ) 사용</vt:lpstr>
      <vt:lpstr>문자열 포맷 코드 : str.format( ) 사용</vt:lpstr>
      <vt:lpstr>문자열 포맷 코드 : str.format( ) 사용</vt:lpstr>
      <vt:lpstr>문자열 포맷 코드 : str.format( ) 사용</vt:lpstr>
      <vt:lpstr>문자열 포맷 코드 : str.format( ) 사용</vt:lpstr>
      <vt:lpstr>[참고자료] 문자열 객체의 메소드 활용</vt:lpstr>
      <vt:lpstr>변수와 자료형</vt:lpstr>
      <vt:lpstr>학습 목차</vt:lpstr>
      <vt:lpstr>변수</vt:lpstr>
      <vt:lpstr>컴퓨터의 데이터와 연산</vt:lpstr>
      <vt:lpstr>변수 소개</vt:lpstr>
      <vt:lpstr>변수 생성</vt:lpstr>
      <vt:lpstr>변수 사용 : 값의 저장공간</vt:lpstr>
      <vt:lpstr>변수 사용 : 한 변수를 다른 변수에 복사하여 저장 </vt:lpstr>
      <vt:lpstr>변수 사용 : 두 값의 연산 결과 저장</vt:lpstr>
      <vt:lpstr>변수 사용 : 변수와 숫자의 계산 결과 저장</vt:lpstr>
      <vt:lpstr>변수 사용 : 한 변수를 여러 개의 변수로 연속 저장</vt:lpstr>
      <vt:lpstr>변수 사용 : 변수와 값의 연산 결과를 같은 변수에 저장 </vt:lpstr>
      <vt:lpstr>변수 사용 시 주의사항</vt:lpstr>
      <vt:lpstr>변수를 활용하는 목적 : 반복되는 값의 저장 공간</vt:lpstr>
      <vt:lpstr>변수의 유용성 : 반복되는 값을 변경하고자 할 경우 </vt:lpstr>
      <vt:lpstr>변수 이름 짓기</vt:lpstr>
      <vt:lpstr>사용 가능한 변수 이름</vt:lpstr>
      <vt:lpstr>잘못된 변수 이름</vt:lpstr>
      <vt:lpstr>변수 이름 만들기</vt:lpstr>
      <vt:lpstr>자료형</vt:lpstr>
      <vt:lpstr>자료형 (Data Types)</vt:lpstr>
      <vt:lpstr>변수의 자료형</vt:lpstr>
      <vt:lpstr>숫자 자료형</vt:lpstr>
      <vt:lpstr>숫자 자료형</vt:lpstr>
      <vt:lpstr>논리 자료형 (bool)</vt:lpstr>
      <vt:lpstr>문자열 자료형</vt:lpstr>
      <vt:lpstr>자료형 변환 : 자동 자료형 변환</vt:lpstr>
      <vt:lpstr>자료형 변환 : 강제 자료형 변환</vt:lpstr>
      <vt:lpstr>자료형 변환 : 강제 자료형 변환</vt:lpstr>
      <vt:lpstr>자료형 변환 : int() 함수</vt:lpstr>
      <vt:lpstr>자료형 변환 : float() 함수</vt:lpstr>
      <vt:lpstr>자료형 변환 : str() 함수</vt:lpstr>
      <vt:lpstr>연산자</vt:lpstr>
      <vt:lpstr>학습 목차</vt:lpstr>
      <vt:lpstr>산술 연산자</vt:lpstr>
      <vt:lpstr>수식과 연산자</vt:lpstr>
      <vt:lpstr>산술 연산자 (Arithmetic operator)</vt:lpstr>
      <vt:lpstr>산술 연산자 : +, -, *, **</vt:lpstr>
      <vt:lpstr>산술 연산자 : /, //</vt:lpstr>
      <vt:lpstr>산술 연산자 : %</vt:lpstr>
      <vt:lpstr>실수 연산에서 주의할 점</vt:lpstr>
      <vt:lpstr>수치연산 관련 내장 함수</vt:lpstr>
      <vt:lpstr>산술 연산의 우선순위</vt:lpstr>
      <vt:lpstr>복합 연산자</vt:lpstr>
      <vt:lpstr>관계 연산자</vt:lpstr>
      <vt:lpstr>관계 연산자 (Relational operator)</vt:lpstr>
      <vt:lpstr>관계 연산자의 결과값</vt:lpstr>
      <vt:lpstr>관계 연산자 (Relational operator)</vt:lpstr>
      <vt:lpstr>관계 연산자 (Relational operator)</vt:lpstr>
      <vt:lpstr>관계 연산에서 주의할 점</vt:lpstr>
      <vt:lpstr>논리 연산자</vt:lpstr>
      <vt:lpstr>논리 연산자 (Logical operator)</vt:lpstr>
      <vt:lpstr>연산자 우선순위</vt:lpstr>
      <vt:lpstr>기타 연산</vt:lpstr>
      <vt:lpstr>조건문</vt:lpstr>
      <vt:lpstr>학습 목차</vt:lpstr>
      <vt:lpstr>조건과 조건문</vt:lpstr>
      <vt:lpstr>3가지 기본 제어 구조</vt:lpstr>
      <vt:lpstr>조건문</vt:lpstr>
      <vt:lpstr>조건문</vt:lpstr>
      <vt:lpstr>조건문의 종류</vt:lpstr>
      <vt:lpstr>기본 if 문</vt:lpstr>
      <vt:lpstr>블록</vt:lpstr>
      <vt:lpstr>기본 if 문 예제</vt:lpstr>
      <vt:lpstr>if-else 문</vt:lpstr>
      <vt:lpstr>if-else 문 예제</vt:lpstr>
      <vt:lpstr>조건 (condition)</vt:lpstr>
      <vt:lpstr>조건 (condition)</vt:lpstr>
      <vt:lpstr>조건 (condition) 예 : 산술연산 조건문</vt:lpstr>
      <vt:lpstr>조건 (condition) 예 : 관계연산 조건문</vt:lpstr>
      <vt:lpstr>조건 (condition) 예 : 논리연산 조건문</vt:lpstr>
      <vt:lpstr>중첩 if-else 문</vt:lpstr>
      <vt:lpstr>중첩 if-else 문 예제</vt:lpstr>
      <vt:lpstr>중첩 if-else 문 예제 계속</vt:lpstr>
      <vt:lpstr>if-elif-else 문 </vt:lpstr>
      <vt:lpstr>if-elif-else 문 예제 </vt:lpstr>
      <vt:lpstr>if-elif-else 문 예제 </vt:lpstr>
      <vt:lpstr>if-elif-else 문 &amp; 중첩 if-else 문 예제 </vt:lpstr>
      <vt:lpstr>군집자료형</vt:lpstr>
      <vt:lpstr>학습 목차</vt:lpstr>
      <vt:lpstr>군집 자료형</vt:lpstr>
      <vt:lpstr>문자열 자료형</vt:lpstr>
      <vt:lpstr>문자열 자료형 (str type) </vt:lpstr>
      <vt:lpstr>문자열 자료형 (str type) </vt:lpstr>
      <vt:lpstr>문자열 자료형 (str type)</vt:lpstr>
      <vt:lpstr>문자열 만들기</vt:lpstr>
      <vt:lpstr>문자열 만들기</vt:lpstr>
      <vt:lpstr>문자열 만들기</vt:lpstr>
      <vt:lpstr>문자열 만들기</vt:lpstr>
      <vt:lpstr>문자열 만들기</vt:lpstr>
      <vt:lpstr>특수 문자 만들기 (\)</vt:lpstr>
      <vt:lpstr>문자열 연산</vt:lpstr>
      <vt:lpstr>문자열 연산 종류</vt:lpstr>
      <vt:lpstr>문자열 연산 연산</vt:lpstr>
      <vt:lpstr>문자열 연산</vt:lpstr>
      <vt:lpstr>문자열 반복 연산</vt:lpstr>
      <vt:lpstr>문자열 연산</vt:lpstr>
      <vt:lpstr>문자열 Membership 연산</vt:lpstr>
      <vt:lpstr>인덱싱과 슬라이싱</vt:lpstr>
      <vt:lpstr>문자열 인덱싱(Indexing)</vt:lpstr>
      <vt:lpstr>문자열 인덱싱 예</vt:lpstr>
      <vt:lpstr>문자열 인덱싱 주의사항</vt:lpstr>
      <vt:lpstr>문자열 슬라이싱의 필요성 </vt:lpstr>
      <vt:lpstr>문자열 슬라이싱(slicing)</vt:lpstr>
      <vt:lpstr>문자열 슬라이싱 예</vt:lpstr>
      <vt:lpstr>문자열 슬라이싱 예</vt:lpstr>
      <vt:lpstr>문자열 슬라이싱 예</vt:lpstr>
      <vt:lpstr>문자열 슬라이싱 예</vt:lpstr>
      <vt:lpstr>문자열 슬라이싱 예</vt:lpstr>
      <vt:lpstr>문자열 특성</vt:lpstr>
      <vt:lpstr>문자열 메소드</vt:lpstr>
      <vt:lpstr>문자열 메소드</vt:lpstr>
      <vt:lpstr>[참고자료] 문자열 메소드</vt:lpstr>
      <vt:lpstr>[참고자료] 문자열 메소드</vt:lpstr>
      <vt:lpstr>[참고자료] 문자열 메소드</vt:lpstr>
      <vt:lpstr>[참고자료] 문자열 메소드</vt:lpstr>
      <vt:lpstr>[참고자료] 문자열 메소드</vt:lpstr>
      <vt:lpstr>[참고자료] 문자열 메소드</vt:lpstr>
      <vt:lpstr>[참고자료] 문자열 메소드</vt:lpstr>
      <vt:lpstr>리스트 (list)</vt:lpstr>
      <vt:lpstr>리스트</vt:lpstr>
      <vt:lpstr>리스트</vt:lpstr>
      <vt:lpstr>리스트 생성</vt:lpstr>
      <vt:lpstr>리스트 생성</vt:lpstr>
      <vt:lpstr>리스트 인덱싱과 슬라이싱</vt:lpstr>
      <vt:lpstr>리스트 인덱싱</vt:lpstr>
      <vt:lpstr>리스트 인덱싱 주의사항</vt:lpstr>
      <vt:lpstr>리스트 인덱싱 예</vt:lpstr>
      <vt:lpstr>복잡한 리스트 인덱싱</vt:lpstr>
      <vt:lpstr>인덱싱을 이용한 리스트 원소 수정</vt:lpstr>
      <vt:lpstr>리스트 슬라이싱</vt:lpstr>
      <vt:lpstr>리스트 슬라이싱</vt:lpstr>
      <vt:lpstr>리스트 슬라이싱 예</vt:lpstr>
      <vt:lpstr>리스트 슬라이싱 예</vt:lpstr>
      <vt:lpstr>슬라이싱을 이용한 항목 제거</vt:lpstr>
      <vt:lpstr>슬라이싱을 이용한 항목 변경</vt:lpstr>
      <vt:lpstr>슬라이싱을 이용한 항목 추가</vt:lpstr>
      <vt:lpstr>슬라이싱을 이용한 리스트 복사</vt:lpstr>
      <vt:lpstr>리스트 연산</vt:lpstr>
      <vt:lpstr>리스트 연산 : +, *</vt:lpstr>
      <vt:lpstr>리스트 연산 : in, not in</vt:lpstr>
      <vt:lpstr>리스트 메소드와 내장함수</vt:lpstr>
      <vt:lpstr>리스트 메소드 (Method)</vt:lpstr>
      <vt:lpstr>리스트 메소드 목록</vt:lpstr>
      <vt:lpstr>리스트 메소드 : 데이터 추가</vt:lpstr>
      <vt:lpstr>리스트 메소드 : 데이터 삭제</vt:lpstr>
      <vt:lpstr>리스트 메소드 : 데이터 삭제</vt:lpstr>
      <vt:lpstr>리스트 메소드 : 데이터 위치 찾기 / 데이터 개수 세기</vt:lpstr>
      <vt:lpstr>리스트 메소드 : 리스트 항목 정렬</vt:lpstr>
      <vt:lpstr>리스트 메소드 : 리스트 항목 역순으로 재배치</vt:lpstr>
      <vt:lpstr>리스트 메소드 : 리스트 참조 / 복사</vt:lpstr>
      <vt:lpstr>리스트 관련 내장함수</vt:lpstr>
      <vt:lpstr>리스트 관련 내장함수 : del x</vt:lpstr>
      <vt:lpstr>리스트 관련 내장함수 예</vt:lpstr>
      <vt:lpstr>딕셔너리 (dictionary)</vt:lpstr>
      <vt:lpstr>딕셔너리 자료형</vt:lpstr>
      <vt:lpstr>딕셔너리 자료형</vt:lpstr>
      <vt:lpstr>딕셔너리 생성</vt:lpstr>
      <vt:lpstr>딕셔너리 생성 예</vt:lpstr>
      <vt:lpstr>딕셔너리 연산자</vt:lpstr>
      <vt:lpstr>딕셔너리 항목 값 얻기</vt:lpstr>
      <vt:lpstr>딕셔너리 항목(원소 쌍) 추가하기</vt:lpstr>
      <vt:lpstr>딕셔너리 항목(원소 쌍) 제거하기</vt:lpstr>
      <vt:lpstr>딕셔너리 메소드</vt:lpstr>
      <vt:lpstr>딕셔너리 메소드 목록</vt:lpstr>
      <vt:lpstr>딕셔너리 메소드 : 항목 추가</vt:lpstr>
      <vt:lpstr>딕셔너리 메소드 : 항목 가져오기</vt:lpstr>
      <vt:lpstr>딕셔너리 메소드 : 항목 제거</vt:lpstr>
      <vt:lpstr>딕셔너리 메소드 : key, value 값 얻어오기</vt:lpstr>
      <vt:lpstr>딕셔너리 메소드 : key, value 값 얻어오기</vt:lpstr>
      <vt:lpstr>딕셔너리 메소드 : key, value 값 얻어오기</vt:lpstr>
      <vt:lpstr>딕셔너리 관련 내장함수</vt:lpstr>
      <vt:lpstr>함수</vt:lpstr>
      <vt:lpstr>학습 목차</vt:lpstr>
      <vt:lpstr>함수의 정의와 이용</vt:lpstr>
      <vt:lpstr>함수란?</vt:lpstr>
      <vt:lpstr>함수의 필요성</vt:lpstr>
      <vt:lpstr>함수 예</vt:lpstr>
      <vt:lpstr>함수 사용의 장점</vt:lpstr>
      <vt:lpstr>Python의 3가지 함수 종류</vt:lpstr>
      <vt:lpstr>사용자 정의 함수</vt:lpstr>
      <vt:lpstr>사용자 정의 함수</vt:lpstr>
      <vt:lpstr>함수 호출</vt:lpstr>
      <vt:lpstr>함수 호출 형식 I : 입력 값, 반환 값 모두 있는 경우</vt:lpstr>
      <vt:lpstr>함수 호출 형식 II : 입력 값은 없고 반환 값만 있는 경우</vt:lpstr>
      <vt:lpstr>함수 호출 형식 III : 입력 값만 있고 반환 값 없는 경우</vt:lpstr>
      <vt:lpstr>함수 호출 형식 IV : 입력 값, 반환 값 모두 없는 경우</vt:lpstr>
      <vt:lpstr>인수, 매개변수, 반환값</vt:lpstr>
      <vt:lpstr>함수 작성 및 호출 예</vt:lpstr>
      <vt:lpstr>함수 호출하기</vt:lpstr>
      <vt:lpstr>함수 호출 : 인수 전달</vt:lpstr>
      <vt:lpstr>함수 호출 : 키워드 인수</vt:lpstr>
      <vt:lpstr>함수 호출 : 디폴트 인수</vt:lpstr>
      <vt:lpstr>함수 호출 : 가변 인수</vt:lpstr>
      <vt:lpstr>함수 호출 (1/2)</vt:lpstr>
      <vt:lpstr>함수 호출 (2/2)</vt:lpstr>
      <vt:lpstr>함수 호출 : 반환 값</vt:lpstr>
      <vt:lpstr>함수 호출 : 반환 값이 여러 개인 경우</vt:lpstr>
      <vt:lpstr>함수 호출 : 반환 값이 여러 개인 경우 예</vt:lpstr>
      <vt:lpstr>함수의 위치</vt:lpstr>
      <vt:lpstr>람다 함수</vt:lpstr>
      <vt:lpstr>map 함수</vt:lpstr>
      <vt:lpstr>filter 함수</vt:lpstr>
      <vt:lpstr>lambda 함수</vt:lpstr>
      <vt:lpstr>모듈</vt:lpstr>
      <vt:lpstr>학습 목차</vt:lpstr>
      <vt:lpstr>라이브러리와 모듈</vt:lpstr>
      <vt:lpstr>모듈이란?</vt:lpstr>
      <vt:lpstr>사용자 정의 모듈</vt:lpstr>
      <vt:lpstr>사용자 정의 모듈 예</vt:lpstr>
      <vt:lpstr>모듈 사용</vt:lpstr>
      <vt:lpstr>다양한 import 사용 예</vt:lpstr>
      <vt:lpstr>파이썬 표준 모듈</vt:lpstr>
      <vt:lpstr>파이썬 표준 모듈 : random 모듈</vt:lpstr>
      <vt:lpstr>파이썬 표준 모듈 : calendar 모듈</vt:lpstr>
      <vt:lpstr>파이썬 표준 모듈</vt:lpstr>
      <vt:lpstr>파이썬 표준 모듈</vt:lpstr>
      <vt:lpstr>파이썬 표준 모듈</vt:lpstr>
      <vt:lpstr>외부 모듈/라이브러리</vt:lpstr>
      <vt:lpstr>외부 모듈 설치 및 사용 예</vt:lpstr>
      <vt:lpstr>turtle 그래픽 모듈</vt:lpstr>
      <vt:lpstr>터틀 그래픽 모듈</vt:lpstr>
      <vt:lpstr>터틀 그래픽 모듈</vt:lpstr>
      <vt:lpstr>터틀 그래픽 모듈</vt:lpstr>
      <vt:lpstr>터틀 그래픽 모듈의 함수</vt:lpstr>
      <vt:lpstr>터틀 그래픽 모듈의 함수</vt:lpstr>
      <vt:lpstr>터틀 그래픽 모듈의 함수</vt:lpstr>
      <vt:lpstr>터틀 그래픽 모듈의 함수</vt:lpstr>
      <vt:lpstr>터틀 그래픽 모듈의 메소드</vt:lpstr>
      <vt:lpstr>도형 그리기 : 정사각형 그리기</vt:lpstr>
      <vt:lpstr>도형 그리기 : 정다각형 그리기</vt:lpstr>
      <vt:lpstr>마우스로 그림 그리기</vt:lpstr>
      <vt:lpstr>다양한 turtle 데모</vt:lpstr>
      <vt:lpstr>다양한 turtle 데모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데이터프로그래밍 소개</dc:title>
  <dc:creator>Jun Young Pyo</dc:creator>
  <cp:lastModifiedBy>오인택</cp:lastModifiedBy>
  <cp:revision>141</cp:revision>
  <dcterms:created xsi:type="dcterms:W3CDTF">2020-06-23T06:31:45Z</dcterms:created>
  <dcterms:modified xsi:type="dcterms:W3CDTF">2025-03-05T08:05:16Z</dcterms:modified>
</cp:coreProperties>
</file>